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91" r:id="rId7"/>
    <p:sldId id="292" r:id="rId8"/>
    <p:sldId id="293" r:id="rId9"/>
    <p:sldId id="288" r:id="rId10"/>
    <p:sldId id="289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79" r:id="rId19"/>
    <p:sldId id="280" r:id="rId20"/>
    <p:sldId id="278" r:id="rId21"/>
  </p:sldIdLst>
  <p:sldSz cx="12192000" cy="6858000"/>
  <p:notesSz cx="6858000" cy="9144000"/>
  <p:embeddedFontLs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Yy0CT6QZoBCPCbG1Hg/muyVWB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51"/>
    <a:srgbClr val="E03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5036" autoAdjust="0"/>
  </p:normalViewPr>
  <p:slideViewPr>
    <p:cSldViewPr snapToGrid="0">
      <p:cViewPr>
        <p:scale>
          <a:sx n="100" d="100"/>
          <a:sy n="100" d="100"/>
        </p:scale>
        <p:origin x="1254" y="72"/>
      </p:cViewPr>
      <p:guideLst>
        <p:guide orient="horz" pos="7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5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ED7D6-0DD7-401B-9340-E464103FB47F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74B91B-17E4-41AB-AFCB-527FDA2F1AB2}">
      <dgm:prSet phldrT="[Text]"/>
      <dgm:spPr/>
      <dgm:t>
        <a:bodyPr/>
        <a:lstStyle/>
        <a:p>
          <a:r>
            <a:rPr lang="en-US" dirty="0"/>
            <a:t>ForeSite360</a:t>
          </a:r>
        </a:p>
      </dgm:t>
    </dgm:pt>
    <dgm:pt modelId="{EEC54A43-FAFC-4728-9542-8C3D29341981}" type="parTrans" cxnId="{708F43C7-4252-4487-9297-A32A0736375F}">
      <dgm:prSet/>
      <dgm:spPr/>
      <dgm:t>
        <a:bodyPr/>
        <a:lstStyle/>
        <a:p>
          <a:endParaRPr lang="en-US"/>
        </a:p>
      </dgm:t>
    </dgm:pt>
    <dgm:pt modelId="{0589CF8C-EBBD-4D38-8B7F-1898160E770B}" type="sibTrans" cxnId="{708F43C7-4252-4487-9297-A32A0736375F}">
      <dgm:prSet/>
      <dgm:spPr/>
      <dgm:t>
        <a:bodyPr/>
        <a:lstStyle/>
        <a:p>
          <a:endParaRPr lang="en-US"/>
        </a:p>
      </dgm:t>
    </dgm:pt>
    <dgm:pt modelId="{1ADA6944-A72A-4881-A5A3-3F12CEE997EE}">
      <dgm:prSet phldrT="[Text]"/>
      <dgm:spPr/>
      <dgm:t>
        <a:bodyPr/>
        <a:lstStyle/>
        <a:p>
          <a:r>
            <a:rPr lang="en-US" dirty="0"/>
            <a:t>Prepared for ATO / RMF Process</a:t>
          </a:r>
        </a:p>
      </dgm:t>
    </dgm:pt>
    <dgm:pt modelId="{87141A72-97C9-4DD3-A98B-CA0BC173962E}" type="parTrans" cxnId="{5E9336D5-594E-473A-B44E-831217F94AB7}">
      <dgm:prSet/>
      <dgm:spPr/>
      <dgm:t>
        <a:bodyPr/>
        <a:lstStyle/>
        <a:p>
          <a:endParaRPr lang="en-US"/>
        </a:p>
      </dgm:t>
    </dgm:pt>
    <dgm:pt modelId="{92B1D066-7E5E-4C46-9EBA-D3264496F6C0}" type="sibTrans" cxnId="{5E9336D5-594E-473A-B44E-831217F94AB7}">
      <dgm:prSet/>
      <dgm:spPr/>
      <dgm:t>
        <a:bodyPr/>
        <a:lstStyle/>
        <a:p>
          <a:endParaRPr lang="en-US"/>
        </a:p>
      </dgm:t>
    </dgm:pt>
    <dgm:pt modelId="{5C0C4360-A9D7-4EB4-9876-3C00136E2D28}">
      <dgm:prSet phldrT="[Text]"/>
      <dgm:spPr/>
      <dgm:t>
        <a:bodyPr/>
        <a:lstStyle/>
        <a:p>
          <a:r>
            <a:rPr lang="en-US" dirty="0"/>
            <a:t>Designed for Classified Environments (IL5/IL6 Capable)</a:t>
          </a:r>
        </a:p>
      </dgm:t>
    </dgm:pt>
    <dgm:pt modelId="{4DA1FBE6-484C-4116-BC30-37A7C89C6968}" type="parTrans" cxnId="{60EF55CC-275B-45C6-BCB4-0E22A83E7A38}">
      <dgm:prSet/>
      <dgm:spPr/>
      <dgm:t>
        <a:bodyPr/>
        <a:lstStyle/>
        <a:p>
          <a:endParaRPr lang="en-US"/>
        </a:p>
      </dgm:t>
    </dgm:pt>
    <dgm:pt modelId="{92DA2AD0-EAFE-4D9F-B04B-59D6C1C45722}" type="sibTrans" cxnId="{60EF55CC-275B-45C6-BCB4-0E22A83E7A38}">
      <dgm:prSet/>
      <dgm:spPr/>
      <dgm:t>
        <a:bodyPr/>
        <a:lstStyle/>
        <a:p>
          <a:endParaRPr lang="en-US"/>
        </a:p>
      </dgm:t>
    </dgm:pt>
    <dgm:pt modelId="{EC6610E0-F091-47CC-BCF1-CF886F4962E4}">
      <dgm:prSet phldrT="[Text]"/>
      <dgm:spPr/>
      <dgm:t>
        <a:bodyPr/>
        <a:lstStyle/>
        <a:p>
          <a:r>
            <a:rPr lang="en-US" dirty="0"/>
            <a:t>Supports Data Sovereignty Policies</a:t>
          </a:r>
        </a:p>
      </dgm:t>
    </dgm:pt>
    <dgm:pt modelId="{F5CE4484-3F22-4DAA-A0D5-ADC6A546132C}" type="parTrans" cxnId="{9BC45AC4-9C7A-4A3F-9A06-7F13076AB1E8}">
      <dgm:prSet/>
      <dgm:spPr/>
      <dgm:t>
        <a:bodyPr/>
        <a:lstStyle/>
        <a:p>
          <a:endParaRPr lang="en-US"/>
        </a:p>
      </dgm:t>
    </dgm:pt>
    <dgm:pt modelId="{86D4B172-0597-473D-B289-66C67958425F}" type="sibTrans" cxnId="{9BC45AC4-9C7A-4A3F-9A06-7F13076AB1E8}">
      <dgm:prSet/>
      <dgm:spPr/>
      <dgm:t>
        <a:bodyPr/>
        <a:lstStyle/>
        <a:p>
          <a:endParaRPr lang="en-US"/>
        </a:p>
      </dgm:t>
    </dgm:pt>
    <dgm:pt modelId="{1FF22078-3BD8-4C85-99E9-3598F8B419A7}">
      <dgm:prSet phldrT="[Text]"/>
      <dgm:spPr/>
      <dgm:t>
        <a:bodyPr/>
        <a:lstStyle/>
        <a:p>
          <a:r>
            <a:rPr lang="en-US" dirty="0"/>
            <a:t>STIG-Compliant Architecture</a:t>
          </a:r>
        </a:p>
      </dgm:t>
    </dgm:pt>
    <dgm:pt modelId="{24494EDB-EAC4-49A1-B1B3-873FF9595386}" type="sibTrans" cxnId="{37335184-8C9F-44C3-ABC7-5BD16A1E5A32}">
      <dgm:prSet/>
      <dgm:spPr/>
      <dgm:t>
        <a:bodyPr/>
        <a:lstStyle/>
        <a:p>
          <a:endParaRPr lang="en-US"/>
        </a:p>
      </dgm:t>
    </dgm:pt>
    <dgm:pt modelId="{5FB91E4B-A474-4BFF-8FCB-1E5671F7F370}" type="parTrans" cxnId="{37335184-8C9F-44C3-ABC7-5BD16A1E5A32}">
      <dgm:prSet/>
      <dgm:spPr/>
      <dgm:t>
        <a:bodyPr/>
        <a:lstStyle/>
        <a:p>
          <a:endParaRPr lang="en-US"/>
        </a:p>
      </dgm:t>
    </dgm:pt>
    <dgm:pt modelId="{97F28115-C0B0-48AA-8C1C-7D184CE2B06B}" type="pres">
      <dgm:prSet presAssocID="{44DED7D6-0DD7-401B-9340-E464103FB47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BD853D-14E3-4293-A146-F955DA2DBB14}" type="pres">
      <dgm:prSet presAssocID="{44DED7D6-0DD7-401B-9340-E464103FB47F}" presName="matrix" presStyleCnt="0"/>
      <dgm:spPr/>
    </dgm:pt>
    <dgm:pt modelId="{A434385A-4AEA-4A07-BA9B-37DFD1AC1E49}" type="pres">
      <dgm:prSet presAssocID="{44DED7D6-0DD7-401B-9340-E464103FB47F}" presName="tile1" presStyleLbl="node1" presStyleIdx="0" presStyleCnt="4" custLinFactNeighborX="474" custLinFactNeighborY="-8882"/>
      <dgm:spPr/>
    </dgm:pt>
    <dgm:pt modelId="{47E21911-DD08-4CF2-AEED-31F0BA2C82D0}" type="pres">
      <dgm:prSet presAssocID="{44DED7D6-0DD7-401B-9340-E464103FB4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B0DB409-4E99-4AF4-BBF7-220E5D1BE8AF}" type="pres">
      <dgm:prSet presAssocID="{44DED7D6-0DD7-401B-9340-E464103FB47F}" presName="tile2" presStyleLbl="node1" presStyleIdx="1" presStyleCnt="4"/>
      <dgm:spPr/>
    </dgm:pt>
    <dgm:pt modelId="{6DB1F483-6515-45F0-908B-D902C0124622}" type="pres">
      <dgm:prSet presAssocID="{44DED7D6-0DD7-401B-9340-E464103FB4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B93B1F-C3E9-4502-8683-B80E26A4FE41}" type="pres">
      <dgm:prSet presAssocID="{44DED7D6-0DD7-401B-9340-E464103FB47F}" presName="tile3" presStyleLbl="node1" presStyleIdx="2" presStyleCnt="4"/>
      <dgm:spPr/>
    </dgm:pt>
    <dgm:pt modelId="{AC669350-F472-421C-951E-DC6EC9DB0E1A}" type="pres">
      <dgm:prSet presAssocID="{44DED7D6-0DD7-401B-9340-E464103FB4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8FB8CF6-EC6C-4515-A177-CB1C35FC89D9}" type="pres">
      <dgm:prSet presAssocID="{44DED7D6-0DD7-401B-9340-E464103FB47F}" presName="tile4" presStyleLbl="node1" presStyleIdx="3" presStyleCnt="4"/>
      <dgm:spPr/>
    </dgm:pt>
    <dgm:pt modelId="{E73405B8-7053-4657-A491-600B257897D3}" type="pres">
      <dgm:prSet presAssocID="{44DED7D6-0DD7-401B-9340-E464103FB4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9D89A6-D222-48EB-8CBD-22442463C117}" type="pres">
      <dgm:prSet presAssocID="{44DED7D6-0DD7-401B-9340-E464103FB47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3E0EB03-2D5F-4A53-9255-FEBDCCA56E1D}" type="presOf" srcId="{5C0C4360-A9D7-4EB4-9876-3C00136E2D28}" destId="{F7B93B1F-C3E9-4502-8683-B80E26A4FE41}" srcOrd="0" destOrd="0" presId="urn:microsoft.com/office/officeart/2005/8/layout/matrix1"/>
    <dgm:cxn modelId="{868E1436-5EC8-41BE-96C4-B6661E4D2286}" type="presOf" srcId="{1FF22078-3BD8-4C85-99E9-3598F8B419A7}" destId="{1B0DB409-4E99-4AF4-BBF7-220E5D1BE8AF}" srcOrd="0" destOrd="0" presId="urn:microsoft.com/office/officeart/2005/8/layout/matrix1"/>
    <dgm:cxn modelId="{9D437C60-EE0B-46A5-ACD6-7EDD5C06BC86}" type="presOf" srcId="{5C0C4360-A9D7-4EB4-9876-3C00136E2D28}" destId="{AC669350-F472-421C-951E-DC6EC9DB0E1A}" srcOrd="1" destOrd="0" presId="urn:microsoft.com/office/officeart/2005/8/layout/matrix1"/>
    <dgm:cxn modelId="{F8982651-F53B-49D2-883D-6A9490D61A11}" type="presOf" srcId="{EC6610E0-F091-47CC-BCF1-CF886F4962E4}" destId="{E73405B8-7053-4657-A491-600B257897D3}" srcOrd="1" destOrd="0" presId="urn:microsoft.com/office/officeart/2005/8/layout/matrix1"/>
    <dgm:cxn modelId="{37335184-8C9F-44C3-ABC7-5BD16A1E5A32}" srcId="{5A74B91B-17E4-41AB-AFCB-527FDA2F1AB2}" destId="{1FF22078-3BD8-4C85-99E9-3598F8B419A7}" srcOrd="1" destOrd="0" parTransId="{5FB91E4B-A474-4BFF-8FCB-1E5671F7F370}" sibTransId="{24494EDB-EAC4-49A1-B1B3-873FF9595386}"/>
    <dgm:cxn modelId="{9CBD728E-F187-4867-9B3A-C5AEB72E3492}" type="presOf" srcId="{1ADA6944-A72A-4881-A5A3-3F12CEE997EE}" destId="{A434385A-4AEA-4A07-BA9B-37DFD1AC1E49}" srcOrd="0" destOrd="0" presId="urn:microsoft.com/office/officeart/2005/8/layout/matrix1"/>
    <dgm:cxn modelId="{4BE3709D-AC3F-4CB4-B9E6-EDA346F55EBE}" type="presOf" srcId="{1FF22078-3BD8-4C85-99E9-3598F8B419A7}" destId="{6DB1F483-6515-45F0-908B-D902C0124622}" srcOrd="1" destOrd="0" presId="urn:microsoft.com/office/officeart/2005/8/layout/matrix1"/>
    <dgm:cxn modelId="{BDB891B5-5412-470B-9752-7108F34BF536}" type="presOf" srcId="{44DED7D6-0DD7-401B-9340-E464103FB47F}" destId="{97F28115-C0B0-48AA-8C1C-7D184CE2B06B}" srcOrd="0" destOrd="0" presId="urn:microsoft.com/office/officeart/2005/8/layout/matrix1"/>
    <dgm:cxn modelId="{9BC45AC4-9C7A-4A3F-9A06-7F13076AB1E8}" srcId="{5A74B91B-17E4-41AB-AFCB-527FDA2F1AB2}" destId="{EC6610E0-F091-47CC-BCF1-CF886F4962E4}" srcOrd="3" destOrd="0" parTransId="{F5CE4484-3F22-4DAA-A0D5-ADC6A546132C}" sibTransId="{86D4B172-0597-473D-B289-66C67958425F}"/>
    <dgm:cxn modelId="{708F43C7-4252-4487-9297-A32A0736375F}" srcId="{44DED7D6-0DD7-401B-9340-E464103FB47F}" destId="{5A74B91B-17E4-41AB-AFCB-527FDA2F1AB2}" srcOrd="0" destOrd="0" parTransId="{EEC54A43-FAFC-4728-9542-8C3D29341981}" sibTransId="{0589CF8C-EBBD-4D38-8B7F-1898160E770B}"/>
    <dgm:cxn modelId="{60EF55CC-275B-45C6-BCB4-0E22A83E7A38}" srcId="{5A74B91B-17E4-41AB-AFCB-527FDA2F1AB2}" destId="{5C0C4360-A9D7-4EB4-9876-3C00136E2D28}" srcOrd="2" destOrd="0" parTransId="{4DA1FBE6-484C-4116-BC30-37A7C89C6968}" sibTransId="{92DA2AD0-EAFE-4D9F-B04B-59D6C1C45722}"/>
    <dgm:cxn modelId="{5E9336D5-594E-473A-B44E-831217F94AB7}" srcId="{5A74B91B-17E4-41AB-AFCB-527FDA2F1AB2}" destId="{1ADA6944-A72A-4881-A5A3-3F12CEE997EE}" srcOrd="0" destOrd="0" parTransId="{87141A72-97C9-4DD3-A98B-CA0BC173962E}" sibTransId="{92B1D066-7E5E-4C46-9EBA-D3264496F6C0}"/>
    <dgm:cxn modelId="{93968EDB-4C34-4A81-87E6-D9CF83EB04FB}" type="presOf" srcId="{EC6610E0-F091-47CC-BCF1-CF886F4962E4}" destId="{18FB8CF6-EC6C-4515-A177-CB1C35FC89D9}" srcOrd="0" destOrd="0" presId="urn:microsoft.com/office/officeart/2005/8/layout/matrix1"/>
    <dgm:cxn modelId="{7F51DAF0-3CFA-4AEF-9C44-818CF1842D33}" type="presOf" srcId="{5A74B91B-17E4-41AB-AFCB-527FDA2F1AB2}" destId="{E49D89A6-D222-48EB-8CBD-22442463C117}" srcOrd="0" destOrd="0" presId="urn:microsoft.com/office/officeart/2005/8/layout/matrix1"/>
    <dgm:cxn modelId="{2737F9FE-170D-491B-8046-78C1B310ACE7}" type="presOf" srcId="{1ADA6944-A72A-4881-A5A3-3F12CEE997EE}" destId="{47E21911-DD08-4CF2-AEED-31F0BA2C82D0}" srcOrd="1" destOrd="0" presId="urn:microsoft.com/office/officeart/2005/8/layout/matrix1"/>
    <dgm:cxn modelId="{CCDD3396-2371-430A-BED8-E3BF87F5AA7C}" type="presParOf" srcId="{97F28115-C0B0-48AA-8C1C-7D184CE2B06B}" destId="{3FBD853D-14E3-4293-A146-F955DA2DBB14}" srcOrd="0" destOrd="0" presId="urn:microsoft.com/office/officeart/2005/8/layout/matrix1"/>
    <dgm:cxn modelId="{BD1E3091-D0C2-42DC-8E09-FE9E1A23A984}" type="presParOf" srcId="{3FBD853D-14E3-4293-A146-F955DA2DBB14}" destId="{A434385A-4AEA-4A07-BA9B-37DFD1AC1E49}" srcOrd="0" destOrd="0" presId="urn:microsoft.com/office/officeart/2005/8/layout/matrix1"/>
    <dgm:cxn modelId="{6B7ED0E4-E374-4F9E-984C-986DF62AA1D1}" type="presParOf" srcId="{3FBD853D-14E3-4293-A146-F955DA2DBB14}" destId="{47E21911-DD08-4CF2-AEED-31F0BA2C82D0}" srcOrd="1" destOrd="0" presId="urn:microsoft.com/office/officeart/2005/8/layout/matrix1"/>
    <dgm:cxn modelId="{3085070E-4B9E-4AA6-8C23-37619EAB7C6B}" type="presParOf" srcId="{3FBD853D-14E3-4293-A146-F955DA2DBB14}" destId="{1B0DB409-4E99-4AF4-BBF7-220E5D1BE8AF}" srcOrd="2" destOrd="0" presId="urn:microsoft.com/office/officeart/2005/8/layout/matrix1"/>
    <dgm:cxn modelId="{5C73ACF1-C238-40AF-BCFA-9B6951070E53}" type="presParOf" srcId="{3FBD853D-14E3-4293-A146-F955DA2DBB14}" destId="{6DB1F483-6515-45F0-908B-D902C0124622}" srcOrd="3" destOrd="0" presId="urn:microsoft.com/office/officeart/2005/8/layout/matrix1"/>
    <dgm:cxn modelId="{EEA8A3F8-3223-4034-9312-36FADBB9F611}" type="presParOf" srcId="{3FBD853D-14E3-4293-A146-F955DA2DBB14}" destId="{F7B93B1F-C3E9-4502-8683-B80E26A4FE41}" srcOrd="4" destOrd="0" presId="urn:microsoft.com/office/officeart/2005/8/layout/matrix1"/>
    <dgm:cxn modelId="{B7D00D48-CECA-4B7E-8F47-A63D38F5ED3A}" type="presParOf" srcId="{3FBD853D-14E3-4293-A146-F955DA2DBB14}" destId="{AC669350-F472-421C-951E-DC6EC9DB0E1A}" srcOrd="5" destOrd="0" presId="urn:microsoft.com/office/officeart/2005/8/layout/matrix1"/>
    <dgm:cxn modelId="{59C39853-11A1-40BC-8D9F-2DF62CC26291}" type="presParOf" srcId="{3FBD853D-14E3-4293-A146-F955DA2DBB14}" destId="{18FB8CF6-EC6C-4515-A177-CB1C35FC89D9}" srcOrd="6" destOrd="0" presId="urn:microsoft.com/office/officeart/2005/8/layout/matrix1"/>
    <dgm:cxn modelId="{E14D7CB4-9DF6-4F05-BA20-B910730087B3}" type="presParOf" srcId="{3FBD853D-14E3-4293-A146-F955DA2DBB14}" destId="{E73405B8-7053-4657-A491-600B257897D3}" srcOrd="7" destOrd="0" presId="urn:microsoft.com/office/officeart/2005/8/layout/matrix1"/>
    <dgm:cxn modelId="{AD6BF6DE-E8E9-4992-88B8-56D02CDC7716}" type="presParOf" srcId="{97F28115-C0B0-48AA-8C1C-7D184CE2B06B}" destId="{E49D89A6-D222-48EB-8CBD-22442463C11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4385A-4AEA-4A07-BA9B-37DFD1AC1E49}">
      <dsp:nvSpPr>
        <dsp:cNvPr id="0" name=""/>
        <dsp:cNvSpPr/>
      </dsp:nvSpPr>
      <dsp:spPr>
        <a:xfrm rot="16200000">
          <a:off x="696596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Prepared for ATO / RMF Process</a:t>
          </a:r>
        </a:p>
      </dsp:txBody>
      <dsp:txXfrm rot="5400000">
        <a:off x="19263" y="1"/>
        <a:ext cx="4064000" cy="2032000"/>
      </dsp:txXfrm>
    </dsp:sp>
    <dsp:sp modelId="{1B0DB409-4E99-4AF4-BBF7-220E5D1BE8AF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STIG-Compliant Architecture</a:t>
          </a:r>
        </a:p>
      </dsp:txBody>
      <dsp:txXfrm>
        <a:off x="4064000" y="0"/>
        <a:ext cx="4064000" cy="2032000"/>
      </dsp:txXfrm>
    </dsp:sp>
    <dsp:sp modelId="{F7B93B1F-C3E9-4502-8683-B80E26A4FE41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Designed for Classified Environments (IL5/IL6 Capable)</a:t>
          </a:r>
        </a:p>
      </dsp:txBody>
      <dsp:txXfrm rot="10800000">
        <a:off x="0" y="3386666"/>
        <a:ext cx="4064000" cy="2032000"/>
      </dsp:txXfrm>
    </dsp:sp>
    <dsp:sp modelId="{18FB8CF6-EC6C-4515-A177-CB1C35FC89D9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Supports Data Sovereignty Policies</a:t>
          </a:r>
        </a:p>
      </dsp:txBody>
      <dsp:txXfrm rot="-5400000">
        <a:off x="4063999" y="3386666"/>
        <a:ext cx="4064000" cy="2032000"/>
      </dsp:txXfrm>
    </dsp:sp>
    <dsp:sp modelId="{E49D89A6-D222-48EB-8CBD-22442463C117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ForeSite360</a:t>
          </a:r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53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19d70673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519d706736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3519d706736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70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72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54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107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03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568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39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8"/>
          <p:cNvSpPr/>
          <p:nvPr/>
        </p:nvSpPr>
        <p:spPr>
          <a:xfrm>
            <a:off x="0" y="260647"/>
            <a:ext cx="12192000" cy="684957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799" y="260647"/>
            <a:ext cx="4697217" cy="115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508644"/>
            <a:ext cx="12192000" cy="88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8"/>
          <p:cNvSpPr txBox="1">
            <a:spLocks noGrp="1"/>
          </p:cNvSpPr>
          <p:nvPr>
            <p:ph type="body" idx="1"/>
          </p:nvPr>
        </p:nvSpPr>
        <p:spPr>
          <a:xfrm>
            <a:off x="431372" y="4155778"/>
            <a:ext cx="5088565" cy="187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8507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507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507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850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ctrTitle"/>
          </p:nvPr>
        </p:nvSpPr>
        <p:spPr>
          <a:xfrm>
            <a:off x="431372" y="1891934"/>
            <a:ext cx="5088565" cy="201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2" name="Google Shape;2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2986" y="25033"/>
            <a:ext cx="5059014" cy="4875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body" idx="1"/>
          </p:nvPr>
        </p:nvSpPr>
        <p:spPr>
          <a:xfrm>
            <a:off x="335357" y="963216"/>
            <a:ext cx="5856653" cy="534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515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5153"/>
              </a:buClr>
              <a:buSzPts val="1400"/>
              <a:buFont typeface="Arial"/>
              <a:buChar char="−"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515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2"/>
          </p:nvPr>
        </p:nvSpPr>
        <p:spPr>
          <a:xfrm>
            <a:off x="6288021" y="963216"/>
            <a:ext cx="5568619" cy="534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515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5153"/>
              </a:buClr>
              <a:buSzPts val="1400"/>
              <a:buFont typeface="Arial"/>
              <a:buChar char="−"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515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7"/>
          <p:cNvSpPr txBox="1"/>
          <p:nvPr/>
        </p:nvSpPr>
        <p:spPr>
          <a:xfrm>
            <a:off x="10704513" y="548681"/>
            <a:ext cx="991060" cy="2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7"/>
          <p:cNvSpPr txBox="1">
            <a:spLocks noGrp="1"/>
          </p:cNvSpPr>
          <p:nvPr>
            <p:ph type="title"/>
          </p:nvPr>
        </p:nvSpPr>
        <p:spPr>
          <a:xfrm>
            <a:off x="335360" y="283611"/>
            <a:ext cx="11521280" cy="5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349872" y="883083"/>
            <a:ext cx="11506768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body" idx="1"/>
          </p:nvPr>
        </p:nvSpPr>
        <p:spPr>
          <a:xfrm>
            <a:off x="335357" y="981557"/>
            <a:ext cx="11521283" cy="527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515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5153"/>
              </a:buClr>
              <a:buSzPts val="1400"/>
              <a:buFont typeface="Arial"/>
              <a:buChar char="−"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515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sldNum" idx="12"/>
          </p:nvPr>
        </p:nvSpPr>
        <p:spPr>
          <a:xfrm>
            <a:off x="10704513" y="581969"/>
            <a:ext cx="991060" cy="2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>
          <a:xfrm>
            <a:off x="335360" y="266899"/>
            <a:ext cx="11521281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349872" y="883083"/>
            <a:ext cx="11506768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9"/>
          <p:cNvSpPr txBox="1">
            <a:spLocks noGrp="1"/>
          </p:cNvSpPr>
          <p:nvPr>
            <p:ph type="body" idx="1"/>
          </p:nvPr>
        </p:nvSpPr>
        <p:spPr>
          <a:xfrm>
            <a:off x="334825" y="3200400"/>
            <a:ext cx="11450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8507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507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507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850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9"/>
          <p:cNvSpPr txBox="1">
            <a:spLocks noGrp="1"/>
          </p:cNvSpPr>
          <p:nvPr>
            <p:ph type="body" idx="2"/>
          </p:nvPr>
        </p:nvSpPr>
        <p:spPr>
          <a:xfrm>
            <a:off x="334825" y="2133600"/>
            <a:ext cx="11450775" cy="104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38507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8507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8507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8507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850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0"/>
          <p:cNvSpPr txBox="1">
            <a:spLocks noGrp="1"/>
          </p:cNvSpPr>
          <p:nvPr>
            <p:ph type="body" idx="1"/>
          </p:nvPr>
        </p:nvSpPr>
        <p:spPr>
          <a:xfrm>
            <a:off x="335357" y="980728"/>
            <a:ext cx="4541443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515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5153"/>
              </a:buClr>
              <a:buSzPts val="1400"/>
              <a:buFont typeface="Arial"/>
              <a:buChar char="−"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515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0"/>
          <p:cNvSpPr txBox="1">
            <a:spLocks noGrp="1"/>
          </p:cNvSpPr>
          <p:nvPr>
            <p:ph type="body" idx="2"/>
          </p:nvPr>
        </p:nvSpPr>
        <p:spPr>
          <a:xfrm>
            <a:off x="4978400" y="980728"/>
            <a:ext cx="687824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B5153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AB5153"/>
              </a:buClr>
              <a:buSzPts val="1400"/>
              <a:buFont typeface="Arial"/>
              <a:buChar char="−"/>
              <a:defRPr sz="14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AB515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Helvetica Neue"/>
              <a:buNone/>
              <a:defRPr sz="11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0"/>
          <p:cNvSpPr txBox="1"/>
          <p:nvPr/>
        </p:nvSpPr>
        <p:spPr>
          <a:xfrm>
            <a:off x="10704513" y="548681"/>
            <a:ext cx="991060" cy="2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0"/>
          <p:cNvSpPr txBox="1">
            <a:spLocks noGrp="1"/>
          </p:cNvSpPr>
          <p:nvPr>
            <p:ph type="title"/>
          </p:nvPr>
        </p:nvSpPr>
        <p:spPr>
          <a:xfrm>
            <a:off x="335360" y="274638"/>
            <a:ext cx="11521280" cy="5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349872" y="883083"/>
            <a:ext cx="11506768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/>
          <p:nvPr/>
        </p:nvSpPr>
        <p:spPr>
          <a:xfrm>
            <a:off x="8208235" y="6548378"/>
            <a:ext cx="363986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...innovation. it’s what defines us</a:t>
            </a:r>
            <a:r>
              <a:rPr lang="en-US" sz="1100" b="1" i="0" u="none" strike="noStrike" cap="none" dirty="0">
                <a:solidFill>
                  <a:srgbClr val="20586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100" b="1" i="0" u="none" strike="noStrike" cap="none" baseline="30000" dirty="0">
              <a:solidFill>
                <a:srgbClr val="20586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Google Shape;12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1739348" y="6564279"/>
            <a:ext cx="1006947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583" y="6386840"/>
            <a:ext cx="1433765" cy="33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bemgal@npss-inc.com" TargetMode="External"/><Relationship Id="rId7" Type="http://schemas.openxmlformats.org/officeDocument/2006/relationships/hyperlink" Target="mailto:avery.muse@themusegroup.net" TargetMode="External"/><Relationship Id="rId2" Type="http://schemas.openxmlformats.org/officeDocument/2006/relationships/hyperlink" Target="mailto:lwolff@npss-inc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hogan@npss-inc.com" TargetMode="External"/><Relationship Id="rId5" Type="http://schemas.openxmlformats.org/officeDocument/2006/relationships/hyperlink" Target="mailto:emcnamara@npss-inc.com" TargetMode="External"/><Relationship Id="rId4" Type="http://schemas.openxmlformats.org/officeDocument/2006/relationships/hyperlink" Target="mailto:wmiller@npss-in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588006" y="5150062"/>
            <a:ext cx="5088565" cy="40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dirty="0"/>
              <a:t>July 24, 2025, 11:00 AM</a:t>
            </a:r>
            <a:endParaRPr dirty="0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431372" y="1806498"/>
            <a:ext cx="6828072" cy="230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200"/>
              <a:buFont typeface="Arial"/>
              <a:buNone/>
            </a:pPr>
            <a:r>
              <a:rPr lang="en-US" sz="2400" dirty="0"/>
              <a:t>Department of Defense</a:t>
            </a:r>
            <a:br>
              <a:rPr lang="en-US" sz="2400" dirty="0"/>
            </a:br>
            <a:r>
              <a:rPr lang="en-US" sz="2400" dirty="0"/>
              <a:t>Defense Information Systems Agency</a:t>
            </a:r>
            <a:br>
              <a:rPr lang="en-US" sz="2400" dirty="0"/>
            </a:br>
            <a:r>
              <a:rPr lang="en-US" sz="2400" dirty="0"/>
              <a:t>Technical Exchange Meeting 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solidFill>
                  <a:srgbClr val="C00000"/>
                </a:solidFill>
              </a:rPr>
              <a:t>ForeSite360: Enterprise-Scale Observability and Decision Support Platform</a:t>
            </a:r>
            <a:r>
              <a:rPr lang="en-US" sz="2400" dirty="0"/>
              <a:t>	</a:t>
            </a:r>
            <a:endParaRPr dirty="0"/>
          </a:p>
        </p:txBody>
      </p:sp>
      <p:sp>
        <p:nvSpPr>
          <p:cNvPr id="52" name="Google Shape;52;p3"/>
          <p:cNvSpPr txBox="1"/>
          <p:nvPr/>
        </p:nvSpPr>
        <p:spPr>
          <a:xfrm>
            <a:off x="236837" y="5922292"/>
            <a:ext cx="11718325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1000" marR="3810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1" u="none" strike="noStrike" cap="none" dirty="0">
                <a:solidFill>
                  <a:srgbClr val="008F51"/>
                </a:solidFill>
                <a:latin typeface="Arial"/>
                <a:ea typeface="Arial"/>
                <a:cs typeface="Arial"/>
                <a:sym typeface="Arial"/>
              </a:rPr>
              <a:t>Mission First. Disciplined Software Delivery. Trusted Expertise.</a:t>
            </a:r>
            <a:endParaRPr sz="2400" b="1" i="1" u="none" strike="noStrike" cap="none" dirty="0">
              <a:solidFill>
                <a:srgbClr val="008F5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30748A-4350-88F1-1C1D-C5648E59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57" y="981557"/>
            <a:ext cx="11521283" cy="4841727"/>
          </a:xfrm>
        </p:spPr>
        <p:txBody>
          <a:bodyPr/>
          <a:lstStyle/>
          <a:p>
            <a:r>
              <a:rPr lang="en-US" b="1" dirty="0"/>
              <a:t>Increased MTTR for Cyber Operations:</a:t>
            </a:r>
            <a:r>
              <a:rPr lang="en-US" dirty="0"/>
              <a:t> A dramatically increased Mean Time to Resolution (MTTR) directly hinders the speed and effectiveness of Defensive Cyber Operations (DCO).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/>
              <a:t>Degraded Cyber Situational Awareness (CSA):</a:t>
            </a:r>
            <a:r>
              <a:rPr lang="en-US" dirty="0"/>
              <a:t> Blind spots from uncorrelated data prevent security teams from effectively detecting and responding to threats at mission speed.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/>
              <a:t>Delayed Mission-Critical Initiatives:</a:t>
            </a:r>
            <a:r>
              <a:rPr lang="en-US" dirty="0"/>
              <a:t> The inability to effectively monitor new and legacy systems delays key deployments and strategic goals like the full adoption of Zero Trust.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/>
              <a:t>Degraded DCO Effectiveness through Skill Attrition:</a:t>
            </a:r>
            <a:r>
              <a:rPr lang="en-US" dirty="0"/>
              <a:t> Critical analyst burnout from tool complexity and alert fatigue leads to the loss of expertise, directly degrading the capacity of Defensive Cyber Operations teams.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43006-7FA6-AAF3-9342-15BC76C72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7B26F8-709B-DEB9-700A-F77A690D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Consequences of the Observability Gap</a:t>
            </a:r>
          </a:p>
        </p:txBody>
      </p:sp>
    </p:spTree>
    <p:extLst>
      <p:ext uri="{BB962C8B-B14F-4D97-AF65-F5344CB8AC3E}">
        <p14:creationId xmlns:p14="http://schemas.microsoft.com/office/powerpoint/2010/main" val="316558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56D6F-218C-92E8-093C-A699E068FF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AE98A6-130B-40E0-E861-2583D73B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ForeSite360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D483D-E32A-7960-A822-7449DFA9E760}"/>
              </a:ext>
            </a:extLst>
          </p:cNvPr>
          <p:cNvSpPr txBox="1"/>
          <p:nvPr/>
        </p:nvSpPr>
        <p:spPr>
          <a:xfrm>
            <a:off x="577516" y="981779"/>
            <a:ext cx="110113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Optimized Tool Count: </a:t>
            </a:r>
            <a:r>
              <a:rPr lang="en-US" dirty="0"/>
              <a:t>Rationalizes and optimizes tools that support EITaaS initiatives.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Brings Context and Trust:</a:t>
            </a:r>
            <a:r>
              <a:rPr lang="en-US" dirty="0"/>
              <a:t> Provides traceable alerting for trusted DCO decision support.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Built for Hybrid Scale:</a:t>
            </a:r>
            <a:r>
              <a:rPr lang="en-US" dirty="0"/>
              <a:t> Enables hybrid observability across on-prem, cloud (Stratus), and tactical edge.</a:t>
            </a:r>
          </a:p>
        </p:txBody>
      </p:sp>
      <p:pic>
        <p:nvPicPr>
          <p:cNvPr id="8" name="Picture 7" descr="A computer screen shot of several colorful squares&#10;&#10;AI-generated content may be incorrect.">
            <a:extLst>
              <a:ext uri="{FF2B5EF4-FFF2-40B4-BE49-F238E27FC236}">
                <a16:creationId xmlns:a16="http://schemas.microsoft.com/office/drawing/2014/main" id="{3C45FB46-761B-0B35-C11B-A99E0C61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646510"/>
            <a:ext cx="11691486" cy="28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12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E881A4-56CA-E397-656F-BA5789BB84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F1102E-C920-7B35-7617-5C910BD9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ForeSite 360: From Context to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370210-8DEC-8864-0FFA-E28E2D63F54F}"/>
              </a:ext>
            </a:extLst>
          </p:cNvPr>
          <p:cNvSpPr txBox="1"/>
          <p:nvPr/>
        </p:nvSpPr>
        <p:spPr>
          <a:xfrm>
            <a:off x="1212785" y="1232034"/>
            <a:ext cx="4032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Feature: 360° Enterprise Context</a:t>
            </a:r>
          </a:p>
          <a:p>
            <a:pPr algn="ctr"/>
            <a:r>
              <a:rPr lang="en-US" dirty="0"/>
              <a:t>Captures the relationships between all entities—users, hardware, applications, and missions.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99AD6-6C19-30C5-ED95-6FCC0ABD5CB2}"/>
              </a:ext>
            </a:extLst>
          </p:cNvPr>
          <p:cNvSpPr txBox="1"/>
          <p:nvPr/>
        </p:nvSpPr>
        <p:spPr>
          <a:xfrm>
            <a:off x="6887788" y="3438626"/>
            <a:ext cx="34394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Feature: Intelligent Alerting Workflow</a:t>
            </a:r>
          </a:p>
          <a:p>
            <a:pPr algn="ctr"/>
            <a:r>
              <a:rPr lang="en-US" dirty="0"/>
              <a:t>Transform thousands of raw events into a few high-confidence findings with clear, recommended actions.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E47E88-8FD5-6217-7DA2-504E803C1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112389"/>
            <a:ext cx="6367370" cy="4084157"/>
          </a:xfrm>
          <a:prstGeom prst="rect">
            <a:avLst/>
          </a:prstGeom>
        </p:spPr>
      </p:pic>
      <p:pic>
        <p:nvPicPr>
          <p:cNvPr id="13" name="Picture 1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70CA6ABC-9527-A7B3-6CA5-4C7FB9F0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432" y="4671860"/>
            <a:ext cx="6176141" cy="170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7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3BD35-27BC-FD94-947B-EFE45592D9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765582-A9DA-B5F4-D17E-31114253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Proven Blueprint for Government Enterprise Success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55355C0-BBD0-3F5D-4685-3A2F8D704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590"/>
            <a:ext cx="12192000" cy="539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242A85-701B-7BCC-8ED5-8F0488DF3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683015-0EDC-45AD-0A7C-B1418AAC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Connecting Capabilities to Mission Outcomes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BD0314-A3E8-6F9D-CFFD-50C8F0E7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41" y="2182370"/>
            <a:ext cx="11277600" cy="24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6EBFE-7FAD-C686-127E-EF927E6C506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4825" y="2451232"/>
            <a:ext cx="11450775" cy="1045464"/>
          </a:xfrm>
        </p:spPr>
        <p:txBody>
          <a:bodyPr/>
          <a:lstStyle/>
          <a:p>
            <a:r>
              <a:rPr lang="en-US" dirty="0"/>
              <a:t>Demonstration Placeholder</a:t>
            </a:r>
          </a:p>
        </p:txBody>
      </p:sp>
    </p:spTree>
    <p:extLst>
      <p:ext uri="{BB962C8B-B14F-4D97-AF65-F5344CB8AC3E}">
        <p14:creationId xmlns:p14="http://schemas.microsoft.com/office/powerpoint/2010/main" val="220757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9EC62-2A0D-84FE-4475-F188B743E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34DA0-B7A3-1E50-97C6-E63119E84F2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4825" y="2451232"/>
            <a:ext cx="11450775" cy="1045464"/>
          </a:xfrm>
        </p:spPr>
        <p:txBody>
          <a:bodyPr/>
          <a:lstStyle/>
          <a:p>
            <a:r>
              <a:rPr lang="en-US" dirty="0"/>
              <a:t>Q&amp;A Placeholder</a:t>
            </a:r>
          </a:p>
        </p:txBody>
      </p:sp>
    </p:spTree>
    <p:extLst>
      <p:ext uri="{BB962C8B-B14F-4D97-AF65-F5344CB8AC3E}">
        <p14:creationId xmlns:p14="http://schemas.microsoft.com/office/powerpoint/2010/main" val="1573674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75CC1-A975-408D-A181-E9FB8A1AD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D9B146-B9E3-CBD3-5C26-017B7177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FE43F77-12F7-3D65-78F6-9DDF6C20F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5357" y="1750635"/>
            <a:ext cx="9799478" cy="3139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Lisa Wolff, Next Phase CEO,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lwolff@npss-inc.com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Raghu Bemgal, Next Phase CTO,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rbemgal@npss-inc.com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Warren Miller, Next Phase Chief Architect,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wmiller@npss-inc.com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Liz McNamara, Next Phase Health IT Innovation Officer,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+mj-lt"/>
                <a:cs typeface="Arial" panose="020B0604020202020204" pitchFamily="34" charset="0"/>
                <a:hlinkClick r:id="rId5"/>
              </a:rPr>
              <a:t>emcnamara@npss-inc.com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Kyle Hogan, Next Phase Product Manager,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khogan@npss-inc.com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Avery Muse, Senior Advisor and CEO of The Muse Group,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avery.muse@themusegroup.net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2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19d706736_3_0"/>
          <p:cNvSpPr txBox="1">
            <a:spLocks noGrp="1"/>
          </p:cNvSpPr>
          <p:nvPr>
            <p:ph type="title"/>
          </p:nvPr>
        </p:nvSpPr>
        <p:spPr>
          <a:xfrm>
            <a:off x="374272" y="332251"/>
            <a:ext cx="11521200" cy="5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>
              <a:buSzPts val="2600"/>
            </a:pPr>
            <a:r>
              <a:rPr lang="en-US" sz="2600" dirty="0"/>
              <a:t>Table of Contents</a:t>
            </a:r>
            <a:endParaRPr sz="2600" dirty="0"/>
          </a:p>
        </p:txBody>
      </p:sp>
      <p:sp>
        <p:nvSpPr>
          <p:cNvPr id="60" name="Google Shape;60;g3519d706736_3_0"/>
          <p:cNvSpPr txBox="1"/>
          <p:nvPr/>
        </p:nvSpPr>
        <p:spPr>
          <a:xfrm>
            <a:off x="408425" y="883925"/>
            <a:ext cx="11229000" cy="564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1:	Next Phase DISA TEM - Cover Slide</a:t>
            </a:r>
            <a:endParaRPr sz="1350" u="sng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 2:	Table Of Contents</a:t>
            </a:r>
            <a:endParaRPr lang="en-US" sz="1350" u="sng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3:	Company Overview (1)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4:	Company Overview (2)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5:	IT Capabilities Overview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6:	Acquisition &amp; Compliance Ready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7:	ForeSite360 in the DISA Environment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8:	DISA's Observability Challenge &amp; Mission Impact</a:t>
            </a:r>
          </a:p>
          <a:p>
            <a:pPr>
              <a:lnSpc>
                <a:spcPct val="118000"/>
              </a:lnSpc>
              <a:spcAft>
                <a:spcPts val="10"/>
              </a:spcAft>
              <a:buSzPts val="1400"/>
            </a:pPr>
            <a:r>
              <a:rPr lang="en-US" sz="1350" u="sng" dirty="0">
                <a:solidFill>
                  <a:srgbClr val="0070C0"/>
                </a:solidFill>
              </a:rPr>
              <a:t>Slide 9:	The AIOps Trust Gap in High-Stakes Operations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10:	The Mission Consequences of the Observability Gap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11:	Introducing ForeSite360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12:	ForeSite 360: From Context to Action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13:	Our Proven Blueprint for Government Enterprise Success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14:	Summary: Connecting Capabilities to Mission Outcomes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15:	Demonstration Placeholder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16:	Q&amp;A Placeholder</a:t>
            </a:r>
          </a:p>
          <a:p>
            <a:pPr marL="0" marR="0" lvl="0" indent="0" algn="l" rtl="0">
              <a:lnSpc>
                <a:spcPct val="118000"/>
              </a:lnSpc>
              <a:spcBef>
                <a:spcPts val="0"/>
              </a:spcBef>
              <a:spcAft>
                <a:spcPts val="1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350" u="sng" dirty="0">
                <a:solidFill>
                  <a:srgbClr val="0070C0"/>
                </a:solidFill>
              </a:rPr>
              <a:t>Slide 17:	Contacts</a:t>
            </a:r>
            <a:endParaRPr sz="135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9AF0D4-5680-0E74-402C-0CB2CF81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 (1)</a:t>
            </a:r>
          </a:p>
        </p:txBody>
      </p:sp>
      <p:sp>
        <p:nvSpPr>
          <p:cNvPr id="5" name="object 29">
            <a:extLst>
              <a:ext uri="{FF2B5EF4-FFF2-40B4-BE49-F238E27FC236}">
                <a16:creationId xmlns:a16="http://schemas.microsoft.com/office/drawing/2014/main" id="{705C31BB-8D22-9FF0-DC83-7DBF84D2C0E0}"/>
              </a:ext>
            </a:extLst>
          </p:cNvPr>
          <p:cNvSpPr txBox="1"/>
          <p:nvPr/>
        </p:nvSpPr>
        <p:spPr>
          <a:xfrm>
            <a:off x="297710" y="1488165"/>
            <a:ext cx="8421370" cy="18723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</a:pPr>
            <a:r>
              <a:rPr lang="en-US" sz="2000" dirty="0" err="1">
                <a:latin typeface="Calibri"/>
                <a:cs typeface="Calibri"/>
              </a:rPr>
              <a:t>DevSecOps</a:t>
            </a:r>
            <a:r>
              <a:rPr lang="en-US" sz="2000" dirty="0">
                <a:latin typeface="Calibri"/>
                <a:cs typeface="Calibri"/>
              </a:rPr>
              <a:t>, Agile, </a:t>
            </a:r>
            <a:r>
              <a:rPr lang="en-US" sz="2000" dirty="0" err="1">
                <a:latin typeface="Calibri"/>
                <a:cs typeface="Calibri"/>
              </a:rPr>
              <a:t>SAFe</a:t>
            </a:r>
            <a:endParaRPr lang="en-US" sz="2000" dirty="0">
              <a:latin typeface="Calibri"/>
              <a:cs typeface="Calibri"/>
            </a:endParaRPr>
          </a:p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</a:pPr>
            <a:r>
              <a:rPr sz="2000" dirty="0">
                <a:latin typeface="Calibri"/>
                <a:cs typeface="Calibri"/>
              </a:rPr>
              <a:t>Data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cience</a:t>
            </a:r>
            <a:r>
              <a:rPr lang="en-US" sz="2000" spc="-10" dirty="0">
                <a:latin typeface="Calibri"/>
                <a:cs typeface="Calibri"/>
              </a:rPr>
              <a:t> and advanced data management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</a:pPr>
            <a:r>
              <a:rPr sz="2000" dirty="0">
                <a:latin typeface="Calibri"/>
                <a:cs typeface="Calibri"/>
              </a:rPr>
              <a:t>Digital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odernization</a:t>
            </a:r>
            <a:r>
              <a:rPr lang="en-US" sz="2000" spc="-10" dirty="0">
                <a:latin typeface="Calibri"/>
                <a:cs typeface="Calibri"/>
              </a:rPr>
              <a:t> and Full-scope Chief Data Office Services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spcBef>
                <a:spcPts val="95"/>
              </a:spcBef>
              <a:buClr>
                <a:srgbClr val="32599E"/>
              </a:buClr>
              <a:buSzPct val="109090"/>
              <a:buFont typeface="Arial"/>
              <a:buChar char="•"/>
            </a:pPr>
            <a:r>
              <a:rPr sz="2000" dirty="0">
                <a:latin typeface="Calibri"/>
                <a:cs typeface="Calibri"/>
              </a:rPr>
              <a:t>Artificial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intelligence</a:t>
            </a:r>
            <a:r>
              <a:rPr lang="en-US" sz="2000" spc="-1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&amp;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machine</a:t>
            </a:r>
            <a:r>
              <a:rPr lang="en-US" sz="2000" spc="-10" dirty="0">
                <a:latin typeface="Calibri"/>
                <a:cs typeface="Calibri"/>
              </a:rPr>
              <a:t> learning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</a:pPr>
            <a:r>
              <a:rPr sz="2000" dirty="0">
                <a:latin typeface="Calibri"/>
                <a:cs typeface="Calibri"/>
              </a:rPr>
              <a:t>Accelerators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apid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rototyping/MVPs</a:t>
            </a:r>
            <a:r>
              <a:rPr lang="en-US" sz="2000" spc="-10" dirty="0">
                <a:latin typeface="Calibri"/>
                <a:cs typeface="Calibri"/>
              </a:rPr>
              <a:t> / Challenge-based procurement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RF Spectrum </a:t>
            </a:r>
            <a:r>
              <a:rPr sz="2000" dirty="0">
                <a:latin typeface="Calibri"/>
                <a:cs typeface="Calibri"/>
              </a:rPr>
              <a:t>Engineering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lang="en-US" sz="2000" spc="-20" dirty="0">
                <a:latin typeface="Calibri"/>
                <a:cs typeface="Calibri"/>
              </a:rPr>
              <a:t>and Mechanical D</a:t>
            </a:r>
            <a:r>
              <a:rPr lang="en-US" sz="2000" dirty="0">
                <a:latin typeface="Calibri"/>
                <a:cs typeface="Calibri"/>
              </a:rPr>
              <a:t>esign</a:t>
            </a:r>
            <a:r>
              <a:rPr lang="en-US" sz="2000" spc="-30" dirty="0">
                <a:latin typeface="Calibri"/>
                <a:cs typeface="Calibri"/>
              </a:rPr>
              <a:t> S</a:t>
            </a:r>
            <a:r>
              <a:rPr lang="en-US" sz="2000" dirty="0">
                <a:latin typeface="Calibri"/>
                <a:cs typeface="Calibri"/>
              </a:rPr>
              <a:t>ervices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5603E7-3DF5-D845-2BEA-C7454219AE60}"/>
              </a:ext>
            </a:extLst>
          </p:cNvPr>
          <p:cNvGrpSpPr/>
          <p:nvPr/>
        </p:nvGrpSpPr>
        <p:grpSpPr>
          <a:xfrm>
            <a:off x="297710" y="1081901"/>
            <a:ext cx="4279392" cy="371128"/>
            <a:chOff x="297710" y="1154989"/>
            <a:chExt cx="4279392" cy="3711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C0C948-C6B1-6162-AF47-5B7660C8C235}"/>
                </a:ext>
              </a:extLst>
            </p:cNvPr>
            <p:cNvSpPr txBox="1"/>
            <p:nvPr/>
          </p:nvSpPr>
          <p:spPr>
            <a:xfrm>
              <a:off x="297710" y="1154989"/>
              <a:ext cx="33907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rgbClr val="32599E"/>
                  </a:solidFill>
                  <a:latin typeface="+mj-lt"/>
                </a:rPr>
                <a:t>Proven Capabilities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5E524E1-54B0-D2B2-E12F-149CA6D5E47C}"/>
                </a:ext>
              </a:extLst>
            </p:cNvPr>
            <p:cNvCxnSpPr>
              <a:cxnSpLocks/>
            </p:cNvCxnSpPr>
            <p:nvPr/>
          </p:nvCxnSpPr>
          <p:spPr>
            <a:xfrm>
              <a:off x="297710" y="1526117"/>
              <a:ext cx="4279392" cy="0"/>
            </a:xfrm>
            <a:prstGeom prst="line">
              <a:avLst/>
            </a:prstGeom>
            <a:ln w="19050">
              <a:solidFill>
                <a:srgbClr val="32599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BEBCF3-F140-27E4-C58C-3358061DE75E}"/>
              </a:ext>
            </a:extLst>
          </p:cNvPr>
          <p:cNvGrpSpPr/>
          <p:nvPr/>
        </p:nvGrpSpPr>
        <p:grpSpPr>
          <a:xfrm>
            <a:off x="361314" y="3491346"/>
            <a:ext cx="7225777" cy="1357945"/>
            <a:chOff x="297710" y="5218292"/>
            <a:chExt cx="4369248" cy="135794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0F4563C-5108-62F1-CEBF-8904778E7967}"/>
                </a:ext>
              </a:extLst>
            </p:cNvPr>
            <p:cNvSpPr txBox="1"/>
            <p:nvPr/>
          </p:nvSpPr>
          <p:spPr>
            <a:xfrm>
              <a:off x="1648736" y="5640083"/>
              <a:ext cx="1577340" cy="93615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4625" indent="-161925">
                <a:spcBef>
                  <a:spcPts val="100"/>
                </a:spcBef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201295" algn="l"/>
                </a:tabLst>
              </a:pPr>
              <a:r>
                <a:rPr sz="2000" dirty="0">
                  <a:latin typeface="Calibri"/>
                  <a:cs typeface="Calibri"/>
                </a:rPr>
                <a:t>ISO 9001</a:t>
              </a:r>
            </a:p>
            <a:p>
              <a:pPr marL="174625" indent="-161925">
                <a:spcBef>
                  <a:spcPts val="45"/>
                </a:spcBef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201295" algn="l"/>
                </a:tabLst>
              </a:pPr>
              <a:r>
                <a:rPr sz="2000" dirty="0">
                  <a:latin typeface="Calibri"/>
                  <a:cs typeface="Calibri"/>
                </a:rPr>
                <a:t>ISO/IEC 20000</a:t>
              </a:r>
            </a:p>
            <a:p>
              <a:pPr marL="174625" indent="-161925"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201295" algn="l"/>
                </a:tabLst>
              </a:pPr>
              <a:r>
                <a:rPr sz="2000" dirty="0">
                  <a:latin typeface="Calibri"/>
                  <a:cs typeface="Calibri"/>
                </a:rPr>
                <a:t>ISO/IEC 27001</a:t>
              </a: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2745F9BB-611F-9BCC-C4DD-43C1A4FD024C}"/>
                </a:ext>
              </a:extLst>
            </p:cNvPr>
            <p:cNvSpPr txBox="1"/>
            <p:nvPr/>
          </p:nvSpPr>
          <p:spPr>
            <a:xfrm>
              <a:off x="2958173" y="5629484"/>
              <a:ext cx="1708785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4625" indent="-161925">
                <a:lnSpc>
                  <a:spcPct val="100000"/>
                </a:lnSpc>
                <a:spcBef>
                  <a:spcPts val="100"/>
                </a:spcBef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183515" algn="l"/>
                </a:tabLst>
              </a:pPr>
              <a:r>
                <a:rPr sz="2000" dirty="0">
                  <a:latin typeface="Calibri"/>
                  <a:cs typeface="Calibri"/>
                </a:rPr>
                <a:t>CMMI ML3 for DEV</a:t>
              </a:r>
            </a:p>
            <a:p>
              <a:pPr marL="174625" indent="-161925">
                <a:lnSpc>
                  <a:spcPct val="100000"/>
                </a:lnSpc>
                <a:spcBef>
                  <a:spcPts val="70"/>
                </a:spcBef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183515" algn="l"/>
                </a:tabLst>
              </a:pPr>
              <a:r>
                <a:rPr sz="2000" dirty="0">
                  <a:latin typeface="Calibri"/>
                  <a:cs typeface="Calibri"/>
                </a:rPr>
                <a:t>CMMI ML3 for SERVICES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0A11EA-C8D3-5C30-8221-342955EFEC83}"/>
                </a:ext>
              </a:extLst>
            </p:cNvPr>
            <p:cNvSpPr txBox="1"/>
            <p:nvPr/>
          </p:nvSpPr>
          <p:spPr>
            <a:xfrm>
              <a:off x="297710" y="5218292"/>
              <a:ext cx="327748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kern="0"/>
              </a:defPPr>
              <a:lvl1pPr>
                <a:defRPr sz="1400" b="1">
                  <a:solidFill>
                    <a:srgbClr val="32599E"/>
                  </a:solidFill>
                  <a:latin typeface="+mj-lt"/>
                </a:defRPr>
              </a:lvl1pPr>
            </a:lstStyle>
            <a:p>
              <a:r>
                <a:rPr lang="en-US" sz="2400" dirty="0"/>
                <a:t>Certifications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EBA05AE-7A95-90FB-D68C-5DE744E2DB74}"/>
                </a:ext>
              </a:extLst>
            </p:cNvPr>
            <p:cNvCxnSpPr>
              <a:cxnSpLocks/>
            </p:cNvCxnSpPr>
            <p:nvPr/>
          </p:nvCxnSpPr>
          <p:spPr>
            <a:xfrm>
              <a:off x="297710" y="5581918"/>
              <a:ext cx="4279392" cy="0"/>
            </a:xfrm>
            <a:prstGeom prst="line">
              <a:avLst/>
            </a:prstGeom>
            <a:ln w="19050">
              <a:solidFill>
                <a:srgbClr val="32599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object 20">
            <a:extLst>
              <a:ext uri="{FF2B5EF4-FFF2-40B4-BE49-F238E27FC236}">
                <a16:creationId xmlns:a16="http://schemas.microsoft.com/office/drawing/2014/main" id="{5BD315B6-EEAA-F623-F827-1E55EC8C4F51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576" y="5347710"/>
            <a:ext cx="841659" cy="1016275"/>
          </a:xfrm>
          <a:prstGeom prst="rect">
            <a:avLst/>
          </a:prstGeom>
        </p:spPr>
      </p:pic>
      <p:pic>
        <p:nvPicPr>
          <p:cNvPr id="15" name="object 21">
            <a:extLst>
              <a:ext uri="{FF2B5EF4-FFF2-40B4-BE49-F238E27FC236}">
                <a16:creationId xmlns:a16="http://schemas.microsoft.com/office/drawing/2014/main" id="{41F181AB-2493-6165-6A0A-16EC31A179C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888" y="5380748"/>
            <a:ext cx="2719920" cy="951386"/>
          </a:xfrm>
          <a:prstGeom prst="rect">
            <a:avLst/>
          </a:prstGeom>
        </p:spPr>
      </p:pic>
      <p:pic>
        <p:nvPicPr>
          <p:cNvPr id="16" name="object 22">
            <a:extLst>
              <a:ext uri="{FF2B5EF4-FFF2-40B4-BE49-F238E27FC236}">
                <a16:creationId xmlns:a16="http://schemas.microsoft.com/office/drawing/2014/main" id="{DE9FDDAC-C698-4419-A6CB-88ADA0052D5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626" y="5394382"/>
            <a:ext cx="917866" cy="914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7E59CB-893F-9F21-EA8F-51484432D716}"/>
              </a:ext>
            </a:extLst>
          </p:cNvPr>
          <p:cNvSpPr txBox="1"/>
          <p:nvPr/>
        </p:nvSpPr>
        <p:spPr>
          <a:xfrm>
            <a:off x="361314" y="4925096"/>
            <a:ext cx="42106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rgbClr val="32599E"/>
                </a:solidFill>
                <a:latin typeface="+mj-lt"/>
              </a:defRPr>
            </a:lvl1pPr>
          </a:lstStyle>
          <a:p>
            <a:r>
              <a:rPr lang="en-US" sz="2400" dirty="0"/>
              <a:t>Federal Customers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BB6DF6-1040-D6C3-92A3-4ABB05A28D1F}"/>
              </a:ext>
            </a:extLst>
          </p:cNvPr>
          <p:cNvCxnSpPr>
            <a:cxnSpLocks/>
          </p:cNvCxnSpPr>
          <p:nvPr/>
        </p:nvCxnSpPr>
        <p:spPr>
          <a:xfrm>
            <a:off x="361314" y="5274651"/>
            <a:ext cx="4279392" cy="0"/>
          </a:xfrm>
          <a:prstGeom prst="line">
            <a:avLst/>
          </a:prstGeom>
          <a:ln w="19050">
            <a:solidFill>
              <a:srgbClr val="32599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6C02527-6EEA-E401-F62E-13F82970E0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46" t="18297" r="34854" b="45932"/>
          <a:stretch/>
        </p:blipFill>
        <p:spPr>
          <a:xfrm>
            <a:off x="266888" y="5442344"/>
            <a:ext cx="1573516" cy="763373"/>
          </a:xfrm>
          <a:prstGeom prst="rect">
            <a:avLst/>
          </a:prstGeom>
        </p:spPr>
      </p:pic>
      <p:sp>
        <p:nvSpPr>
          <p:cNvPr id="20" name="object 6">
            <a:extLst>
              <a:ext uri="{FF2B5EF4-FFF2-40B4-BE49-F238E27FC236}">
                <a16:creationId xmlns:a16="http://schemas.microsoft.com/office/drawing/2014/main" id="{7D03C035-05E3-3080-B388-19EBAB67D159}"/>
              </a:ext>
            </a:extLst>
          </p:cNvPr>
          <p:cNvSpPr txBox="1"/>
          <p:nvPr/>
        </p:nvSpPr>
        <p:spPr>
          <a:xfrm>
            <a:off x="297710" y="3913137"/>
            <a:ext cx="260857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8(a) SBA Program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spcBef>
                <a:spcPts val="45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EDWOSB</a:t>
            </a:r>
            <a:endParaRPr sz="2000" dirty="0">
              <a:latin typeface="Calibri"/>
              <a:cs typeface="Calibri"/>
            </a:endParaRPr>
          </a:p>
          <a:p>
            <a:pPr marL="174625" indent="-161925"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SB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8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6489E9-98D7-437A-3B35-256D4F9E3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Overview (2)</a:t>
            </a:r>
          </a:p>
        </p:txBody>
      </p:sp>
      <p:sp>
        <p:nvSpPr>
          <p:cNvPr id="5" name="object 29">
            <a:extLst>
              <a:ext uri="{FF2B5EF4-FFF2-40B4-BE49-F238E27FC236}">
                <a16:creationId xmlns:a16="http://schemas.microsoft.com/office/drawing/2014/main" id="{80D2B9B8-E8D5-6DA6-7E47-E4F43912E50E}"/>
              </a:ext>
            </a:extLst>
          </p:cNvPr>
          <p:cNvSpPr txBox="1"/>
          <p:nvPr/>
        </p:nvSpPr>
        <p:spPr>
          <a:xfrm>
            <a:off x="297710" y="1488165"/>
            <a:ext cx="8421370" cy="10541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579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259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GSA MAS</a:t>
            </a:r>
          </a:p>
          <a:p>
            <a:pPr marL="579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259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8A STARS III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(supports directed 8A procurements)</a:t>
            </a:r>
          </a:p>
          <a:p>
            <a:pPr marL="579438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259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OASIS+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9F32E3-E95E-D826-E318-AC89C604B177}"/>
              </a:ext>
            </a:extLst>
          </p:cNvPr>
          <p:cNvGrpSpPr/>
          <p:nvPr/>
        </p:nvGrpSpPr>
        <p:grpSpPr>
          <a:xfrm>
            <a:off x="297710" y="1081901"/>
            <a:ext cx="4279392" cy="371128"/>
            <a:chOff x="297710" y="1154989"/>
            <a:chExt cx="4279392" cy="3711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641A09-F334-463E-9CAB-CF489317036A}"/>
                </a:ext>
              </a:extLst>
            </p:cNvPr>
            <p:cNvSpPr txBox="1"/>
            <p:nvPr/>
          </p:nvSpPr>
          <p:spPr>
            <a:xfrm>
              <a:off x="297710" y="1154989"/>
              <a:ext cx="339071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rgbClr val="32599E"/>
                  </a:solidFill>
                  <a:latin typeface="+mj-lt"/>
                </a:rPr>
                <a:t>Contracts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5894C5-B91B-CEA2-EFCD-587076ECD5FD}"/>
                </a:ext>
              </a:extLst>
            </p:cNvPr>
            <p:cNvCxnSpPr>
              <a:cxnSpLocks/>
            </p:cNvCxnSpPr>
            <p:nvPr/>
          </p:nvCxnSpPr>
          <p:spPr>
            <a:xfrm>
              <a:off x="297710" y="1526117"/>
              <a:ext cx="4279392" cy="0"/>
            </a:xfrm>
            <a:prstGeom prst="line">
              <a:avLst/>
            </a:prstGeom>
            <a:ln w="19050">
              <a:solidFill>
                <a:srgbClr val="32599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13D3EB-65B7-851E-78EE-4C9021864AB8}"/>
              </a:ext>
            </a:extLst>
          </p:cNvPr>
          <p:cNvGrpSpPr/>
          <p:nvPr/>
        </p:nvGrpSpPr>
        <p:grpSpPr>
          <a:xfrm>
            <a:off x="361314" y="3094532"/>
            <a:ext cx="7077175" cy="742392"/>
            <a:chOff x="297710" y="5218292"/>
            <a:chExt cx="4279392" cy="742392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9D89E5B6-283A-BE15-3FE0-6A7FD6D06C30}"/>
                </a:ext>
              </a:extLst>
            </p:cNvPr>
            <p:cNvSpPr txBox="1"/>
            <p:nvPr/>
          </p:nvSpPr>
          <p:spPr>
            <a:xfrm>
              <a:off x="1846953" y="5640083"/>
              <a:ext cx="1577340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4625" indent="-161925">
                <a:spcBef>
                  <a:spcPts val="100"/>
                </a:spcBef>
                <a:buClr>
                  <a:srgbClr val="32599E"/>
                </a:buClr>
                <a:buSzPct val="109090"/>
                <a:buFont typeface="Arial"/>
                <a:buChar char="•"/>
                <a:tabLst>
                  <a:tab pos="201295" algn="l"/>
                </a:tabLst>
              </a:pP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3B67D3-AB43-A79A-7A2A-DD5DA50A26D6}"/>
                </a:ext>
              </a:extLst>
            </p:cNvPr>
            <p:cNvSpPr txBox="1"/>
            <p:nvPr/>
          </p:nvSpPr>
          <p:spPr>
            <a:xfrm>
              <a:off x="297710" y="5218292"/>
              <a:ext cx="327748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kern="0"/>
              </a:defPPr>
              <a:lvl1pPr>
                <a:defRPr sz="1400" b="1">
                  <a:solidFill>
                    <a:srgbClr val="32599E"/>
                  </a:solidFill>
                  <a:latin typeface="+mj-lt"/>
                </a:defRPr>
              </a:lvl1pPr>
            </a:lstStyle>
            <a:p>
              <a:r>
                <a:rPr lang="en-US" sz="2400" dirty="0"/>
                <a:t>Government / Industry Partnerships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754B38-2A6D-8FF2-B43F-A42EB3E0CD9E}"/>
                </a:ext>
              </a:extLst>
            </p:cNvPr>
            <p:cNvCxnSpPr>
              <a:cxnSpLocks/>
            </p:cNvCxnSpPr>
            <p:nvPr/>
          </p:nvCxnSpPr>
          <p:spPr>
            <a:xfrm>
              <a:off x="297710" y="5581918"/>
              <a:ext cx="4279392" cy="0"/>
            </a:xfrm>
            <a:prstGeom prst="line">
              <a:avLst/>
            </a:prstGeom>
            <a:ln w="19050">
              <a:solidFill>
                <a:srgbClr val="32599E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6520FF-2345-4AC9-0523-D38E17099C49}"/>
              </a:ext>
            </a:extLst>
          </p:cNvPr>
          <p:cNvSpPr txBox="1"/>
          <p:nvPr/>
        </p:nvSpPr>
        <p:spPr>
          <a:xfrm>
            <a:off x="361314" y="5077496"/>
            <a:ext cx="42106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kern="0"/>
            </a:defPPr>
            <a:lvl1pPr>
              <a:defRPr sz="1400" b="1">
                <a:solidFill>
                  <a:srgbClr val="32599E"/>
                </a:solidFill>
                <a:latin typeface="+mj-lt"/>
              </a:defRPr>
            </a:lvl1pPr>
          </a:lstStyle>
          <a:p>
            <a:r>
              <a:rPr lang="en-US" sz="2400" dirty="0"/>
              <a:t>Clearance + Primary NAICS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5C5DE8-60F4-C44D-6310-07B3419D0B57}"/>
              </a:ext>
            </a:extLst>
          </p:cNvPr>
          <p:cNvCxnSpPr>
            <a:cxnSpLocks/>
          </p:cNvCxnSpPr>
          <p:nvPr/>
        </p:nvCxnSpPr>
        <p:spPr>
          <a:xfrm>
            <a:off x="361314" y="5477851"/>
            <a:ext cx="4279392" cy="0"/>
          </a:xfrm>
          <a:prstGeom prst="line">
            <a:avLst/>
          </a:prstGeom>
          <a:ln w="19050">
            <a:solidFill>
              <a:srgbClr val="32599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6">
            <a:extLst>
              <a:ext uri="{FF2B5EF4-FFF2-40B4-BE49-F238E27FC236}">
                <a16:creationId xmlns:a16="http://schemas.microsoft.com/office/drawing/2014/main" id="{1D2F7F69-A601-7501-E00F-6497376D8AD0}"/>
              </a:ext>
            </a:extLst>
          </p:cNvPr>
          <p:cNvSpPr txBox="1"/>
          <p:nvPr/>
        </p:nvSpPr>
        <p:spPr>
          <a:xfrm>
            <a:off x="297710" y="3516323"/>
            <a:ext cx="427429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Digital WOSB Alliance</a:t>
            </a:r>
          </a:p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ACT-IAC</a:t>
            </a:r>
          </a:p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GTSC</a:t>
            </a:r>
          </a:p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Digital Services Coalition ( Applicant)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9F05CC6-C925-E73A-08AF-360F4B4DF2FE}"/>
              </a:ext>
            </a:extLst>
          </p:cNvPr>
          <p:cNvSpPr txBox="1"/>
          <p:nvPr/>
        </p:nvSpPr>
        <p:spPr>
          <a:xfrm>
            <a:off x="297709" y="5508228"/>
            <a:ext cx="629287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Top Secret Facility Clearance</a:t>
            </a:r>
          </a:p>
          <a:p>
            <a:pPr marL="174625" indent="-161925">
              <a:spcBef>
                <a:spcPts val="100"/>
              </a:spcBef>
              <a:buClr>
                <a:srgbClr val="32599E"/>
              </a:buClr>
              <a:buSzPct val="109090"/>
              <a:buFont typeface="Arial"/>
              <a:buChar char="•"/>
              <a:tabLst>
                <a:tab pos="201295" algn="l"/>
              </a:tabLst>
            </a:pPr>
            <a:r>
              <a:rPr lang="en-US" sz="2000" dirty="0">
                <a:latin typeface="Calibri"/>
                <a:cs typeface="Calibri"/>
              </a:rPr>
              <a:t>Primary NAICS = 541511, 541512,541519, 518210 </a:t>
            </a:r>
          </a:p>
        </p:txBody>
      </p:sp>
    </p:spTree>
    <p:extLst>
      <p:ext uri="{BB962C8B-B14F-4D97-AF65-F5344CB8AC3E}">
        <p14:creationId xmlns:p14="http://schemas.microsoft.com/office/powerpoint/2010/main" val="286895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C9ED7-E85E-A376-8D02-91D4BC92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Capabilities Overview</a:t>
            </a:r>
          </a:p>
        </p:txBody>
      </p:sp>
      <p:sp>
        <p:nvSpPr>
          <p:cNvPr id="5" name="Google Shape;632;p39">
            <a:extLst>
              <a:ext uri="{FF2B5EF4-FFF2-40B4-BE49-F238E27FC236}">
                <a16:creationId xmlns:a16="http://schemas.microsoft.com/office/drawing/2014/main" id="{B1C64015-1E4A-0C15-25C5-07F5953AFE55}"/>
              </a:ext>
            </a:extLst>
          </p:cNvPr>
          <p:cNvSpPr/>
          <p:nvPr/>
        </p:nvSpPr>
        <p:spPr>
          <a:xfrm>
            <a:off x="8581694" y="4318013"/>
            <a:ext cx="20501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 rtl="0"/>
            <a:r>
              <a:rPr lang="en-US" sz="1200" b="1" dirty="0">
                <a:solidFill>
                  <a:srgbClr val="588C73"/>
                </a:solidFill>
                <a:latin typeface="+mj-lt"/>
                <a:cs typeface="Calibri"/>
                <a:sym typeface="Calibri"/>
              </a:rPr>
              <a:t>Accelerators (IP)</a:t>
            </a:r>
          </a:p>
          <a:p>
            <a:pPr algn="ctr" rtl="0"/>
            <a:endParaRPr lang="en-US" sz="12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algn="ctr" rtl="0"/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Enabling technologies such as IoT, Advanced Analytics, and Machine Learning through Rapid Prototyping/MVPs. 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Google Shape;643;p39">
            <a:extLst>
              <a:ext uri="{FF2B5EF4-FFF2-40B4-BE49-F238E27FC236}">
                <a16:creationId xmlns:a16="http://schemas.microsoft.com/office/drawing/2014/main" id="{B510396A-5E0B-B022-D4DD-4F85F4FAC79A}"/>
              </a:ext>
            </a:extLst>
          </p:cNvPr>
          <p:cNvSpPr/>
          <p:nvPr/>
        </p:nvSpPr>
        <p:spPr>
          <a:xfrm>
            <a:off x="2103502" y="4318013"/>
            <a:ext cx="254348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588C73"/>
                </a:solidFill>
                <a:latin typeface="+mj-lt"/>
                <a:cs typeface="Calibri"/>
                <a:sym typeface="Calibri"/>
              </a:rPr>
              <a:t>Advanced Data </a:t>
            </a:r>
            <a:r>
              <a:rPr lang="en-US" sz="1200" b="1" dirty="0" err="1">
                <a:solidFill>
                  <a:srgbClr val="588C73"/>
                </a:solidFill>
                <a:latin typeface="+mj-lt"/>
                <a:cs typeface="Calibri"/>
                <a:sym typeface="Calibri"/>
              </a:rPr>
              <a:t>Mgmt</a:t>
            </a:r>
            <a:r>
              <a:rPr lang="en-US" sz="1200" b="1" dirty="0">
                <a:solidFill>
                  <a:srgbClr val="588C73"/>
                </a:solidFill>
                <a:latin typeface="+mj-lt"/>
                <a:cs typeface="Calibri"/>
                <a:sym typeface="Calibri"/>
              </a:rPr>
              <a:t> (ADM) </a:t>
            </a:r>
            <a:endParaRPr lang="ru-RU" sz="1200" b="1" dirty="0">
              <a:solidFill>
                <a:srgbClr val="588C73"/>
              </a:solidFill>
              <a:latin typeface="+mj-lt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secure data solutions, with high volumes and numerous sources. 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Automate and modernize enterprise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processes for business agility using highly scalable and serverless technologies. </a:t>
            </a:r>
            <a:r>
              <a:rPr lang="en-US" sz="12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Enabling agency-level  data governance and data democratization.</a:t>
            </a:r>
            <a:endParaRPr sz="1200" dirty="0"/>
          </a:p>
        </p:txBody>
      </p:sp>
      <p:sp>
        <p:nvSpPr>
          <p:cNvPr id="7" name="Google Shape;659;p39">
            <a:extLst>
              <a:ext uri="{FF2B5EF4-FFF2-40B4-BE49-F238E27FC236}">
                <a16:creationId xmlns:a16="http://schemas.microsoft.com/office/drawing/2014/main" id="{3357A0B9-A173-84E0-E645-C0A55368EAEB}"/>
              </a:ext>
            </a:extLst>
          </p:cNvPr>
          <p:cNvSpPr/>
          <p:nvPr/>
        </p:nvSpPr>
        <p:spPr>
          <a:xfrm>
            <a:off x="6380499" y="4318013"/>
            <a:ext cx="215791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588C73"/>
                </a:solidFill>
                <a:latin typeface="+mj-lt"/>
                <a:cs typeface="Calibri"/>
                <a:sym typeface="Calibri"/>
              </a:rPr>
              <a:t>Digital Modernization (DM)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Transitioning from legacy systems to modern technologies like Cloud platforms, big data analytics, and AI/ML to unlock the full potential of data </a:t>
            </a:r>
            <a:endParaRPr sz="1200" dirty="0"/>
          </a:p>
        </p:txBody>
      </p:sp>
      <p:grpSp>
        <p:nvGrpSpPr>
          <p:cNvPr id="8" name="Google Shape;625;p39">
            <a:extLst>
              <a:ext uri="{FF2B5EF4-FFF2-40B4-BE49-F238E27FC236}">
                <a16:creationId xmlns:a16="http://schemas.microsoft.com/office/drawing/2014/main" id="{B1F9BF09-38BF-E641-E2AB-8FCB694BCD68}"/>
              </a:ext>
            </a:extLst>
          </p:cNvPr>
          <p:cNvGrpSpPr/>
          <p:nvPr/>
        </p:nvGrpSpPr>
        <p:grpSpPr>
          <a:xfrm>
            <a:off x="9055115" y="3017804"/>
            <a:ext cx="997964" cy="996305"/>
            <a:chOff x="8187763" y="4149591"/>
            <a:chExt cx="1076283" cy="1097916"/>
          </a:xfrm>
        </p:grpSpPr>
        <p:grpSp>
          <p:nvGrpSpPr>
            <p:cNvPr id="9" name="Google Shape;626;p39">
              <a:extLst>
                <a:ext uri="{FF2B5EF4-FFF2-40B4-BE49-F238E27FC236}">
                  <a16:creationId xmlns:a16="http://schemas.microsoft.com/office/drawing/2014/main" id="{BF6C794D-6CCB-75AC-3F93-85DF01B0FA9C}"/>
                </a:ext>
              </a:extLst>
            </p:cNvPr>
            <p:cNvGrpSpPr/>
            <p:nvPr/>
          </p:nvGrpSpPr>
          <p:grpSpPr>
            <a:xfrm>
              <a:off x="8187763" y="4149591"/>
              <a:ext cx="1076283" cy="1097916"/>
              <a:chOff x="5891829" y="4508181"/>
              <a:chExt cx="1054494" cy="1075688"/>
            </a:xfrm>
          </p:grpSpPr>
          <p:sp>
            <p:nvSpPr>
              <p:cNvPr id="11" name="Google Shape;627;p39">
                <a:extLst>
                  <a:ext uri="{FF2B5EF4-FFF2-40B4-BE49-F238E27FC236}">
                    <a16:creationId xmlns:a16="http://schemas.microsoft.com/office/drawing/2014/main" id="{D9C58F40-7FF3-E144-972E-B9DA286D1E69}"/>
                  </a:ext>
                </a:extLst>
              </p:cNvPr>
              <p:cNvSpPr/>
              <p:nvPr/>
            </p:nvSpPr>
            <p:spPr>
              <a:xfrm>
                <a:off x="5891829" y="4508181"/>
                <a:ext cx="1054494" cy="1075688"/>
              </a:xfrm>
              <a:prstGeom prst="ellipse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628;p39">
                <a:extLst>
                  <a:ext uri="{FF2B5EF4-FFF2-40B4-BE49-F238E27FC236}">
                    <a16:creationId xmlns:a16="http://schemas.microsoft.com/office/drawing/2014/main" id="{D15CA0BC-4B0E-9304-2A32-A12480D5F35C}"/>
                  </a:ext>
                </a:extLst>
              </p:cNvPr>
              <p:cNvSpPr/>
              <p:nvPr/>
            </p:nvSpPr>
            <p:spPr>
              <a:xfrm>
                <a:off x="5960093" y="4584232"/>
                <a:ext cx="923570" cy="923570"/>
              </a:xfrm>
              <a:prstGeom prst="ellipse">
                <a:avLst/>
              </a:prstGeom>
              <a:gradFill>
                <a:gsLst>
                  <a:gs pos="0">
                    <a:srgbClr val="B8CAE9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629;p39">
              <a:extLst>
                <a:ext uri="{FF2B5EF4-FFF2-40B4-BE49-F238E27FC236}">
                  <a16:creationId xmlns:a16="http://schemas.microsoft.com/office/drawing/2014/main" id="{5B327EA3-3B0C-866D-AA6E-8F83A30A7E72}"/>
                </a:ext>
              </a:extLst>
            </p:cNvPr>
            <p:cNvSpPr/>
            <p:nvPr/>
          </p:nvSpPr>
          <p:spPr>
            <a:xfrm>
              <a:off x="8429329" y="4490112"/>
              <a:ext cx="593150" cy="426397"/>
            </a:xfrm>
            <a:custGeom>
              <a:avLst/>
              <a:gdLst/>
              <a:ahLst/>
              <a:cxnLst/>
              <a:rect l="l" t="t" r="r" b="b"/>
              <a:pathLst>
                <a:path w="593150" h="426397" extrusionOk="0">
                  <a:moveTo>
                    <a:pt x="226003" y="371603"/>
                  </a:moveTo>
                  <a:lnTo>
                    <a:pt x="226003" y="386068"/>
                  </a:lnTo>
                  <a:lnTo>
                    <a:pt x="361967" y="386068"/>
                  </a:lnTo>
                  <a:lnTo>
                    <a:pt x="361967" y="371603"/>
                  </a:lnTo>
                  <a:close/>
                  <a:moveTo>
                    <a:pt x="70143" y="34558"/>
                  </a:moveTo>
                  <a:lnTo>
                    <a:pt x="70143" y="337076"/>
                  </a:lnTo>
                  <a:lnTo>
                    <a:pt x="524347" y="337076"/>
                  </a:lnTo>
                  <a:lnTo>
                    <a:pt x="524347" y="34558"/>
                  </a:lnTo>
                  <a:close/>
                  <a:moveTo>
                    <a:pt x="67370" y="0"/>
                  </a:moveTo>
                  <a:lnTo>
                    <a:pt x="525583" y="0"/>
                  </a:lnTo>
                  <a:cubicBezTo>
                    <a:pt x="544647" y="0"/>
                    <a:pt x="560101" y="15454"/>
                    <a:pt x="560101" y="34517"/>
                  </a:cubicBezTo>
                  <a:lnTo>
                    <a:pt x="560101" y="337613"/>
                  </a:lnTo>
                  <a:lnTo>
                    <a:pt x="593150" y="337613"/>
                  </a:lnTo>
                  <a:lnTo>
                    <a:pt x="593150" y="407461"/>
                  </a:lnTo>
                  <a:cubicBezTo>
                    <a:pt x="593150" y="417919"/>
                    <a:pt x="584672" y="426397"/>
                    <a:pt x="574214" y="426397"/>
                  </a:cubicBezTo>
                  <a:lnTo>
                    <a:pt x="18936" y="426397"/>
                  </a:lnTo>
                  <a:cubicBezTo>
                    <a:pt x="8478" y="426397"/>
                    <a:pt x="0" y="417919"/>
                    <a:pt x="0" y="407461"/>
                  </a:cubicBezTo>
                  <a:lnTo>
                    <a:pt x="0" y="337613"/>
                  </a:lnTo>
                  <a:lnTo>
                    <a:pt x="32852" y="337613"/>
                  </a:lnTo>
                  <a:lnTo>
                    <a:pt x="32852" y="34517"/>
                  </a:lnTo>
                  <a:cubicBezTo>
                    <a:pt x="32852" y="15454"/>
                    <a:pt x="48306" y="0"/>
                    <a:pt x="67370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636;p39">
            <a:extLst>
              <a:ext uri="{FF2B5EF4-FFF2-40B4-BE49-F238E27FC236}">
                <a16:creationId xmlns:a16="http://schemas.microsoft.com/office/drawing/2014/main" id="{CCB36744-C2CC-B825-ADAA-9309945BA425}"/>
              </a:ext>
            </a:extLst>
          </p:cNvPr>
          <p:cNvGrpSpPr/>
          <p:nvPr/>
        </p:nvGrpSpPr>
        <p:grpSpPr>
          <a:xfrm>
            <a:off x="2817736" y="3017804"/>
            <a:ext cx="997966" cy="996303"/>
            <a:chOff x="1982652" y="4149588"/>
            <a:chExt cx="1076285" cy="1097916"/>
          </a:xfrm>
        </p:grpSpPr>
        <p:grpSp>
          <p:nvGrpSpPr>
            <p:cNvPr id="14" name="Google Shape;637;p39">
              <a:extLst>
                <a:ext uri="{FF2B5EF4-FFF2-40B4-BE49-F238E27FC236}">
                  <a16:creationId xmlns:a16="http://schemas.microsoft.com/office/drawing/2014/main" id="{6920C6B3-EA32-74F1-4363-CB27AFBDEBAF}"/>
                </a:ext>
              </a:extLst>
            </p:cNvPr>
            <p:cNvGrpSpPr/>
            <p:nvPr/>
          </p:nvGrpSpPr>
          <p:grpSpPr>
            <a:xfrm>
              <a:off x="1982652" y="4149588"/>
              <a:ext cx="1076285" cy="1097916"/>
              <a:chOff x="1617454" y="4508179"/>
              <a:chExt cx="1054494" cy="1075688"/>
            </a:xfrm>
          </p:grpSpPr>
          <p:sp>
            <p:nvSpPr>
              <p:cNvPr id="16" name="Google Shape;638;p39">
                <a:extLst>
                  <a:ext uri="{FF2B5EF4-FFF2-40B4-BE49-F238E27FC236}">
                    <a16:creationId xmlns:a16="http://schemas.microsoft.com/office/drawing/2014/main" id="{E4462508-0D94-0AA3-4B34-069B9BE78DC4}"/>
                  </a:ext>
                </a:extLst>
              </p:cNvPr>
              <p:cNvSpPr/>
              <p:nvPr/>
            </p:nvSpPr>
            <p:spPr>
              <a:xfrm>
                <a:off x="1617454" y="4508179"/>
                <a:ext cx="1054494" cy="1075688"/>
              </a:xfrm>
              <a:prstGeom prst="ellipse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639;p39">
                <a:extLst>
                  <a:ext uri="{FF2B5EF4-FFF2-40B4-BE49-F238E27FC236}">
                    <a16:creationId xmlns:a16="http://schemas.microsoft.com/office/drawing/2014/main" id="{77268C2D-15A5-9490-AE33-E37E3A94C07E}"/>
                  </a:ext>
                </a:extLst>
              </p:cNvPr>
              <p:cNvSpPr/>
              <p:nvPr/>
            </p:nvSpPr>
            <p:spPr>
              <a:xfrm>
                <a:off x="1682916" y="4584238"/>
                <a:ext cx="923570" cy="923570"/>
              </a:xfrm>
              <a:prstGeom prst="ellipse">
                <a:avLst/>
              </a:prstGeom>
              <a:gradFill>
                <a:gsLst>
                  <a:gs pos="0">
                    <a:srgbClr val="B8CAE9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640;p39">
              <a:extLst>
                <a:ext uri="{FF2B5EF4-FFF2-40B4-BE49-F238E27FC236}">
                  <a16:creationId xmlns:a16="http://schemas.microsoft.com/office/drawing/2014/main" id="{5B04D2C5-3C55-A9C5-25ED-E500F24A053B}"/>
                </a:ext>
              </a:extLst>
            </p:cNvPr>
            <p:cNvSpPr/>
            <p:nvPr/>
          </p:nvSpPr>
          <p:spPr>
            <a:xfrm>
              <a:off x="2330746" y="4430647"/>
              <a:ext cx="380096" cy="535798"/>
            </a:xfrm>
            <a:custGeom>
              <a:avLst/>
              <a:gdLst/>
              <a:ahLst/>
              <a:cxnLst/>
              <a:rect l="l" t="t" r="r" b="b"/>
              <a:pathLst>
                <a:path w="2108200" h="2971800" extrusionOk="0">
                  <a:moveTo>
                    <a:pt x="463550" y="2336800"/>
                  </a:moveTo>
                  <a:lnTo>
                    <a:pt x="463550" y="2876550"/>
                  </a:lnTo>
                  <a:lnTo>
                    <a:pt x="1644650" y="2876550"/>
                  </a:lnTo>
                  <a:lnTo>
                    <a:pt x="1644650" y="2336800"/>
                  </a:lnTo>
                  <a:close/>
                  <a:moveTo>
                    <a:pt x="1054100" y="1847850"/>
                  </a:moveTo>
                  <a:cubicBezTo>
                    <a:pt x="976946" y="1847850"/>
                    <a:pt x="914400" y="1910396"/>
                    <a:pt x="914400" y="1987550"/>
                  </a:cubicBezTo>
                  <a:cubicBezTo>
                    <a:pt x="914400" y="2064704"/>
                    <a:pt x="976946" y="2127250"/>
                    <a:pt x="1054100" y="2127250"/>
                  </a:cubicBezTo>
                  <a:cubicBezTo>
                    <a:pt x="1131254" y="2127250"/>
                    <a:pt x="1193800" y="2064704"/>
                    <a:pt x="1193800" y="1987550"/>
                  </a:cubicBezTo>
                  <a:cubicBezTo>
                    <a:pt x="1193800" y="1910396"/>
                    <a:pt x="1131254" y="1847850"/>
                    <a:pt x="1054100" y="1847850"/>
                  </a:cubicBezTo>
                  <a:close/>
                  <a:moveTo>
                    <a:pt x="533401" y="1384300"/>
                  </a:moveTo>
                  <a:cubicBezTo>
                    <a:pt x="484302" y="1384300"/>
                    <a:pt x="444500" y="1424102"/>
                    <a:pt x="444500" y="1473201"/>
                  </a:cubicBezTo>
                  <a:lnTo>
                    <a:pt x="444500" y="1485899"/>
                  </a:lnTo>
                  <a:cubicBezTo>
                    <a:pt x="444500" y="1534998"/>
                    <a:pt x="484302" y="1574800"/>
                    <a:pt x="533401" y="1574800"/>
                  </a:cubicBezTo>
                  <a:lnTo>
                    <a:pt x="1587499" y="1574800"/>
                  </a:lnTo>
                  <a:cubicBezTo>
                    <a:pt x="1636598" y="1574800"/>
                    <a:pt x="1676400" y="1534998"/>
                    <a:pt x="1676400" y="1485899"/>
                  </a:cubicBezTo>
                  <a:lnTo>
                    <a:pt x="1676400" y="1473201"/>
                  </a:lnTo>
                  <a:cubicBezTo>
                    <a:pt x="1676400" y="1424102"/>
                    <a:pt x="1636598" y="1384300"/>
                    <a:pt x="1587499" y="1384300"/>
                  </a:cubicBezTo>
                  <a:close/>
                  <a:moveTo>
                    <a:pt x="533401" y="999066"/>
                  </a:moveTo>
                  <a:cubicBezTo>
                    <a:pt x="484302" y="999066"/>
                    <a:pt x="444500" y="1038868"/>
                    <a:pt x="444500" y="1087967"/>
                  </a:cubicBezTo>
                  <a:lnTo>
                    <a:pt x="444500" y="1100665"/>
                  </a:lnTo>
                  <a:cubicBezTo>
                    <a:pt x="444500" y="1149764"/>
                    <a:pt x="484302" y="1189566"/>
                    <a:pt x="533401" y="1189566"/>
                  </a:cubicBezTo>
                  <a:lnTo>
                    <a:pt x="1587499" y="1189566"/>
                  </a:lnTo>
                  <a:cubicBezTo>
                    <a:pt x="1636598" y="1189566"/>
                    <a:pt x="1676400" y="1149764"/>
                    <a:pt x="1676400" y="1100665"/>
                  </a:cubicBezTo>
                  <a:lnTo>
                    <a:pt x="1676400" y="1087967"/>
                  </a:lnTo>
                  <a:cubicBezTo>
                    <a:pt x="1676400" y="1038868"/>
                    <a:pt x="1636598" y="999066"/>
                    <a:pt x="1587499" y="999066"/>
                  </a:cubicBezTo>
                  <a:close/>
                  <a:moveTo>
                    <a:pt x="533401" y="613833"/>
                  </a:moveTo>
                  <a:cubicBezTo>
                    <a:pt x="484302" y="613833"/>
                    <a:pt x="444500" y="653635"/>
                    <a:pt x="444500" y="702734"/>
                  </a:cubicBezTo>
                  <a:lnTo>
                    <a:pt x="444500" y="715432"/>
                  </a:lnTo>
                  <a:cubicBezTo>
                    <a:pt x="444500" y="764531"/>
                    <a:pt x="484302" y="804333"/>
                    <a:pt x="533401" y="804333"/>
                  </a:cubicBezTo>
                  <a:lnTo>
                    <a:pt x="1587499" y="804333"/>
                  </a:lnTo>
                  <a:cubicBezTo>
                    <a:pt x="1636598" y="804333"/>
                    <a:pt x="1676400" y="764531"/>
                    <a:pt x="1676400" y="715432"/>
                  </a:cubicBezTo>
                  <a:lnTo>
                    <a:pt x="1676400" y="702734"/>
                  </a:lnTo>
                  <a:cubicBezTo>
                    <a:pt x="1676400" y="653635"/>
                    <a:pt x="1636598" y="613833"/>
                    <a:pt x="1587499" y="613833"/>
                  </a:cubicBezTo>
                  <a:close/>
                  <a:moveTo>
                    <a:pt x="533401" y="228600"/>
                  </a:moveTo>
                  <a:cubicBezTo>
                    <a:pt x="484302" y="228600"/>
                    <a:pt x="444500" y="268402"/>
                    <a:pt x="444500" y="317501"/>
                  </a:cubicBezTo>
                  <a:lnTo>
                    <a:pt x="444500" y="330199"/>
                  </a:lnTo>
                  <a:cubicBezTo>
                    <a:pt x="444500" y="379298"/>
                    <a:pt x="484302" y="419100"/>
                    <a:pt x="533401" y="419100"/>
                  </a:cubicBezTo>
                  <a:lnTo>
                    <a:pt x="1587499" y="419100"/>
                  </a:lnTo>
                  <a:cubicBezTo>
                    <a:pt x="1636598" y="419100"/>
                    <a:pt x="1676400" y="379298"/>
                    <a:pt x="1676400" y="330199"/>
                  </a:cubicBezTo>
                  <a:lnTo>
                    <a:pt x="1676400" y="317501"/>
                  </a:lnTo>
                  <a:cubicBezTo>
                    <a:pt x="1676400" y="268402"/>
                    <a:pt x="1636598" y="228600"/>
                    <a:pt x="1587499" y="228600"/>
                  </a:cubicBezTo>
                  <a:close/>
                  <a:moveTo>
                    <a:pt x="1892300" y="0"/>
                  </a:moveTo>
                  <a:lnTo>
                    <a:pt x="2108200" y="0"/>
                  </a:lnTo>
                  <a:lnTo>
                    <a:pt x="2108200" y="2971800"/>
                  </a:lnTo>
                  <a:lnTo>
                    <a:pt x="1892300" y="2971800"/>
                  </a:lnTo>
                  <a:close/>
                  <a:moveTo>
                    <a:pt x="254000" y="0"/>
                  </a:moveTo>
                  <a:lnTo>
                    <a:pt x="1803400" y="0"/>
                  </a:lnTo>
                  <a:lnTo>
                    <a:pt x="1803400" y="2971800"/>
                  </a:lnTo>
                  <a:lnTo>
                    <a:pt x="254000" y="2971800"/>
                  </a:lnTo>
                  <a:close/>
                  <a:moveTo>
                    <a:pt x="0" y="0"/>
                  </a:moveTo>
                  <a:lnTo>
                    <a:pt x="165100" y="0"/>
                  </a:lnTo>
                  <a:lnTo>
                    <a:pt x="165100" y="2971800"/>
                  </a:lnTo>
                  <a:lnTo>
                    <a:pt x="0" y="297180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8" name="Google Shape;647;p39">
            <a:extLst>
              <a:ext uri="{FF2B5EF4-FFF2-40B4-BE49-F238E27FC236}">
                <a16:creationId xmlns:a16="http://schemas.microsoft.com/office/drawing/2014/main" id="{78CD08B0-8B09-9CFF-6CE6-5391BCCB93B6}"/>
              </a:ext>
            </a:extLst>
          </p:cNvPr>
          <p:cNvGrpSpPr/>
          <p:nvPr/>
        </p:nvGrpSpPr>
        <p:grpSpPr>
          <a:xfrm>
            <a:off x="6975989" y="3017804"/>
            <a:ext cx="997965" cy="996304"/>
            <a:chOff x="6072021" y="4149588"/>
            <a:chExt cx="1076284" cy="1097916"/>
          </a:xfrm>
        </p:grpSpPr>
        <p:grpSp>
          <p:nvGrpSpPr>
            <p:cNvPr id="19" name="Google Shape;648;p39">
              <a:extLst>
                <a:ext uri="{FF2B5EF4-FFF2-40B4-BE49-F238E27FC236}">
                  <a16:creationId xmlns:a16="http://schemas.microsoft.com/office/drawing/2014/main" id="{3577C946-14DD-3950-FDB9-2F6461863E5F}"/>
                </a:ext>
              </a:extLst>
            </p:cNvPr>
            <p:cNvGrpSpPr/>
            <p:nvPr/>
          </p:nvGrpSpPr>
          <p:grpSpPr>
            <a:xfrm>
              <a:off x="6072021" y="4149588"/>
              <a:ext cx="1076284" cy="1097916"/>
              <a:chOff x="4440943" y="4508179"/>
              <a:chExt cx="1054494" cy="1075688"/>
            </a:xfrm>
          </p:grpSpPr>
          <p:sp>
            <p:nvSpPr>
              <p:cNvPr id="26" name="Google Shape;649;p39">
                <a:extLst>
                  <a:ext uri="{FF2B5EF4-FFF2-40B4-BE49-F238E27FC236}">
                    <a16:creationId xmlns:a16="http://schemas.microsoft.com/office/drawing/2014/main" id="{5C20FC2B-63B9-30CA-932E-650A8E3A1678}"/>
                  </a:ext>
                </a:extLst>
              </p:cNvPr>
              <p:cNvSpPr/>
              <p:nvPr/>
            </p:nvSpPr>
            <p:spPr>
              <a:xfrm>
                <a:off x="4440943" y="4508179"/>
                <a:ext cx="1054494" cy="1075688"/>
              </a:xfrm>
              <a:prstGeom prst="ellipse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650;p39">
                <a:extLst>
                  <a:ext uri="{FF2B5EF4-FFF2-40B4-BE49-F238E27FC236}">
                    <a16:creationId xmlns:a16="http://schemas.microsoft.com/office/drawing/2014/main" id="{90FFD399-6107-56AA-F57B-2D65ACD44187}"/>
                  </a:ext>
                </a:extLst>
              </p:cNvPr>
              <p:cNvSpPr/>
              <p:nvPr/>
            </p:nvSpPr>
            <p:spPr>
              <a:xfrm>
                <a:off x="4506403" y="4584238"/>
                <a:ext cx="923571" cy="923570"/>
              </a:xfrm>
              <a:prstGeom prst="ellipse">
                <a:avLst/>
              </a:prstGeom>
              <a:gradFill>
                <a:gsLst>
                  <a:gs pos="0">
                    <a:srgbClr val="B8CAE9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" name="Google Shape;651;p39">
              <a:extLst>
                <a:ext uri="{FF2B5EF4-FFF2-40B4-BE49-F238E27FC236}">
                  <a16:creationId xmlns:a16="http://schemas.microsoft.com/office/drawing/2014/main" id="{9A6AE87F-F279-87A2-58C8-2DB4413533E7}"/>
                </a:ext>
              </a:extLst>
            </p:cNvPr>
            <p:cNvGrpSpPr/>
            <p:nvPr/>
          </p:nvGrpSpPr>
          <p:grpSpPr>
            <a:xfrm>
              <a:off x="6267351" y="4434707"/>
              <a:ext cx="695265" cy="527685"/>
              <a:chOff x="11072838" y="3065195"/>
              <a:chExt cx="880317" cy="668129"/>
            </a:xfrm>
          </p:grpSpPr>
          <p:grpSp>
            <p:nvGrpSpPr>
              <p:cNvPr id="21" name="Google Shape;652;p39">
                <a:extLst>
                  <a:ext uri="{FF2B5EF4-FFF2-40B4-BE49-F238E27FC236}">
                    <a16:creationId xmlns:a16="http://schemas.microsoft.com/office/drawing/2014/main" id="{5CC7B589-88CD-37ED-E3D9-204C9D5EAD67}"/>
                  </a:ext>
                </a:extLst>
              </p:cNvPr>
              <p:cNvGrpSpPr/>
              <p:nvPr/>
            </p:nvGrpSpPr>
            <p:grpSpPr>
              <a:xfrm>
                <a:off x="11072838" y="3065195"/>
                <a:ext cx="880317" cy="668129"/>
                <a:chOff x="4656611" y="3044846"/>
                <a:chExt cx="1208943" cy="917547"/>
              </a:xfrm>
            </p:grpSpPr>
            <p:sp>
              <p:nvSpPr>
                <p:cNvPr id="23" name="Google Shape;653;p39">
                  <a:extLst>
                    <a:ext uri="{FF2B5EF4-FFF2-40B4-BE49-F238E27FC236}">
                      <a16:creationId xmlns:a16="http://schemas.microsoft.com/office/drawing/2014/main" id="{29D59A12-E516-83AD-3E00-2FD64C6D9E18}"/>
                    </a:ext>
                  </a:extLst>
                </p:cNvPr>
                <p:cNvSpPr/>
                <p:nvPr/>
              </p:nvSpPr>
              <p:spPr>
                <a:xfrm>
                  <a:off x="4835481" y="3165047"/>
                  <a:ext cx="963695" cy="79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7301" h="3580328" extrusionOk="0">
                      <a:moveTo>
                        <a:pt x="377403" y="0"/>
                      </a:moveTo>
                      <a:lnTo>
                        <a:pt x="3497616" y="0"/>
                      </a:lnTo>
                      <a:lnTo>
                        <a:pt x="3462638" y="244699"/>
                      </a:lnTo>
                      <a:lnTo>
                        <a:pt x="206061" y="244699"/>
                      </a:lnTo>
                      <a:lnTo>
                        <a:pt x="206061" y="2382592"/>
                      </a:lnTo>
                      <a:lnTo>
                        <a:pt x="4121239" y="2382592"/>
                      </a:lnTo>
                      <a:lnTo>
                        <a:pt x="4121239" y="1448927"/>
                      </a:lnTo>
                      <a:lnTo>
                        <a:pt x="4327301" y="1478382"/>
                      </a:lnTo>
                      <a:lnTo>
                        <a:pt x="4327301" y="2455950"/>
                      </a:lnTo>
                      <a:cubicBezTo>
                        <a:pt x="4327301" y="2664384"/>
                        <a:pt x="4158332" y="2833353"/>
                        <a:pt x="3949898" y="2833353"/>
                      </a:cubicBezTo>
                      <a:lnTo>
                        <a:pt x="2421228" y="2833353"/>
                      </a:lnTo>
                      <a:lnTo>
                        <a:pt x="2421228" y="3090930"/>
                      </a:lnTo>
                      <a:lnTo>
                        <a:pt x="2768958" y="3090930"/>
                      </a:lnTo>
                      <a:cubicBezTo>
                        <a:pt x="2904102" y="3090930"/>
                        <a:pt x="3013657" y="3200485"/>
                        <a:pt x="3013657" y="3335629"/>
                      </a:cubicBezTo>
                      <a:cubicBezTo>
                        <a:pt x="3013657" y="3470773"/>
                        <a:pt x="2904102" y="3580328"/>
                        <a:pt x="2768958" y="3580328"/>
                      </a:cubicBezTo>
                      <a:lnTo>
                        <a:pt x="1558343" y="3580328"/>
                      </a:lnTo>
                      <a:cubicBezTo>
                        <a:pt x="1423199" y="3580328"/>
                        <a:pt x="1313644" y="3470773"/>
                        <a:pt x="1313644" y="3335629"/>
                      </a:cubicBezTo>
                      <a:cubicBezTo>
                        <a:pt x="1313644" y="3200485"/>
                        <a:pt x="1423199" y="3090930"/>
                        <a:pt x="1558343" y="3090930"/>
                      </a:cubicBezTo>
                      <a:lnTo>
                        <a:pt x="1906073" y="3090930"/>
                      </a:lnTo>
                      <a:lnTo>
                        <a:pt x="1906073" y="2833353"/>
                      </a:lnTo>
                      <a:lnTo>
                        <a:pt x="377403" y="2833353"/>
                      </a:lnTo>
                      <a:cubicBezTo>
                        <a:pt x="168969" y="2833353"/>
                        <a:pt x="0" y="2664384"/>
                        <a:pt x="0" y="2455950"/>
                      </a:cubicBezTo>
                      <a:lnTo>
                        <a:pt x="0" y="377403"/>
                      </a:lnTo>
                      <a:cubicBezTo>
                        <a:pt x="0" y="168969"/>
                        <a:pt x="168969" y="0"/>
                        <a:pt x="377403" y="0"/>
                      </a:cubicBezTo>
                      <a:close/>
                    </a:path>
                  </a:pathLst>
                </a:cu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654;p39">
                  <a:extLst>
                    <a:ext uri="{FF2B5EF4-FFF2-40B4-BE49-F238E27FC236}">
                      <a16:creationId xmlns:a16="http://schemas.microsoft.com/office/drawing/2014/main" id="{8E3946FA-5763-7098-08EF-5671E50CE537}"/>
                    </a:ext>
                  </a:extLst>
                </p:cNvPr>
                <p:cNvSpPr/>
                <p:nvPr/>
              </p:nvSpPr>
              <p:spPr>
                <a:xfrm>
                  <a:off x="5453461" y="3044846"/>
                  <a:ext cx="412093" cy="41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421" h="1878149" extrusionOk="0">
                      <a:moveTo>
                        <a:pt x="918805" y="476109"/>
                      </a:moveTo>
                      <a:cubicBezTo>
                        <a:pt x="663924" y="476109"/>
                        <a:pt x="457303" y="682730"/>
                        <a:pt x="457303" y="937611"/>
                      </a:cubicBezTo>
                      <a:cubicBezTo>
                        <a:pt x="457303" y="1192492"/>
                        <a:pt x="663924" y="1399113"/>
                        <a:pt x="918805" y="1399113"/>
                      </a:cubicBezTo>
                      <a:cubicBezTo>
                        <a:pt x="1173686" y="1399113"/>
                        <a:pt x="1380307" y="1192492"/>
                        <a:pt x="1380307" y="937611"/>
                      </a:cubicBezTo>
                      <a:cubicBezTo>
                        <a:pt x="1380307" y="682730"/>
                        <a:pt x="1173686" y="476109"/>
                        <a:pt x="918805" y="476109"/>
                      </a:cubicBezTo>
                      <a:close/>
                      <a:moveTo>
                        <a:pt x="1070827" y="0"/>
                      </a:moveTo>
                      <a:lnTo>
                        <a:pt x="1203169" y="44975"/>
                      </a:lnTo>
                      <a:lnTo>
                        <a:pt x="1169177" y="240927"/>
                      </a:lnTo>
                      <a:lnTo>
                        <a:pt x="1208020" y="252985"/>
                      </a:lnTo>
                      <a:cubicBezTo>
                        <a:pt x="1241355" y="267085"/>
                        <a:pt x="1273447" y="283548"/>
                        <a:pt x="1304086" y="302164"/>
                      </a:cubicBezTo>
                      <a:lnTo>
                        <a:pt x="1332720" y="322522"/>
                      </a:lnTo>
                      <a:lnTo>
                        <a:pt x="1507671" y="201116"/>
                      </a:lnTo>
                      <a:lnTo>
                        <a:pt x="1604216" y="302190"/>
                      </a:lnTo>
                      <a:lnTo>
                        <a:pt x="1484831" y="458429"/>
                      </a:lnTo>
                      <a:lnTo>
                        <a:pt x="1534926" y="522184"/>
                      </a:lnTo>
                      <a:lnTo>
                        <a:pt x="1579404" y="599569"/>
                      </a:lnTo>
                      <a:lnTo>
                        <a:pt x="1807003" y="599307"/>
                      </a:lnTo>
                      <a:lnTo>
                        <a:pt x="1828855" y="737363"/>
                      </a:lnTo>
                      <a:lnTo>
                        <a:pt x="1646761" y="796260"/>
                      </a:lnTo>
                      <a:lnTo>
                        <a:pt x="1653260" y="824457"/>
                      </a:lnTo>
                      <a:cubicBezTo>
                        <a:pt x="1658897" y="861352"/>
                        <a:pt x="1661821" y="899140"/>
                        <a:pt x="1661821" y="937611"/>
                      </a:cubicBezTo>
                      <a:lnTo>
                        <a:pt x="1657263" y="982825"/>
                      </a:lnTo>
                      <a:lnTo>
                        <a:pt x="1850421" y="1077924"/>
                      </a:lnTo>
                      <a:lnTo>
                        <a:pt x="1808892" y="1211387"/>
                      </a:lnTo>
                      <a:lnTo>
                        <a:pt x="1616974" y="1183199"/>
                      </a:lnTo>
                      <a:lnTo>
                        <a:pt x="1603431" y="1226826"/>
                      </a:lnTo>
                      <a:cubicBezTo>
                        <a:pt x="1589332" y="1260161"/>
                        <a:pt x="1572869" y="1292253"/>
                        <a:pt x="1554252" y="1322892"/>
                      </a:cubicBezTo>
                      <a:lnTo>
                        <a:pt x="1542413" y="1339544"/>
                      </a:lnTo>
                      <a:lnTo>
                        <a:pt x="1661336" y="1522630"/>
                      </a:lnTo>
                      <a:lnTo>
                        <a:pt x="1557357" y="1616039"/>
                      </a:lnTo>
                      <a:lnTo>
                        <a:pt x="1408794" y="1495147"/>
                      </a:lnTo>
                      <a:lnTo>
                        <a:pt x="1334232" y="1553732"/>
                      </a:lnTo>
                      <a:lnTo>
                        <a:pt x="1265125" y="1593453"/>
                      </a:lnTo>
                      <a:lnTo>
                        <a:pt x="1275918" y="1826347"/>
                      </a:lnTo>
                      <a:lnTo>
                        <a:pt x="1138989" y="1854410"/>
                      </a:lnTo>
                      <a:lnTo>
                        <a:pt x="1067693" y="1663830"/>
                      </a:lnTo>
                      <a:lnTo>
                        <a:pt x="1031959" y="1672066"/>
                      </a:lnTo>
                      <a:cubicBezTo>
                        <a:pt x="995064" y="1677703"/>
                        <a:pt x="957276" y="1680627"/>
                        <a:pt x="918805" y="1680627"/>
                      </a:cubicBezTo>
                      <a:lnTo>
                        <a:pt x="879207" y="1678628"/>
                      </a:lnTo>
                      <a:lnTo>
                        <a:pt x="770538" y="1878149"/>
                      </a:lnTo>
                      <a:lnTo>
                        <a:pt x="638900" y="1831156"/>
                      </a:lnTo>
                      <a:lnTo>
                        <a:pt x="675730" y="1636560"/>
                      </a:lnTo>
                      <a:lnTo>
                        <a:pt x="629590" y="1622237"/>
                      </a:lnTo>
                      <a:cubicBezTo>
                        <a:pt x="596255" y="1608138"/>
                        <a:pt x="564164" y="1591675"/>
                        <a:pt x="533525" y="1573058"/>
                      </a:cubicBezTo>
                      <a:lnTo>
                        <a:pt x="519201" y="1562874"/>
                      </a:lnTo>
                      <a:lnTo>
                        <a:pt x="332122" y="1673090"/>
                      </a:lnTo>
                      <a:lnTo>
                        <a:pt x="243341" y="1565132"/>
                      </a:lnTo>
                      <a:lnTo>
                        <a:pt x="363307" y="1430193"/>
                      </a:lnTo>
                      <a:lnTo>
                        <a:pt x="302685" y="1353038"/>
                      </a:lnTo>
                      <a:lnTo>
                        <a:pt x="256298" y="1272333"/>
                      </a:lnTo>
                      <a:lnTo>
                        <a:pt x="48641" y="1278504"/>
                      </a:lnTo>
                      <a:lnTo>
                        <a:pt x="22855" y="1141128"/>
                      </a:lnTo>
                      <a:lnTo>
                        <a:pt x="191377" y="1081254"/>
                      </a:lnTo>
                      <a:lnTo>
                        <a:pt x="184351" y="1050765"/>
                      </a:lnTo>
                      <a:cubicBezTo>
                        <a:pt x="178713" y="1013870"/>
                        <a:pt x="175789" y="976082"/>
                        <a:pt x="175789" y="937611"/>
                      </a:cubicBezTo>
                      <a:lnTo>
                        <a:pt x="181762" y="878363"/>
                      </a:lnTo>
                      <a:lnTo>
                        <a:pt x="0" y="792798"/>
                      </a:lnTo>
                      <a:lnTo>
                        <a:pt x="39184" y="658628"/>
                      </a:lnTo>
                      <a:lnTo>
                        <a:pt x="223617" y="682422"/>
                      </a:lnTo>
                      <a:lnTo>
                        <a:pt x="234179" y="648396"/>
                      </a:lnTo>
                      <a:cubicBezTo>
                        <a:pt x="248279" y="615061"/>
                        <a:pt x="264742" y="582969"/>
                        <a:pt x="283358" y="552330"/>
                      </a:cubicBezTo>
                      <a:lnTo>
                        <a:pt x="318480" y="502930"/>
                      </a:lnTo>
                      <a:lnTo>
                        <a:pt x="192056" y="366234"/>
                      </a:lnTo>
                      <a:lnTo>
                        <a:pt x="278699" y="256553"/>
                      </a:lnTo>
                      <a:lnTo>
                        <a:pt x="457741" y="357349"/>
                      </a:lnTo>
                      <a:lnTo>
                        <a:pt x="503378" y="321491"/>
                      </a:lnTo>
                      <a:lnTo>
                        <a:pt x="589055" y="272246"/>
                      </a:lnTo>
                      <a:lnTo>
                        <a:pt x="583262" y="56769"/>
                      </a:lnTo>
                      <a:lnTo>
                        <a:pt x="720710" y="31372"/>
                      </a:lnTo>
                      <a:lnTo>
                        <a:pt x="783032" y="208369"/>
                      </a:lnTo>
                      <a:lnTo>
                        <a:pt x="805651" y="203156"/>
                      </a:lnTo>
                      <a:cubicBezTo>
                        <a:pt x="842546" y="197519"/>
                        <a:pt x="880334" y="194595"/>
                        <a:pt x="918805" y="194595"/>
                      </a:cubicBezTo>
                      <a:lnTo>
                        <a:pt x="967382" y="197048"/>
                      </a:lnTo>
                      <a:close/>
                    </a:path>
                  </a:pathLst>
                </a:cu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655;p39">
                  <a:extLst>
                    <a:ext uri="{FF2B5EF4-FFF2-40B4-BE49-F238E27FC236}">
                      <a16:creationId xmlns:a16="http://schemas.microsoft.com/office/drawing/2014/main" id="{A5A8416D-263F-939C-1E55-4F7DE720AACE}"/>
                    </a:ext>
                  </a:extLst>
                </p:cNvPr>
                <p:cNvSpPr/>
                <p:nvPr/>
              </p:nvSpPr>
              <p:spPr>
                <a:xfrm>
                  <a:off x="4656611" y="3181546"/>
                  <a:ext cx="144214" cy="144215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" name="Google Shape;656;p39">
                <a:extLst>
                  <a:ext uri="{FF2B5EF4-FFF2-40B4-BE49-F238E27FC236}">
                    <a16:creationId xmlns:a16="http://schemas.microsoft.com/office/drawing/2014/main" id="{A66663C1-4D05-3B01-C503-DE517880DD82}"/>
                  </a:ext>
                </a:extLst>
              </p:cNvPr>
              <p:cNvSpPr txBox="1"/>
              <p:nvPr/>
            </p:nvSpPr>
            <p:spPr>
              <a:xfrm>
                <a:off x="11120743" y="3195481"/>
                <a:ext cx="580081" cy="3551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900" b="1" i="0" u="none" strike="noStrike" cap="none">
                    <a:solidFill>
                      <a:srgbClr val="0C0C0C"/>
                    </a:solidFill>
                    <a:latin typeface="Arial"/>
                    <a:ea typeface="Arial"/>
                    <a:cs typeface="Arial"/>
                    <a:sym typeface="Arial"/>
                  </a:rPr>
                  <a:t>API</a:t>
                </a:r>
                <a:endParaRPr/>
              </a:p>
            </p:txBody>
          </p:sp>
        </p:grpSp>
      </p:grpSp>
      <p:grpSp>
        <p:nvGrpSpPr>
          <p:cNvPr id="28" name="Google Shape;663;p39">
            <a:extLst>
              <a:ext uri="{FF2B5EF4-FFF2-40B4-BE49-F238E27FC236}">
                <a16:creationId xmlns:a16="http://schemas.microsoft.com/office/drawing/2014/main" id="{9A3C444B-51E5-7364-3C5C-6B39D431F0F4}"/>
              </a:ext>
            </a:extLst>
          </p:cNvPr>
          <p:cNvGrpSpPr/>
          <p:nvPr/>
        </p:nvGrpSpPr>
        <p:grpSpPr>
          <a:xfrm>
            <a:off x="4896863" y="3017804"/>
            <a:ext cx="997965" cy="996304"/>
            <a:chOff x="3774115" y="4149588"/>
            <a:chExt cx="1076285" cy="1097916"/>
          </a:xfrm>
        </p:grpSpPr>
        <p:grpSp>
          <p:nvGrpSpPr>
            <p:cNvPr id="29" name="Google Shape;664;p39">
              <a:extLst>
                <a:ext uri="{FF2B5EF4-FFF2-40B4-BE49-F238E27FC236}">
                  <a16:creationId xmlns:a16="http://schemas.microsoft.com/office/drawing/2014/main" id="{76093B06-2D61-4674-B802-6EAB3FA98D28}"/>
                </a:ext>
              </a:extLst>
            </p:cNvPr>
            <p:cNvGrpSpPr/>
            <p:nvPr/>
          </p:nvGrpSpPr>
          <p:grpSpPr>
            <a:xfrm>
              <a:off x="3774115" y="4149588"/>
              <a:ext cx="1076285" cy="1097916"/>
              <a:chOff x="2767375" y="4508179"/>
              <a:chExt cx="1054495" cy="1075688"/>
            </a:xfrm>
          </p:grpSpPr>
          <p:sp>
            <p:nvSpPr>
              <p:cNvPr id="80" name="Google Shape;665;p39">
                <a:extLst>
                  <a:ext uri="{FF2B5EF4-FFF2-40B4-BE49-F238E27FC236}">
                    <a16:creationId xmlns:a16="http://schemas.microsoft.com/office/drawing/2014/main" id="{371C32B1-5B56-15F0-C81E-69B803F947C5}"/>
                  </a:ext>
                </a:extLst>
              </p:cNvPr>
              <p:cNvSpPr/>
              <p:nvPr/>
            </p:nvSpPr>
            <p:spPr>
              <a:xfrm>
                <a:off x="2767375" y="4508179"/>
                <a:ext cx="1054495" cy="1075688"/>
              </a:xfrm>
              <a:prstGeom prst="ellipse">
                <a:avLst/>
              </a:prstGeom>
              <a:solidFill>
                <a:srgbClr val="04A59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666;p39">
                <a:extLst>
                  <a:ext uri="{FF2B5EF4-FFF2-40B4-BE49-F238E27FC236}">
                    <a16:creationId xmlns:a16="http://schemas.microsoft.com/office/drawing/2014/main" id="{0DFB19BF-6281-4074-7B91-D67283D7A980}"/>
                  </a:ext>
                </a:extLst>
              </p:cNvPr>
              <p:cNvSpPr/>
              <p:nvPr/>
            </p:nvSpPr>
            <p:spPr>
              <a:xfrm>
                <a:off x="2832837" y="4584238"/>
                <a:ext cx="923569" cy="923570"/>
              </a:xfrm>
              <a:prstGeom prst="ellipse">
                <a:avLst/>
              </a:prstGeom>
              <a:gradFill>
                <a:gsLst>
                  <a:gs pos="0">
                    <a:srgbClr val="B8CAE9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667;p39">
              <a:extLst>
                <a:ext uri="{FF2B5EF4-FFF2-40B4-BE49-F238E27FC236}">
                  <a16:creationId xmlns:a16="http://schemas.microsoft.com/office/drawing/2014/main" id="{F806E534-3130-86E8-B91B-FFDC5F073C8D}"/>
                </a:ext>
              </a:extLst>
            </p:cNvPr>
            <p:cNvGrpSpPr/>
            <p:nvPr/>
          </p:nvGrpSpPr>
          <p:grpSpPr>
            <a:xfrm>
              <a:off x="3977945" y="4374855"/>
              <a:ext cx="668618" cy="628330"/>
              <a:chOff x="5044965" y="2244301"/>
              <a:chExt cx="1318298" cy="1238864"/>
            </a:xfrm>
          </p:grpSpPr>
          <p:grpSp>
            <p:nvGrpSpPr>
              <p:cNvPr id="31" name="Google Shape;668;p39">
                <a:extLst>
                  <a:ext uri="{FF2B5EF4-FFF2-40B4-BE49-F238E27FC236}">
                    <a16:creationId xmlns:a16="http://schemas.microsoft.com/office/drawing/2014/main" id="{8DE61769-F9DF-F92C-A65E-F98E48D68081}"/>
                  </a:ext>
                </a:extLst>
              </p:cNvPr>
              <p:cNvGrpSpPr/>
              <p:nvPr/>
            </p:nvGrpSpPr>
            <p:grpSpPr>
              <a:xfrm>
                <a:off x="5435207" y="2846155"/>
                <a:ext cx="540153" cy="637010"/>
                <a:chOff x="8811302" y="1862801"/>
                <a:chExt cx="1015927" cy="1198095"/>
              </a:xfrm>
            </p:grpSpPr>
            <p:sp>
              <p:nvSpPr>
                <p:cNvPr id="77" name="Google Shape;669;p39">
                  <a:extLst>
                    <a:ext uri="{FF2B5EF4-FFF2-40B4-BE49-F238E27FC236}">
                      <a16:creationId xmlns:a16="http://schemas.microsoft.com/office/drawing/2014/main" id="{AB19AC19-FA10-399C-4BE7-48586415ABD4}"/>
                    </a:ext>
                  </a:extLst>
                </p:cNvPr>
                <p:cNvSpPr/>
                <p:nvPr/>
              </p:nvSpPr>
              <p:spPr>
                <a:xfrm>
                  <a:off x="8811307" y="1862801"/>
                  <a:ext cx="1015897" cy="3510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670;p39">
                  <a:extLst>
                    <a:ext uri="{FF2B5EF4-FFF2-40B4-BE49-F238E27FC236}">
                      <a16:creationId xmlns:a16="http://schemas.microsoft.com/office/drawing/2014/main" id="{AA89D996-B6A6-20FC-A45A-E73060868563}"/>
                    </a:ext>
                  </a:extLst>
                </p:cNvPr>
                <p:cNvSpPr/>
                <p:nvPr/>
              </p:nvSpPr>
              <p:spPr>
                <a:xfrm>
                  <a:off x="8811334" y="2286307"/>
                  <a:ext cx="1015895" cy="3510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671;p39">
                  <a:extLst>
                    <a:ext uri="{FF2B5EF4-FFF2-40B4-BE49-F238E27FC236}">
                      <a16:creationId xmlns:a16="http://schemas.microsoft.com/office/drawing/2014/main" id="{B976D25F-2F87-E4F7-FE1B-61BBEAE570CC}"/>
                    </a:ext>
                  </a:extLst>
                </p:cNvPr>
                <p:cNvSpPr/>
                <p:nvPr/>
              </p:nvSpPr>
              <p:spPr>
                <a:xfrm>
                  <a:off x="8811302" y="2709809"/>
                  <a:ext cx="1015892" cy="3510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2" name="Google Shape;672;p39">
                <a:extLst>
                  <a:ext uri="{FF2B5EF4-FFF2-40B4-BE49-F238E27FC236}">
                    <a16:creationId xmlns:a16="http://schemas.microsoft.com/office/drawing/2014/main" id="{A2AF9EBF-25D7-CEE1-5E5A-D19C025FDC8C}"/>
                  </a:ext>
                </a:extLst>
              </p:cNvPr>
              <p:cNvGrpSpPr/>
              <p:nvPr/>
            </p:nvGrpSpPr>
            <p:grpSpPr>
              <a:xfrm>
                <a:off x="5044965" y="2244301"/>
                <a:ext cx="1318298" cy="1132247"/>
                <a:chOff x="1638942" y="972048"/>
                <a:chExt cx="5545725" cy="4763052"/>
              </a:xfrm>
            </p:grpSpPr>
            <p:sp>
              <p:nvSpPr>
                <p:cNvPr id="33" name="Google Shape;673;p39">
                  <a:extLst>
                    <a:ext uri="{FF2B5EF4-FFF2-40B4-BE49-F238E27FC236}">
                      <a16:creationId xmlns:a16="http://schemas.microsoft.com/office/drawing/2014/main" id="{19304771-5B17-E6A1-6DA7-1129ED51E16C}"/>
                    </a:ext>
                  </a:extLst>
                </p:cNvPr>
                <p:cNvSpPr/>
                <p:nvPr/>
              </p:nvSpPr>
              <p:spPr>
                <a:xfrm>
                  <a:off x="4949375" y="105378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674;p39">
                  <a:extLst>
                    <a:ext uri="{FF2B5EF4-FFF2-40B4-BE49-F238E27FC236}">
                      <a16:creationId xmlns:a16="http://schemas.microsoft.com/office/drawing/2014/main" id="{DBF7B164-58C1-8DD4-3879-ECF99E250E12}"/>
                    </a:ext>
                  </a:extLst>
                </p:cNvPr>
                <p:cNvSpPr/>
                <p:nvPr/>
              </p:nvSpPr>
              <p:spPr>
                <a:xfrm>
                  <a:off x="4504875" y="972048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675;p39">
                  <a:extLst>
                    <a:ext uri="{FF2B5EF4-FFF2-40B4-BE49-F238E27FC236}">
                      <a16:creationId xmlns:a16="http://schemas.microsoft.com/office/drawing/2014/main" id="{960E9031-DC53-78B9-6AFC-DC99FFF753B7}"/>
                    </a:ext>
                  </a:extLst>
                </p:cNvPr>
                <p:cNvSpPr/>
                <p:nvPr/>
              </p:nvSpPr>
              <p:spPr>
                <a:xfrm>
                  <a:off x="4022678" y="972048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676;p39">
                  <a:extLst>
                    <a:ext uri="{FF2B5EF4-FFF2-40B4-BE49-F238E27FC236}">
                      <a16:creationId xmlns:a16="http://schemas.microsoft.com/office/drawing/2014/main" id="{D4DD272A-5F11-58B7-6F78-8D13C89420FA}"/>
                    </a:ext>
                  </a:extLst>
                </p:cNvPr>
                <p:cNvSpPr/>
                <p:nvPr/>
              </p:nvSpPr>
              <p:spPr>
                <a:xfrm>
                  <a:off x="3578178" y="104832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677;p39">
                  <a:extLst>
                    <a:ext uri="{FF2B5EF4-FFF2-40B4-BE49-F238E27FC236}">
                      <a16:creationId xmlns:a16="http://schemas.microsoft.com/office/drawing/2014/main" id="{176591E6-8B4A-EFDC-7977-6248A21E4F00}"/>
                    </a:ext>
                  </a:extLst>
                </p:cNvPr>
                <p:cNvSpPr/>
                <p:nvPr/>
              </p:nvSpPr>
              <p:spPr>
                <a:xfrm>
                  <a:off x="3147062" y="121183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678;p39">
                  <a:extLst>
                    <a:ext uri="{FF2B5EF4-FFF2-40B4-BE49-F238E27FC236}">
                      <a16:creationId xmlns:a16="http://schemas.microsoft.com/office/drawing/2014/main" id="{86821B3E-DEB1-6B80-E2D8-9468A4F36C62}"/>
                    </a:ext>
                  </a:extLst>
                </p:cNvPr>
                <p:cNvSpPr/>
                <p:nvPr/>
              </p:nvSpPr>
              <p:spPr>
                <a:xfrm>
                  <a:off x="2770090" y="1445319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679;p39">
                  <a:extLst>
                    <a:ext uri="{FF2B5EF4-FFF2-40B4-BE49-F238E27FC236}">
                      <a16:creationId xmlns:a16="http://schemas.microsoft.com/office/drawing/2014/main" id="{7E4D546E-1C15-7CE5-7297-70710F41CE68}"/>
                    </a:ext>
                  </a:extLst>
                </p:cNvPr>
                <p:cNvSpPr/>
                <p:nvPr/>
              </p:nvSpPr>
              <p:spPr>
                <a:xfrm>
                  <a:off x="2390711" y="1760070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680;p39">
                  <a:extLst>
                    <a:ext uri="{FF2B5EF4-FFF2-40B4-BE49-F238E27FC236}">
                      <a16:creationId xmlns:a16="http://schemas.microsoft.com/office/drawing/2014/main" id="{C739FA72-83B3-39CF-58B2-2A009BF47D8F}"/>
                    </a:ext>
                  </a:extLst>
                </p:cNvPr>
                <p:cNvSpPr/>
                <p:nvPr/>
              </p:nvSpPr>
              <p:spPr>
                <a:xfrm>
                  <a:off x="2123628" y="2109317"/>
                  <a:ext cx="267092" cy="267092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681;p39">
                  <a:extLst>
                    <a:ext uri="{FF2B5EF4-FFF2-40B4-BE49-F238E27FC236}">
                      <a16:creationId xmlns:a16="http://schemas.microsoft.com/office/drawing/2014/main" id="{1E63ED8E-73AD-2F39-DB5C-5E87A8B5ED07}"/>
                    </a:ext>
                  </a:extLst>
                </p:cNvPr>
                <p:cNvSpPr/>
                <p:nvPr/>
              </p:nvSpPr>
              <p:spPr>
                <a:xfrm>
                  <a:off x="1889077" y="250089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682;p39">
                  <a:extLst>
                    <a:ext uri="{FF2B5EF4-FFF2-40B4-BE49-F238E27FC236}">
                      <a16:creationId xmlns:a16="http://schemas.microsoft.com/office/drawing/2014/main" id="{4216EBE8-2868-C62D-C40A-79CD272AE3A4}"/>
                    </a:ext>
                  </a:extLst>
                </p:cNvPr>
                <p:cNvSpPr/>
                <p:nvPr/>
              </p:nvSpPr>
              <p:spPr>
                <a:xfrm>
                  <a:off x="1736713" y="292905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683;p39">
                  <a:extLst>
                    <a:ext uri="{FF2B5EF4-FFF2-40B4-BE49-F238E27FC236}">
                      <a16:creationId xmlns:a16="http://schemas.microsoft.com/office/drawing/2014/main" id="{9DD34CCD-C23F-C2B6-0031-74700A96F073}"/>
                    </a:ext>
                  </a:extLst>
                </p:cNvPr>
                <p:cNvSpPr/>
                <p:nvPr/>
              </p:nvSpPr>
              <p:spPr>
                <a:xfrm>
                  <a:off x="1638942" y="3400593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684;p39">
                  <a:extLst>
                    <a:ext uri="{FF2B5EF4-FFF2-40B4-BE49-F238E27FC236}">
                      <a16:creationId xmlns:a16="http://schemas.microsoft.com/office/drawing/2014/main" id="{6A58C0A8-9C65-BD5D-DA92-E68F6B2F0C07}"/>
                    </a:ext>
                  </a:extLst>
                </p:cNvPr>
                <p:cNvSpPr/>
                <p:nvPr/>
              </p:nvSpPr>
              <p:spPr>
                <a:xfrm>
                  <a:off x="1638942" y="3838275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685;p39">
                  <a:extLst>
                    <a:ext uri="{FF2B5EF4-FFF2-40B4-BE49-F238E27FC236}">
                      <a16:creationId xmlns:a16="http://schemas.microsoft.com/office/drawing/2014/main" id="{F6D83984-6958-1BFD-7D09-C02C0EDF903F}"/>
                    </a:ext>
                  </a:extLst>
                </p:cNvPr>
                <p:cNvSpPr/>
                <p:nvPr/>
              </p:nvSpPr>
              <p:spPr>
                <a:xfrm>
                  <a:off x="1736713" y="431783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686;p39">
                  <a:extLst>
                    <a:ext uri="{FF2B5EF4-FFF2-40B4-BE49-F238E27FC236}">
                      <a16:creationId xmlns:a16="http://schemas.microsoft.com/office/drawing/2014/main" id="{13829874-7069-9C19-A809-928FBED254DC}"/>
                    </a:ext>
                  </a:extLst>
                </p:cNvPr>
                <p:cNvSpPr/>
                <p:nvPr/>
              </p:nvSpPr>
              <p:spPr>
                <a:xfrm>
                  <a:off x="1906038" y="473562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687;p39">
                  <a:extLst>
                    <a:ext uri="{FF2B5EF4-FFF2-40B4-BE49-F238E27FC236}">
                      <a16:creationId xmlns:a16="http://schemas.microsoft.com/office/drawing/2014/main" id="{BDDDBF92-AD56-16DB-8E65-FFA999AA081A}"/>
                    </a:ext>
                  </a:extLst>
                </p:cNvPr>
                <p:cNvSpPr/>
                <p:nvPr/>
              </p:nvSpPr>
              <p:spPr>
                <a:xfrm>
                  <a:off x="2123615" y="5119190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688;p39">
                  <a:extLst>
                    <a:ext uri="{FF2B5EF4-FFF2-40B4-BE49-F238E27FC236}">
                      <a16:creationId xmlns:a16="http://schemas.microsoft.com/office/drawing/2014/main" id="{58FE5B3D-1CF6-DE47-43B8-CA39068CC928}"/>
                    </a:ext>
                  </a:extLst>
                </p:cNvPr>
                <p:cNvSpPr/>
                <p:nvPr/>
              </p:nvSpPr>
              <p:spPr>
                <a:xfrm>
                  <a:off x="2414383" y="5468004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689;p39">
                  <a:extLst>
                    <a:ext uri="{FF2B5EF4-FFF2-40B4-BE49-F238E27FC236}">
                      <a16:creationId xmlns:a16="http://schemas.microsoft.com/office/drawing/2014/main" id="{2FEBCB4F-A5AA-EC7D-84C5-D1CBF7298D9A}"/>
                    </a:ext>
                  </a:extLst>
                </p:cNvPr>
                <p:cNvSpPr/>
                <p:nvPr/>
              </p:nvSpPr>
              <p:spPr>
                <a:xfrm>
                  <a:off x="5371193" y="1199335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690;p39">
                  <a:extLst>
                    <a:ext uri="{FF2B5EF4-FFF2-40B4-BE49-F238E27FC236}">
                      <a16:creationId xmlns:a16="http://schemas.microsoft.com/office/drawing/2014/main" id="{46787AF6-DADF-E646-4808-5BFDBD171941}"/>
                    </a:ext>
                  </a:extLst>
                </p:cNvPr>
                <p:cNvSpPr/>
                <p:nvPr/>
              </p:nvSpPr>
              <p:spPr>
                <a:xfrm>
                  <a:off x="5773450" y="1444923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691;p39">
                  <a:extLst>
                    <a:ext uri="{FF2B5EF4-FFF2-40B4-BE49-F238E27FC236}">
                      <a16:creationId xmlns:a16="http://schemas.microsoft.com/office/drawing/2014/main" id="{C6088DE9-D873-EE02-E071-B5CB2DB88754}"/>
                    </a:ext>
                  </a:extLst>
                </p:cNvPr>
                <p:cNvSpPr/>
                <p:nvPr/>
              </p:nvSpPr>
              <p:spPr>
                <a:xfrm>
                  <a:off x="6113139" y="1712019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692;p39">
                  <a:extLst>
                    <a:ext uri="{FF2B5EF4-FFF2-40B4-BE49-F238E27FC236}">
                      <a16:creationId xmlns:a16="http://schemas.microsoft.com/office/drawing/2014/main" id="{F9E77DF4-B005-C1F6-64FD-71EFBB3285E9}"/>
                    </a:ext>
                  </a:extLst>
                </p:cNvPr>
                <p:cNvSpPr/>
                <p:nvPr/>
              </p:nvSpPr>
              <p:spPr>
                <a:xfrm>
                  <a:off x="6419071" y="2044560"/>
                  <a:ext cx="267092" cy="267092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693;p39">
                  <a:extLst>
                    <a:ext uri="{FF2B5EF4-FFF2-40B4-BE49-F238E27FC236}">
                      <a16:creationId xmlns:a16="http://schemas.microsoft.com/office/drawing/2014/main" id="{4B9F1278-3EB9-84B2-2D9B-47A9FDC616AB}"/>
                    </a:ext>
                  </a:extLst>
                </p:cNvPr>
                <p:cNvSpPr/>
                <p:nvPr/>
              </p:nvSpPr>
              <p:spPr>
                <a:xfrm>
                  <a:off x="6660298" y="2472717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694;p39">
                  <a:extLst>
                    <a:ext uri="{FF2B5EF4-FFF2-40B4-BE49-F238E27FC236}">
                      <a16:creationId xmlns:a16="http://schemas.microsoft.com/office/drawing/2014/main" id="{74ABF0F6-7D4B-6819-83E7-CFD49B3DD7FE}"/>
                    </a:ext>
                  </a:extLst>
                </p:cNvPr>
                <p:cNvSpPr/>
                <p:nvPr/>
              </p:nvSpPr>
              <p:spPr>
                <a:xfrm>
                  <a:off x="6826253" y="2896698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695;p39">
                  <a:extLst>
                    <a:ext uri="{FF2B5EF4-FFF2-40B4-BE49-F238E27FC236}">
                      <a16:creationId xmlns:a16="http://schemas.microsoft.com/office/drawing/2014/main" id="{23DD67CC-CC05-3830-456D-3B84DB010CAD}"/>
                    </a:ext>
                  </a:extLst>
                </p:cNvPr>
                <p:cNvSpPr/>
                <p:nvPr/>
              </p:nvSpPr>
              <p:spPr>
                <a:xfrm>
                  <a:off x="6917571" y="3320679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696;p39">
                  <a:extLst>
                    <a:ext uri="{FF2B5EF4-FFF2-40B4-BE49-F238E27FC236}">
                      <a16:creationId xmlns:a16="http://schemas.microsoft.com/office/drawing/2014/main" id="{08F97003-CAF5-D1B7-343E-F5A3C96B8807}"/>
                    </a:ext>
                  </a:extLst>
                </p:cNvPr>
                <p:cNvSpPr/>
                <p:nvPr/>
              </p:nvSpPr>
              <p:spPr>
                <a:xfrm>
                  <a:off x="6917574" y="3800092"/>
                  <a:ext cx="267091" cy="267092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697;p39">
                  <a:extLst>
                    <a:ext uri="{FF2B5EF4-FFF2-40B4-BE49-F238E27FC236}">
                      <a16:creationId xmlns:a16="http://schemas.microsoft.com/office/drawing/2014/main" id="{4FAC82FD-A8B4-F814-54EE-939BBA611BED}"/>
                    </a:ext>
                  </a:extLst>
                </p:cNvPr>
                <p:cNvSpPr/>
                <p:nvPr/>
              </p:nvSpPr>
              <p:spPr>
                <a:xfrm>
                  <a:off x="6823168" y="4284171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698;p39">
                  <a:extLst>
                    <a:ext uri="{FF2B5EF4-FFF2-40B4-BE49-F238E27FC236}">
                      <a16:creationId xmlns:a16="http://schemas.microsoft.com/office/drawing/2014/main" id="{8DCB60BC-C02A-CA41-F98B-11C44ED72B7D}"/>
                    </a:ext>
                  </a:extLst>
                </p:cNvPr>
                <p:cNvSpPr/>
                <p:nvPr/>
              </p:nvSpPr>
              <p:spPr>
                <a:xfrm>
                  <a:off x="6671407" y="470815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699;p39">
                  <a:extLst>
                    <a:ext uri="{FF2B5EF4-FFF2-40B4-BE49-F238E27FC236}">
                      <a16:creationId xmlns:a16="http://schemas.microsoft.com/office/drawing/2014/main" id="{B5ECDAF7-D23A-3480-B1FD-CFCEEEDDB3AF}"/>
                    </a:ext>
                  </a:extLst>
                </p:cNvPr>
                <p:cNvSpPr/>
                <p:nvPr/>
              </p:nvSpPr>
              <p:spPr>
                <a:xfrm>
                  <a:off x="6454667" y="5119190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700;p39">
                  <a:extLst>
                    <a:ext uri="{FF2B5EF4-FFF2-40B4-BE49-F238E27FC236}">
                      <a16:creationId xmlns:a16="http://schemas.microsoft.com/office/drawing/2014/main" id="{BF3D5D9F-5240-59C8-2435-D51E31A1DDCB}"/>
                    </a:ext>
                  </a:extLst>
                </p:cNvPr>
                <p:cNvSpPr/>
                <p:nvPr/>
              </p:nvSpPr>
              <p:spPr>
                <a:xfrm>
                  <a:off x="6165526" y="5468004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701;p39">
                  <a:extLst>
                    <a:ext uri="{FF2B5EF4-FFF2-40B4-BE49-F238E27FC236}">
                      <a16:creationId xmlns:a16="http://schemas.microsoft.com/office/drawing/2014/main" id="{EB2D068C-51F2-AB44-7A02-13A940D0A7DC}"/>
                    </a:ext>
                  </a:extLst>
                </p:cNvPr>
                <p:cNvSpPr/>
                <p:nvPr/>
              </p:nvSpPr>
              <p:spPr>
                <a:xfrm>
                  <a:off x="4957401" y="1968804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702;p39">
                  <a:extLst>
                    <a:ext uri="{FF2B5EF4-FFF2-40B4-BE49-F238E27FC236}">
                      <a16:creationId xmlns:a16="http://schemas.microsoft.com/office/drawing/2014/main" id="{2593A4D0-0BB4-6E4D-3E3D-40A39A39107C}"/>
                    </a:ext>
                  </a:extLst>
                </p:cNvPr>
                <p:cNvSpPr/>
                <p:nvPr/>
              </p:nvSpPr>
              <p:spPr>
                <a:xfrm>
                  <a:off x="4501819" y="183525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703;p39">
                  <a:extLst>
                    <a:ext uri="{FF2B5EF4-FFF2-40B4-BE49-F238E27FC236}">
                      <a16:creationId xmlns:a16="http://schemas.microsoft.com/office/drawing/2014/main" id="{B60224FB-7018-0A7E-8063-9914E439A157}"/>
                    </a:ext>
                  </a:extLst>
                </p:cNvPr>
                <p:cNvSpPr/>
                <p:nvPr/>
              </p:nvSpPr>
              <p:spPr>
                <a:xfrm>
                  <a:off x="4044235" y="1831938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704;p39">
                  <a:extLst>
                    <a:ext uri="{FF2B5EF4-FFF2-40B4-BE49-F238E27FC236}">
                      <a16:creationId xmlns:a16="http://schemas.microsoft.com/office/drawing/2014/main" id="{CCC32613-A604-B5A6-2526-F87C70DDA564}"/>
                    </a:ext>
                  </a:extLst>
                </p:cNvPr>
                <p:cNvSpPr/>
                <p:nvPr/>
              </p:nvSpPr>
              <p:spPr>
                <a:xfrm>
                  <a:off x="3613177" y="1959209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705;p39">
                  <a:extLst>
                    <a:ext uri="{FF2B5EF4-FFF2-40B4-BE49-F238E27FC236}">
                      <a16:creationId xmlns:a16="http://schemas.microsoft.com/office/drawing/2014/main" id="{67983419-B653-C1E3-A6AA-585FB82FF47A}"/>
                    </a:ext>
                  </a:extLst>
                </p:cNvPr>
                <p:cNvSpPr/>
                <p:nvPr/>
              </p:nvSpPr>
              <p:spPr>
                <a:xfrm>
                  <a:off x="3182119" y="2223474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706;p39">
                  <a:extLst>
                    <a:ext uri="{FF2B5EF4-FFF2-40B4-BE49-F238E27FC236}">
                      <a16:creationId xmlns:a16="http://schemas.microsoft.com/office/drawing/2014/main" id="{B806BE70-5BBF-27B5-575F-0CA38B276371}"/>
                    </a:ext>
                  </a:extLst>
                </p:cNvPr>
                <p:cNvSpPr/>
                <p:nvPr/>
              </p:nvSpPr>
              <p:spPr>
                <a:xfrm>
                  <a:off x="2877189" y="2505155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707;p39">
                  <a:extLst>
                    <a:ext uri="{FF2B5EF4-FFF2-40B4-BE49-F238E27FC236}">
                      <a16:creationId xmlns:a16="http://schemas.microsoft.com/office/drawing/2014/main" id="{6720ABF0-6F71-74E3-F5C1-D5DC4179AE3A}"/>
                    </a:ext>
                  </a:extLst>
                </p:cNvPr>
                <p:cNvSpPr/>
                <p:nvPr/>
              </p:nvSpPr>
              <p:spPr>
                <a:xfrm>
                  <a:off x="2657807" y="2895899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708;p39">
                  <a:extLst>
                    <a:ext uri="{FF2B5EF4-FFF2-40B4-BE49-F238E27FC236}">
                      <a16:creationId xmlns:a16="http://schemas.microsoft.com/office/drawing/2014/main" id="{F3565EDD-7181-7927-0618-0177D249EB67}"/>
                    </a:ext>
                  </a:extLst>
                </p:cNvPr>
                <p:cNvSpPr/>
                <p:nvPr/>
              </p:nvSpPr>
              <p:spPr>
                <a:xfrm>
                  <a:off x="2538664" y="338799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709;p39">
                  <a:extLst>
                    <a:ext uri="{FF2B5EF4-FFF2-40B4-BE49-F238E27FC236}">
                      <a16:creationId xmlns:a16="http://schemas.microsoft.com/office/drawing/2014/main" id="{B7823AAD-B094-A4C0-55A5-F7CC7D1ECCCE}"/>
                    </a:ext>
                  </a:extLst>
                </p:cNvPr>
                <p:cNvSpPr/>
                <p:nvPr/>
              </p:nvSpPr>
              <p:spPr>
                <a:xfrm>
                  <a:off x="2524259" y="3864598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10;p39">
                  <a:extLst>
                    <a:ext uri="{FF2B5EF4-FFF2-40B4-BE49-F238E27FC236}">
                      <a16:creationId xmlns:a16="http://schemas.microsoft.com/office/drawing/2014/main" id="{2C64ED1C-0B5E-B336-AD1E-A9FB2229DD81}"/>
                    </a:ext>
                  </a:extLst>
                </p:cNvPr>
                <p:cNvSpPr/>
                <p:nvPr/>
              </p:nvSpPr>
              <p:spPr>
                <a:xfrm>
                  <a:off x="2648159" y="4284171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1;p39">
                  <a:extLst>
                    <a:ext uri="{FF2B5EF4-FFF2-40B4-BE49-F238E27FC236}">
                      <a16:creationId xmlns:a16="http://schemas.microsoft.com/office/drawing/2014/main" id="{F8F3CA27-A72A-D7E7-4859-4E499EF59603}"/>
                    </a:ext>
                  </a:extLst>
                </p:cNvPr>
                <p:cNvSpPr/>
                <p:nvPr/>
              </p:nvSpPr>
              <p:spPr>
                <a:xfrm>
                  <a:off x="5354358" y="2180655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12;p39">
                  <a:extLst>
                    <a:ext uri="{FF2B5EF4-FFF2-40B4-BE49-F238E27FC236}">
                      <a16:creationId xmlns:a16="http://schemas.microsoft.com/office/drawing/2014/main" id="{85F3B490-5C99-B8EA-9D94-51ED2E77BA67}"/>
                    </a:ext>
                  </a:extLst>
                </p:cNvPr>
                <p:cNvSpPr/>
                <p:nvPr/>
              </p:nvSpPr>
              <p:spPr>
                <a:xfrm>
                  <a:off x="5639902" y="2500896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13;p39">
                  <a:extLst>
                    <a:ext uri="{FF2B5EF4-FFF2-40B4-BE49-F238E27FC236}">
                      <a16:creationId xmlns:a16="http://schemas.microsoft.com/office/drawing/2014/main" id="{B6E8F2A5-0CD4-4979-7565-5756C8DC306F}"/>
                    </a:ext>
                  </a:extLst>
                </p:cNvPr>
                <p:cNvSpPr/>
                <p:nvPr/>
              </p:nvSpPr>
              <p:spPr>
                <a:xfrm>
                  <a:off x="5898430" y="2891640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14;p39">
                  <a:extLst>
                    <a:ext uri="{FF2B5EF4-FFF2-40B4-BE49-F238E27FC236}">
                      <a16:creationId xmlns:a16="http://schemas.microsoft.com/office/drawing/2014/main" id="{5E589035-4B06-48D8-4B68-04A87B9456C1}"/>
                    </a:ext>
                  </a:extLst>
                </p:cNvPr>
                <p:cNvSpPr/>
                <p:nvPr/>
              </p:nvSpPr>
              <p:spPr>
                <a:xfrm>
                  <a:off x="6020076" y="3336692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15;p39">
                  <a:extLst>
                    <a:ext uri="{FF2B5EF4-FFF2-40B4-BE49-F238E27FC236}">
                      <a16:creationId xmlns:a16="http://schemas.microsoft.com/office/drawing/2014/main" id="{970A3849-A505-FBAB-9421-1AB2565BC0A3}"/>
                    </a:ext>
                  </a:extLst>
                </p:cNvPr>
                <p:cNvSpPr/>
                <p:nvPr/>
              </p:nvSpPr>
              <p:spPr>
                <a:xfrm>
                  <a:off x="6027673" y="3831601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16;p39">
                  <a:extLst>
                    <a:ext uri="{FF2B5EF4-FFF2-40B4-BE49-F238E27FC236}">
                      <a16:creationId xmlns:a16="http://schemas.microsoft.com/office/drawing/2014/main" id="{C5615416-E591-F618-FA78-2F794504E6F0}"/>
                    </a:ext>
                  </a:extLst>
                </p:cNvPr>
                <p:cNvSpPr/>
                <p:nvPr/>
              </p:nvSpPr>
              <p:spPr>
                <a:xfrm>
                  <a:off x="5933270" y="4277837"/>
                  <a:ext cx="267096" cy="267096"/>
                </a:xfrm>
                <a:prstGeom prst="ellipse">
                  <a:avLst/>
                </a:prstGeom>
                <a:solidFill>
                  <a:srgbClr val="0C0C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2" name="Google Shape;719;p39">
            <a:extLst>
              <a:ext uri="{FF2B5EF4-FFF2-40B4-BE49-F238E27FC236}">
                <a16:creationId xmlns:a16="http://schemas.microsoft.com/office/drawing/2014/main" id="{2F2BFA74-F430-A181-78E2-0631E3C6907D}"/>
              </a:ext>
            </a:extLst>
          </p:cNvPr>
          <p:cNvSpPr/>
          <p:nvPr/>
        </p:nvSpPr>
        <p:spPr>
          <a:xfrm>
            <a:off x="4646984" y="4320111"/>
            <a:ext cx="165818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 rtl="0"/>
            <a:r>
              <a:rPr lang="en-US" sz="1200" b="1" dirty="0">
                <a:solidFill>
                  <a:srgbClr val="588C73"/>
                </a:solidFill>
                <a:latin typeface="+mj-lt"/>
                <a:cs typeface="Calibri"/>
                <a:sym typeface="Arial"/>
              </a:rPr>
              <a:t>Data Science (DS)</a:t>
            </a:r>
          </a:p>
          <a:p>
            <a:pPr algn="ctr" rtl="0"/>
            <a:endParaRPr lang="en-US" sz="1200" dirty="0">
              <a:solidFill>
                <a:srgbClr val="000000"/>
              </a:solidFill>
              <a:latin typeface="Calibri"/>
              <a:cs typeface="Calibri"/>
              <a:sym typeface="Arial"/>
            </a:endParaRPr>
          </a:p>
          <a:p>
            <a:pPr algn="ctr" rtl="0"/>
            <a:r>
              <a:rPr lang="en-US" sz="1200" dirty="0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Tools, frameworks, and expertise. Trained Data Scientists, Data Analysts and Data Engineers with expertise in Healthcare, Science, Research, and </a:t>
            </a:r>
            <a:r>
              <a:rPr lang="en-US" sz="1200" dirty="0" err="1">
                <a:solidFill>
                  <a:srgbClr val="000000"/>
                </a:solidFill>
                <a:latin typeface="Calibri"/>
                <a:cs typeface="Calibri"/>
                <a:sym typeface="Arial"/>
              </a:rPr>
              <a:t>CyberSecurity</a:t>
            </a: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A55313-F9D1-2C87-6A01-A4E80CFF5C2A}"/>
              </a:ext>
            </a:extLst>
          </p:cNvPr>
          <p:cNvSpPr/>
          <p:nvPr/>
        </p:nvSpPr>
        <p:spPr>
          <a:xfrm>
            <a:off x="4857589" y="1890790"/>
            <a:ext cx="246168" cy="246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A3DD9204-BAF7-8EB3-C6E3-454688FFEF7B}"/>
              </a:ext>
            </a:extLst>
          </p:cNvPr>
          <p:cNvSpPr/>
          <p:nvPr/>
        </p:nvSpPr>
        <p:spPr>
          <a:xfrm>
            <a:off x="7754509" y="1890790"/>
            <a:ext cx="246168" cy="246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195E19-1F1A-8833-18D5-950913907FC4}"/>
              </a:ext>
            </a:extLst>
          </p:cNvPr>
          <p:cNvSpPr/>
          <p:nvPr/>
        </p:nvSpPr>
        <p:spPr>
          <a:xfrm>
            <a:off x="5489152" y="2240957"/>
            <a:ext cx="246168" cy="246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661CF1B-AB8D-6C72-5806-ED3A467F25FC}"/>
              </a:ext>
            </a:extLst>
          </p:cNvPr>
          <p:cNvSpPr/>
          <p:nvPr/>
        </p:nvSpPr>
        <p:spPr>
          <a:xfrm>
            <a:off x="7030720" y="2240957"/>
            <a:ext cx="246168" cy="2461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1E741594-EF7F-09DA-90FE-D6FA9908A080}"/>
              </a:ext>
            </a:extLst>
          </p:cNvPr>
          <p:cNvCxnSpPr>
            <a:stCxn id="16" idx="0"/>
            <a:endCxn id="83" idx="1"/>
          </p:cNvCxnSpPr>
          <p:nvPr/>
        </p:nvCxnSpPr>
        <p:spPr>
          <a:xfrm rot="5400000" flipH="1" flipV="1">
            <a:off x="3585189" y="1745404"/>
            <a:ext cx="1003930" cy="1540870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DB89FF36-79F2-03E4-E715-FDCCEECBE830}"/>
              </a:ext>
            </a:extLst>
          </p:cNvPr>
          <p:cNvCxnSpPr>
            <a:stCxn id="80" idx="0"/>
            <a:endCxn id="85" idx="2"/>
          </p:cNvCxnSpPr>
          <p:nvPr/>
        </p:nvCxnSpPr>
        <p:spPr>
          <a:xfrm rot="5400000" flipH="1" flipV="1">
            <a:off x="5238702" y="2644270"/>
            <a:ext cx="530679" cy="216390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854B30CD-20BB-20BC-6D24-77ABCC6915CF}"/>
              </a:ext>
            </a:extLst>
          </p:cNvPr>
          <p:cNvCxnSpPr>
            <a:stCxn id="26" idx="0"/>
            <a:endCxn id="86" idx="2"/>
          </p:cNvCxnSpPr>
          <p:nvPr/>
        </p:nvCxnSpPr>
        <p:spPr>
          <a:xfrm rot="16200000" flipV="1">
            <a:off x="7049049" y="2591881"/>
            <a:ext cx="530679" cy="321168"/>
          </a:xfrm>
          <a:prstGeom prst="bentConnector3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F5CF2C31-C43B-F863-AA99-2FB9EF7388D9}"/>
              </a:ext>
            </a:extLst>
          </p:cNvPr>
          <p:cNvCxnSpPr>
            <a:stCxn id="11" idx="0"/>
            <a:endCxn id="84" idx="3"/>
          </p:cNvCxnSpPr>
          <p:nvPr/>
        </p:nvCxnSpPr>
        <p:spPr>
          <a:xfrm rot="16200000" flipV="1">
            <a:off x="8275422" y="1739129"/>
            <a:ext cx="1003930" cy="1553420"/>
          </a:xfrm>
          <a:prstGeom prst="bentConnector2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oogle Shape;598;p39">
            <a:extLst>
              <a:ext uri="{FF2B5EF4-FFF2-40B4-BE49-F238E27FC236}">
                <a16:creationId xmlns:a16="http://schemas.microsoft.com/office/drawing/2014/main" id="{608D4628-AF84-4917-AAC3-973899832BD1}"/>
              </a:ext>
            </a:extLst>
          </p:cNvPr>
          <p:cNvGrpSpPr/>
          <p:nvPr/>
        </p:nvGrpSpPr>
        <p:grpSpPr>
          <a:xfrm>
            <a:off x="4773296" y="996906"/>
            <a:ext cx="3295650" cy="1596900"/>
            <a:chOff x="3706629" y="1009133"/>
            <a:chExt cx="4763937" cy="2358674"/>
          </a:xfrm>
        </p:grpSpPr>
        <p:grpSp>
          <p:nvGrpSpPr>
            <p:cNvPr id="92" name="Google Shape;599;p39">
              <a:extLst>
                <a:ext uri="{FF2B5EF4-FFF2-40B4-BE49-F238E27FC236}">
                  <a16:creationId xmlns:a16="http://schemas.microsoft.com/office/drawing/2014/main" id="{0DEF1270-3604-6821-1042-4998D6F988A0}"/>
                </a:ext>
              </a:extLst>
            </p:cNvPr>
            <p:cNvGrpSpPr/>
            <p:nvPr/>
          </p:nvGrpSpPr>
          <p:grpSpPr>
            <a:xfrm>
              <a:off x="3706629" y="1009133"/>
              <a:ext cx="4763937" cy="2358674"/>
              <a:chOff x="4119044" y="2409092"/>
              <a:chExt cx="955560" cy="619139"/>
            </a:xfrm>
          </p:grpSpPr>
          <p:sp>
            <p:nvSpPr>
              <p:cNvPr id="112" name="Google Shape;600;p39">
                <a:extLst>
                  <a:ext uri="{FF2B5EF4-FFF2-40B4-BE49-F238E27FC236}">
                    <a16:creationId xmlns:a16="http://schemas.microsoft.com/office/drawing/2014/main" id="{5F0A6BC8-AB65-695A-EC3D-6241BB8B1698}"/>
                  </a:ext>
                </a:extLst>
              </p:cNvPr>
              <p:cNvSpPr/>
              <p:nvPr/>
            </p:nvSpPr>
            <p:spPr>
              <a:xfrm>
                <a:off x="4119044" y="2409092"/>
                <a:ext cx="955560" cy="612926"/>
              </a:xfrm>
              <a:custGeom>
                <a:avLst/>
                <a:gdLst/>
                <a:ahLst/>
                <a:cxnLst/>
                <a:rect l="l" t="t" r="r" b="b"/>
                <a:pathLst>
                  <a:path w="6081233" h="3900700" extrusionOk="0">
                    <a:moveTo>
                      <a:pt x="1210320" y="1191469"/>
                    </a:moveTo>
                    <a:cubicBezTo>
                      <a:pt x="1291780" y="965583"/>
                      <a:pt x="1576748" y="706051"/>
                      <a:pt x="1849167" y="706096"/>
                    </a:cubicBezTo>
                    <a:cubicBezTo>
                      <a:pt x="2307574" y="-168081"/>
                      <a:pt x="3524655" y="-222979"/>
                      <a:pt x="4070988" y="499283"/>
                    </a:cubicBezTo>
                    <a:cubicBezTo>
                      <a:pt x="4419012" y="399507"/>
                      <a:pt x="5108153" y="562842"/>
                      <a:pt x="5152597" y="1275265"/>
                    </a:cubicBezTo>
                    <a:cubicBezTo>
                      <a:pt x="5494174" y="1267191"/>
                      <a:pt x="6551386" y="2208924"/>
                      <a:pt x="5840661" y="3274134"/>
                    </a:cubicBezTo>
                    <a:cubicBezTo>
                      <a:pt x="5291026" y="4144342"/>
                      <a:pt x="4058804" y="3929406"/>
                      <a:pt x="3787853" y="3495172"/>
                    </a:cubicBezTo>
                    <a:cubicBezTo>
                      <a:pt x="3547878" y="4036042"/>
                      <a:pt x="2584440" y="3987875"/>
                      <a:pt x="2281896" y="3517463"/>
                    </a:cubicBezTo>
                    <a:cubicBezTo>
                      <a:pt x="1324016" y="4376504"/>
                      <a:pt x="135272" y="3651909"/>
                      <a:pt x="16026" y="2714562"/>
                    </a:cubicBezTo>
                    <a:cubicBezTo>
                      <a:pt x="-111699" y="1904390"/>
                      <a:pt x="545880" y="1218166"/>
                      <a:pt x="1210320" y="1191469"/>
                    </a:cubicBezTo>
                    <a:close/>
                  </a:path>
                </a:pathLst>
              </a:custGeom>
              <a:solidFill>
                <a:srgbClr val="1890A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601;p39">
                <a:extLst>
                  <a:ext uri="{FF2B5EF4-FFF2-40B4-BE49-F238E27FC236}">
                    <a16:creationId xmlns:a16="http://schemas.microsoft.com/office/drawing/2014/main" id="{C0437042-17AA-43E7-DB74-24A8B3C08DEA}"/>
                  </a:ext>
                </a:extLst>
              </p:cNvPr>
              <p:cNvSpPr/>
              <p:nvPr/>
            </p:nvSpPr>
            <p:spPr>
              <a:xfrm>
                <a:off x="4127417" y="2426043"/>
                <a:ext cx="938817" cy="602188"/>
              </a:xfrm>
              <a:custGeom>
                <a:avLst/>
                <a:gdLst/>
                <a:ahLst/>
                <a:cxnLst/>
                <a:rect l="l" t="t" r="r" b="b"/>
                <a:pathLst>
                  <a:path w="6081233" h="3900700" extrusionOk="0">
                    <a:moveTo>
                      <a:pt x="1210320" y="1191469"/>
                    </a:moveTo>
                    <a:cubicBezTo>
                      <a:pt x="1291780" y="965583"/>
                      <a:pt x="1576748" y="706051"/>
                      <a:pt x="1849167" y="706096"/>
                    </a:cubicBezTo>
                    <a:cubicBezTo>
                      <a:pt x="2307574" y="-168081"/>
                      <a:pt x="3524655" y="-222979"/>
                      <a:pt x="4070988" y="499283"/>
                    </a:cubicBezTo>
                    <a:cubicBezTo>
                      <a:pt x="4419012" y="399507"/>
                      <a:pt x="5108153" y="562842"/>
                      <a:pt x="5152597" y="1275265"/>
                    </a:cubicBezTo>
                    <a:cubicBezTo>
                      <a:pt x="5494174" y="1267191"/>
                      <a:pt x="6551386" y="2208924"/>
                      <a:pt x="5840661" y="3274134"/>
                    </a:cubicBezTo>
                    <a:cubicBezTo>
                      <a:pt x="5291026" y="4144342"/>
                      <a:pt x="4058804" y="3929406"/>
                      <a:pt x="3787853" y="3495172"/>
                    </a:cubicBezTo>
                    <a:cubicBezTo>
                      <a:pt x="3547878" y="4036042"/>
                      <a:pt x="2584440" y="3987875"/>
                      <a:pt x="2281896" y="3517463"/>
                    </a:cubicBezTo>
                    <a:cubicBezTo>
                      <a:pt x="1324016" y="4376504"/>
                      <a:pt x="135272" y="3651909"/>
                      <a:pt x="16026" y="2714562"/>
                    </a:cubicBezTo>
                    <a:cubicBezTo>
                      <a:pt x="-111699" y="1904390"/>
                      <a:pt x="545880" y="1218166"/>
                      <a:pt x="1210320" y="11914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60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602;p39">
              <a:extLst>
                <a:ext uri="{FF2B5EF4-FFF2-40B4-BE49-F238E27FC236}">
                  <a16:creationId xmlns:a16="http://schemas.microsoft.com/office/drawing/2014/main" id="{C55F41D3-17AF-F04C-CF1F-F6E3F9AA4903}"/>
                </a:ext>
              </a:extLst>
            </p:cNvPr>
            <p:cNvGrpSpPr/>
            <p:nvPr/>
          </p:nvGrpSpPr>
          <p:grpSpPr>
            <a:xfrm>
              <a:off x="5375148" y="1479424"/>
              <a:ext cx="1426898" cy="1418089"/>
              <a:chOff x="2554288" y="-69850"/>
              <a:chExt cx="6943725" cy="6900863"/>
            </a:xfrm>
          </p:grpSpPr>
          <p:sp>
            <p:nvSpPr>
              <p:cNvPr id="94" name="Google Shape;603;p39">
                <a:extLst>
                  <a:ext uri="{FF2B5EF4-FFF2-40B4-BE49-F238E27FC236}">
                    <a16:creationId xmlns:a16="http://schemas.microsoft.com/office/drawing/2014/main" id="{17F3D6A2-C7DB-49EF-F533-E64A48E79F82}"/>
                  </a:ext>
                </a:extLst>
              </p:cNvPr>
              <p:cNvSpPr/>
              <p:nvPr/>
            </p:nvSpPr>
            <p:spPr>
              <a:xfrm>
                <a:off x="5969000" y="5237163"/>
                <a:ext cx="228600" cy="79692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604;p39">
                <a:extLst>
                  <a:ext uri="{FF2B5EF4-FFF2-40B4-BE49-F238E27FC236}">
                    <a16:creationId xmlns:a16="http://schemas.microsoft.com/office/drawing/2014/main" id="{94685B0D-482B-0F46-C488-60188080F922}"/>
                  </a:ext>
                </a:extLst>
              </p:cNvPr>
              <p:cNvSpPr/>
              <p:nvPr/>
            </p:nvSpPr>
            <p:spPr>
              <a:xfrm>
                <a:off x="5627688" y="5921375"/>
                <a:ext cx="911225" cy="909638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3" extrusionOk="0">
                    <a:moveTo>
                      <a:pt x="427" y="0"/>
                    </a:moveTo>
                    <a:cubicBezTo>
                      <a:pt x="192" y="0"/>
                      <a:pt x="0" y="191"/>
                      <a:pt x="0" y="426"/>
                    </a:cubicBezTo>
                    <a:cubicBezTo>
                      <a:pt x="0" y="661"/>
                      <a:pt x="192" y="853"/>
                      <a:pt x="427" y="853"/>
                    </a:cubicBezTo>
                    <a:cubicBezTo>
                      <a:pt x="662" y="853"/>
                      <a:pt x="854" y="661"/>
                      <a:pt x="854" y="426"/>
                    </a:cubicBezTo>
                    <a:cubicBezTo>
                      <a:pt x="854" y="191"/>
                      <a:pt x="662" y="0"/>
                      <a:pt x="427" y="0"/>
                    </a:cubicBezTo>
                    <a:close/>
                    <a:moveTo>
                      <a:pt x="427" y="640"/>
                    </a:moveTo>
                    <a:cubicBezTo>
                      <a:pt x="309" y="640"/>
                      <a:pt x="214" y="544"/>
                      <a:pt x="214" y="426"/>
                    </a:cubicBezTo>
                    <a:cubicBezTo>
                      <a:pt x="214" y="309"/>
                      <a:pt x="309" y="213"/>
                      <a:pt x="427" y="213"/>
                    </a:cubicBezTo>
                    <a:cubicBezTo>
                      <a:pt x="545" y="213"/>
                      <a:pt x="640" y="309"/>
                      <a:pt x="640" y="426"/>
                    </a:cubicBezTo>
                    <a:cubicBezTo>
                      <a:pt x="640" y="544"/>
                      <a:pt x="545" y="640"/>
                      <a:pt x="427" y="6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605;p39">
                <a:extLst>
                  <a:ext uri="{FF2B5EF4-FFF2-40B4-BE49-F238E27FC236}">
                    <a16:creationId xmlns:a16="http://schemas.microsoft.com/office/drawing/2014/main" id="{C86A81DE-96ED-43C0-CC58-2161D992AE86}"/>
                  </a:ext>
                </a:extLst>
              </p:cNvPr>
              <p:cNvSpPr/>
              <p:nvPr/>
            </p:nvSpPr>
            <p:spPr>
              <a:xfrm>
                <a:off x="2667000" y="6262688"/>
                <a:ext cx="3073400" cy="2270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606;p39">
                <a:extLst>
                  <a:ext uri="{FF2B5EF4-FFF2-40B4-BE49-F238E27FC236}">
                    <a16:creationId xmlns:a16="http://schemas.microsoft.com/office/drawing/2014/main" id="{B7A8E150-F709-C371-CA98-E6F6D310C3EC}"/>
                  </a:ext>
                </a:extLst>
              </p:cNvPr>
              <p:cNvSpPr/>
              <p:nvPr/>
            </p:nvSpPr>
            <p:spPr>
              <a:xfrm>
                <a:off x="6424613" y="6262688"/>
                <a:ext cx="3073400" cy="2270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607;p39">
                <a:extLst>
                  <a:ext uri="{FF2B5EF4-FFF2-40B4-BE49-F238E27FC236}">
                    <a16:creationId xmlns:a16="http://schemas.microsoft.com/office/drawing/2014/main" id="{483F451B-3EAF-5957-E32B-80C6E391CF66}"/>
                  </a:ext>
                </a:extLst>
              </p:cNvPr>
              <p:cNvSpPr/>
              <p:nvPr/>
            </p:nvSpPr>
            <p:spPr>
              <a:xfrm>
                <a:off x="2554288" y="-69850"/>
                <a:ext cx="6943725" cy="4168775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905" extrusionOk="0">
                    <a:moveTo>
                      <a:pt x="5224" y="1345"/>
                    </a:moveTo>
                    <a:cubicBezTo>
                      <a:pt x="5188" y="1345"/>
                      <a:pt x="5152" y="1347"/>
                      <a:pt x="5117" y="1350"/>
                    </a:cubicBezTo>
                    <a:cubicBezTo>
                      <a:pt x="4959" y="898"/>
                      <a:pt x="4642" y="526"/>
                      <a:pt x="4218" y="297"/>
                    </a:cubicBezTo>
                    <a:cubicBezTo>
                      <a:pt x="3766" y="53"/>
                      <a:pt x="3247" y="0"/>
                      <a:pt x="2756" y="146"/>
                    </a:cubicBezTo>
                    <a:cubicBezTo>
                      <a:pt x="2162" y="324"/>
                      <a:pt x="1696" y="771"/>
                      <a:pt x="1493" y="1352"/>
                    </a:cubicBezTo>
                    <a:cubicBezTo>
                      <a:pt x="1457" y="1347"/>
                      <a:pt x="1421" y="1345"/>
                      <a:pt x="1385" y="1345"/>
                    </a:cubicBezTo>
                    <a:cubicBezTo>
                      <a:pt x="914" y="1345"/>
                      <a:pt x="532" y="1728"/>
                      <a:pt x="532" y="2198"/>
                    </a:cubicBezTo>
                    <a:cubicBezTo>
                      <a:pt x="532" y="2235"/>
                      <a:pt x="534" y="2272"/>
                      <a:pt x="539" y="2308"/>
                    </a:cubicBezTo>
                    <a:cubicBezTo>
                      <a:pt x="162" y="2521"/>
                      <a:pt x="0" y="2990"/>
                      <a:pt x="177" y="3395"/>
                    </a:cubicBezTo>
                    <a:cubicBezTo>
                      <a:pt x="313" y="3704"/>
                      <a:pt x="620" y="3905"/>
                      <a:pt x="958" y="3905"/>
                    </a:cubicBezTo>
                    <a:lnTo>
                      <a:pt x="1705" y="3905"/>
                    </a:lnTo>
                    <a:lnTo>
                      <a:pt x="1705" y="3692"/>
                    </a:lnTo>
                    <a:lnTo>
                      <a:pt x="958" y="3692"/>
                    </a:lnTo>
                    <a:cubicBezTo>
                      <a:pt x="705" y="3691"/>
                      <a:pt x="475" y="3541"/>
                      <a:pt x="373" y="3309"/>
                    </a:cubicBezTo>
                    <a:cubicBezTo>
                      <a:pt x="231" y="2986"/>
                      <a:pt x="378" y="2607"/>
                      <a:pt x="701" y="2465"/>
                    </a:cubicBezTo>
                    <a:cubicBezTo>
                      <a:pt x="749" y="2445"/>
                      <a:pt x="774" y="2393"/>
                      <a:pt x="762" y="2343"/>
                    </a:cubicBezTo>
                    <a:cubicBezTo>
                      <a:pt x="751" y="2295"/>
                      <a:pt x="745" y="2247"/>
                      <a:pt x="745" y="2198"/>
                    </a:cubicBezTo>
                    <a:cubicBezTo>
                      <a:pt x="745" y="1845"/>
                      <a:pt x="1032" y="1558"/>
                      <a:pt x="1385" y="1558"/>
                    </a:cubicBezTo>
                    <a:cubicBezTo>
                      <a:pt x="1437" y="1558"/>
                      <a:pt x="1488" y="1565"/>
                      <a:pt x="1538" y="1578"/>
                    </a:cubicBezTo>
                    <a:cubicBezTo>
                      <a:pt x="1594" y="1593"/>
                      <a:pt x="1651" y="1561"/>
                      <a:pt x="1668" y="1505"/>
                    </a:cubicBezTo>
                    <a:cubicBezTo>
                      <a:pt x="1831" y="948"/>
                      <a:pt x="2261" y="517"/>
                      <a:pt x="2817" y="351"/>
                    </a:cubicBezTo>
                    <a:cubicBezTo>
                      <a:pt x="3254" y="220"/>
                      <a:pt x="3715" y="268"/>
                      <a:pt x="4116" y="485"/>
                    </a:cubicBezTo>
                    <a:cubicBezTo>
                      <a:pt x="4517" y="701"/>
                      <a:pt x="4810" y="1061"/>
                      <a:pt x="4940" y="1498"/>
                    </a:cubicBezTo>
                    <a:cubicBezTo>
                      <a:pt x="4956" y="1550"/>
                      <a:pt x="5007" y="1582"/>
                      <a:pt x="5060" y="1573"/>
                    </a:cubicBezTo>
                    <a:cubicBezTo>
                      <a:pt x="5115" y="1563"/>
                      <a:pt x="5170" y="1559"/>
                      <a:pt x="5225" y="1558"/>
                    </a:cubicBezTo>
                    <a:cubicBezTo>
                      <a:pt x="5813" y="1558"/>
                      <a:pt x="6292" y="2037"/>
                      <a:pt x="6292" y="2625"/>
                    </a:cubicBezTo>
                    <a:cubicBezTo>
                      <a:pt x="6292" y="3213"/>
                      <a:pt x="5813" y="3692"/>
                      <a:pt x="5225" y="3692"/>
                    </a:cubicBezTo>
                    <a:lnTo>
                      <a:pt x="4905" y="3692"/>
                    </a:lnTo>
                    <a:lnTo>
                      <a:pt x="4905" y="3905"/>
                    </a:lnTo>
                    <a:lnTo>
                      <a:pt x="5225" y="3905"/>
                    </a:lnTo>
                    <a:cubicBezTo>
                      <a:pt x="5931" y="3905"/>
                      <a:pt x="6505" y="3331"/>
                      <a:pt x="6505" y="2625"/>
                    </a:cubicBezTo>
                    <a:cubicBezTo>
                      <a:pt x="6505" y="1919"/>
                      <a:pt x="5931" y="1345"/>
                      <a:pt x="5224" y="13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" name="Google Shape;608;p39">
                <a:extLst>
                  <a:ext uri="{FF2B5EF4-FFF2-40B4-BE49-F238E27FC236}">
                    <a16:creationId xmlns:a16="http://schemas.microsoft.com/office/drawing/2014/main" id="{124A23DC-FA4C-BACB-3C4B-9E977B0C737B}"/>
                  </a:ext>
                </a:extLst>
              </p:cNvPr>
              <p:cNvGrpSpPr/>
              <p:nvPr/>
            </p:nvGrpSpPr>
            <p:grpSpPr>
              <a:xfrm>
                <a:off x="4602163" y="2392680"/>
                <a:ext cx="2960688" cy="2958783"/>
                <a:chOff x="4602163" y="2392680"/>
                <a:chExt cx="2960688" cy="2958783"/>
              </a:xfrm>
            </p:grpSpPr>
            <p:sp>
              <p:nvSpPr>
                <p:cNvPr id="100" name="Google Shape;609;p39">
                  <a:extLst>
                    <a:ext uri="{FF2B5EF4-FFF2-40B4-BE49-F238E27FC236}">
                      <a16:creationId xmlns:a16="http://schemas.microsoft.com/office/drawing/2014/main" id="{04E8647E-07AC-9A5F-C76A-632C6C5F948B}"/>
                    </a:ext>
                  </a:extLst>
                </p:cNvPr>
                <p:cNvSpPr/>
                <p:nvPr/>
              </p:nvSpPr>
              <p:spPr>
                <a:xfrm>
                  <a:off x="4602163" y="2392680"/>
                  <a:ext cx="2960688" cy="2958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688" h="2958783" extrusionOk="0">
                      <a:moveTo>
                        <a:pt x="120482" y="0"/>
                      </a:moveTo>
                      <a:lnTo>
                        <a:pt x="2840206" y="0"/>
                      </a:lnTo>
                      <a:cubicBezTo>
                        <a:pt x="2906746" y="0"/>
                        <a:pt x="2960688" y="53942"/>
                        <a:pt x="2960688" y="120482"/>
                      </a:cubicBezTo>
                      <a:lnTo>
                        <a:pt x="2960688" y="2838301"/>
                      </a:lnTo>
                      <a:cubicBezTo>
                        <a:pt x="2960688" y="2904841"/>
                        <a:pt x="2906746" y="2958783"/>
                        <a:pt x="2840206" y="2958783"/>
                      </a:cubicBezTo>
                      <a:lnTo>
                        <a:pt x="120482" y="2958783"/>
                      </a:lnTo>
                      <a:cubicBezTo>
                        <a:pt x="53942" y="2958783"/>
                        <a:pt x="0" y="2904841"/>
                        <a:pt x="0" y="2838301"/>
                      </a:cubicBezTo>
                      <a:lnTo>
                        <a:pt x="0" y="120482"/>
                      </a:lnTo>
                      <a:cubicBezTo>
                        <a:pt x="0" y="53942"/>
                        <a:pt x="53942" y="0"/>
                        <a:pt x="120482" y="0"/>
                      </a:cubicBezTo>
                      <a:close/>
                      <a:moveTo>
                        <a:pt x="228917" y="236220"/>
                      </a:moveTo>
                      <a:lnTo>
                        <a:pt x="228917" y="2731770"/>
                      </a:lnTo>
                      <a:lnTo>
                        <a:pt x="2735897" y="2731770"/>
                      </a:lnTo>
                      <a:lnTo>
                        <a:pt x="2735897" y="236220"/>
                      </a:lnTo>
                      <a:lnTo>
                        <a:pt x="228917" y="23622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610;p39">
                  <a:extLst>
                    <a:ext uri="{FF2B5EF4-FFF2-40B4-BE49-F238E27FC236}">
                      <a16:creationId xmlns:a16="http://schemas.microsoft.com/office/drawing/2014/main" id="{83E9CDB6-85E0-884A-3DDD-AB03F1252267}"/>
                    </a:ext>
                  </a:extLst>
                </p:cNvPr>
                <p:cNvSpPr/>
                <p:nvPr/>
              </p:nvSpPr>
              <p:spPr>
                <a:xfrm>
                  <a:off x="4756151" y="3305174"/>
                  <a:ext cx="2652712" cy="23304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611;p39">
                  <a:extLst>
                    <a:ext uri="{FF2B5EF4-FFF2-40B4-BE49-F238E27FC236}">
                      <a16:creationId xmlns:a16="http://schemas.microsoft.com/office/drawing/2014/main" id="{A1604534-5F4A-C8A0-28F1-66389D29F00A}"/>
                    </a:ext>
                  </a:extLst>
                </p:cNvPr>
                <p:cNvSpPr/>
                <p:nvPr/>
              </p:nvSpPr>
              <p:spPr>
                <a:xfrm>
                  <a:off x="4756151" y="4216399"/>
                  <a:ext cx="2652712" cy="233047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5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" name="Google Shape;612;p39">
                  <a:extLst>
                    <a:ext uri="{FF2B5EF4-FFF2-40B4-BE49-F238E27FC236}">
                      <a16:creationId xmlns:a16="http://schemas.microsoft.com/office/drawing/2014/main" id="{16B1C3EC-7609-EB3A-4790-67021C28C50C}"/>
                    </a:ext>
                  </a:extLst>
                </p:cNvPr>
                <p:cNvGrpSpPr/>
                <p:nvPr/>
              </p:nvGrpSpPr>
              <p:grpSpPr>
                <a:xfrm>
                  <a:off x="5054208" y="4672011"/>
                  <a:ext cx="2056598" cy="233047"/>
                  <a:chOff x="5050640" y="4672011"/>
                  <a:chExt cx="2056598" cy="233047"/>
                </a:xfrm>
              </p:grpSpPr>
              <p:sp>
                <p:nvSpPr>
                  <p:cNvPr id="110" name="Google Shape;613;p39">
                    <a:extLst>
                      <a:ext uri="{FF2B5EF4-FFF2-40B4-BE49-F238E27FC236}">
                        <a16:creationId xmlns:a16="http://schemas.microsoft.com/office/drawing/2014/main" id="{9332415E-57AB-46DB-CB7B-1EAA7F27F899}"/>
                      </a:ext>
                    </a:extLst>
                  </p:cNvPr>
                  <p:cNvSpPr/>
                  <p:nvPr/>
                </p:nvSpPr>
                <p:spPr>
                  <a:xfrm>
                    <a:off x="5050640" y="4672011"/>
                    <a:ext cx="1600985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614;p39">
                    <a:extLst>
                      <a:ext uri="{FF2B5EF4-FFF2-40B4-BE49-F238E27FC236}">
                        <a16:creationId xmlns:a16="http://schemas.microsoft.com/office/drawing/2014/main" id="{AFFF5354-166A-A3F7-C142-4CE205613286}"/>
                      </a:ext>
                    </a:extLst>
                  </p:cNvPr>
                  <p:cNvSpPr/>
                  <p:nvPr/>
                </p:nvSpPr>
                <p:spPr>
                  <a:xfrm>
                    <a:off x="6880225" y="4672011"/>
                    <a:ext cx="227013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4" name="Google Shape;615;p39">
                  <a:extLst>
                    <a:ext uri="{FF2B5EF4-FFF2-40B4-BE49-F238E27FC236}">
                      <a16:creationId xmlns:a16="http://schemas.microsoft.com/office/drawing/2014/main" id="{B44D56A9-E1A1-D4F1-20BB-A40198608331}"/>
                    </a:ext>
                  </a:extLst>
                </p:cNvPr>
                <p:cNvGrpSpPr/>
                <p:nvPr/>
              </p:nvGrpSpPr>
              <p:grpSpPr>
                <a:xfrm>
                  <a:off x="5054208" y="3760786"/>
                  <a:ext cx="2056598" cy="233047"/>
                  <a:chOff x="5050640" y="4672011"/>
                  <a:chExt cx="2056598" cy="233047"/>
                </a:xfrm>
              </p:grpSpPr>
              <p:sp>
                <p:nvSpPr>
                  <p:cNvPr id="108" name="Google Shape;616;p39">
                    <a:extLst>
                      <a:ext uri="{FF2B5EF4-FFF2-40B4-BE49-F238E27FC236}">
                        <a16:creationId xmlns:a16="http://schemas.microsoft.com/office/drawing/2014/main" id="{5D8F7EAC-4A35-A487-E661-4210FDC18C77}"/>
                      </a:ext>
                    </a:extLst>
                  </p:cNvPr>
                  <p:cNvSpPr/>
                  <p:nvPr/>
                </p:nvSpPr>
                <p:spPr>
                  <a:xfrm>
                    <a:off x="5050640" y="4672011"/>
                    <a:ext cx="1600985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617;p39">
                    <a:extLst>
                      <a:ext uri="{FF2B5EF4-FFF2-40B4-BE49-F238E27FC236}">
                        <a16:creationId xmlns:a16="http://schemas.microsoft.com/office/drawing/2014/main" id="{9572A28F-C8CE-3B13-37C7-E227AFE5DE01}"/>
                      </a:ext>
                    </a:extLst>
                  </p:cNvPr>
                  <p:cNvSpPr/>
                  <p:nvPr/>
                </p:nvSpPr>
                <p:spPr>
                  <a:xfrm>
                    <a:off x="6880225" y="4672011"/>
                    <a:ext cx="227013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5" name="Google Shape;618;p39">
                  <a:extLst>
                    <a:ext uri="{FF2B5EF4-FFF2-40B4-BE49-F238E27FC236}">
                      <a16:creationId xmlns:a16="http://schemas.microsoft.com/office/drawing/2014/main" id="{D26EC175-C9DB-A732-6A24-AF33817666EF}"/>
                    </a:ext>
                  </a:extLst>
                </p:cNvPr>
                <p:cNvGrpSpPr/>
                <p:nvPr/>
              </p:nvGrpSpPr>
              <p:grpSpPr>
                <a:xfrm>
                  <a:off x="5054208" y="2855595"/>
                  <a:ext cx="2056598" cy="233047"/>
                  <a:chOff x="5050640" y="4672011"/>
                  <a:chExt cx="2056598" cy="233047"/>
                </a:xfrm>
              </p:grpSpPr>
              <p:sp>
                <p:nvSpPr>
                  <p:cNvPr id="106" name="Google Shape;619;p39">
                    <a:extLst>
                      <a:ext uri="{FF2B5EF4-FFF2-40B4-BE49-F238E27FC236}">
                        <a16:creationId xmlns:a16="http://schemas.microsoft.com/office/drawing/2014/main" id="{A9913FA7-E1E7-0ED2-69AA-ADCAF5B15925}"/>
                      </a:ext>
                    </a:extLst>
                  </p:cNvPr>
                  <p:cNvSpPr/>
                  <p:nvPr/>
                </p:nvSpPr>
                <p:spPr>
                  <a:xfrm>
                    <a:off x="5050640" y="4672011"/>
                    <a:ext cx="1600985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620;p39">
                    <a:extLst>
                      <a:ext uri="{FF2B5EF4-FFF2-40B4-BE49-F238E27FC236}">
                        <a16:creationId xmlns:a16="http://schemas.microsoft.com/office/drawing/2014/main" id="{327F1077-9F66-41EE-FF9B-FA29777E14BC}"/>
                      </a:ext>
                    </a:extLst>
                  </p:cNvPr>
                  <p:cNvSpPr/>
                  <p:nvPr/>
                </p:nvSpPr>
                <p:spPr>
                  <a:xfrm>
                    <a:off x="6880225" y="4672011"/>
                    <a:ext cx="227013" cy="233047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5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2507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C61BA3-90DD-82AD-7253-CD08E699DB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71DF6-91C8-D48B-0095-0CEED4EA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 &amp; Compliance Ready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5412C6-8355-83CB-8D89-92808935B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721573"/>
              </p:ext>
            </p:extLst>
          </p:nvPr>
        </p:nvGraphicFramePr>
        <p:xfrm>
          <a:off x="2032000" y="10084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571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B6A2AA-0739-D999-4623-DCB2DBFC6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359D66-D672-29FA-BB0D-11D6A120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ForeSite360 in the DISA Environment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A7BAE1-F23E-3D18-5DDE-516BAE0B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709"/>
            <a:ext cx="12192000" cy="44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FF08CE-D2BB-99B3-E17A-D7E96EF1E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57" y="817928"/>
            <a:ext cx="11521283" cy="5274238"/>
          </a:xfrm>
        </p:spPr>
        <p:txBody>
          <a:bodyPr/>
          <a:lstStyle/>
          <a:p>
            <a:pPr marL="584200" lvl="1" indent="0">
              <a:lnSpc>
                <a:spcPct val="150000"/>
              </a:lnSpc>
              <a:buNone/>
            </a:pPr>
            <a:endParaRPr lang="en-US" dirty="0"/>
          </a:p>
          <a:p>
            <a:r>
              <a:rPr lang="en-US" b="1" dirty="0"/>
              <a:t>Tool and data siloes</a:t>
            </a:r>
            <a:r>
              <a:rPr lang="en-US" dirty="0"/>
              <a:t>, driven by contract boundaries and segregated networks, create blind spots that directly hinder JADC2 enablement and Cyber Situational Awareness.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dirty="0"/>
              <a:t>Overwhelming alert noise and tool complexity dramatically increase Mean Time to Resolution (MTTR), </a:t>
            </a:r>
            <a:r>
              <a:rPr lang="en-US" b="1" dirty="0"/>
              <a:t>slowing the pace </a:t>
            </a:r>
            <a:r>
              <a:rPr lang="en-US" dirty="0"/>
              <a:t>of Defensive Cyber Operations.</a:t>
            </a:r>
          </a:p>
          <a:p>
            <a:pPr marL="101600" indent="0">
              <a:buNone/>
            </a:pPr>
            <a:endParaRPr lang="en-US" dirty="0"/>
          </a:p>
          <a:p>
            <a:r>
              <a:rPr lang="en-US" b="1" dirty="0"/>
              <a:t>Compliance hurdles</a:t>
            </a:r>
            <a:r>
              <a:rPr lang="en-US" dirty="0"/>
              <a:t>, like the ATO process and restrictive STIG policies, can slow the adoption of modern tools, delaying key initiatives like the Zero Trust rollout and impacting operational readiness.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E89596-BE1A-A677-3A66-90BCB30D05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8E1C7B-3EDB-4A82-3EF8-EB8B829C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DISA's Observability Challenge &amp; Mission Impact</a:t>
            </a:r>
          </a:p>
        </p:txBody>
      </p:sp>
    </p:spTree>
    <p:extLst>
      <p:ext uri="{BB962C8B-B14F-4D97-AF65-F5344CB8AC3E}">
        <p14:creationId xmlns:p14="http://schemas.microsoft.com/office/powerpoint/2010/main" val="134728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E448C-6FA0-2FF2-1D70-39EEA44C6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en-US" b="1" dirty="0"/>
              <a:t>The Challenge:</a:t>
            </a:r>
            <a:endParaRPr lang="en-US" dirty="0"/>
          </a:p>
          <a:p>
            <a:pPr lvl="1"/>
            <a:r>
              <a:rPr lang="en-US" dirty="0"/>
              <a:t>Many organizations have AIOps tools, but 42% of leaders don’t trust the AI's outputs.</a:t>
            </a:r>
          </a:p>
          <a:p>
            <a:pPr marL="584200" lvl="1" indent="0">
              <a:buNone/>
            </a:pPr>
            <a:endParaRPr lang="en-US" dirty="0"/>
          </a:p>
          <a:p>
            <a:pPr lvl="1"/>
            <a:r>
              <a:rPr lang="en-US" dirty="0"/>
              <a:t>The gap is clear: 85% of leaders trust traditional BI dashboards, while only 58% trust AI/ML models.</a:t>
            </a:r>
          </a:p>
          <a:p>
            <a:pPr marL="584200" lvl="1" indent="0">
              <a:buNone/>
            </a:pPr>
            <a:endParaRPr lang="en-US" dirty="0"/>
          </a:p>
          <a:p>
            <a:pPr marL="584200" lvl="1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b="1" dirty="0"/>
              <a:t>Why This is Critical for DISA:</a:t>
            </a:r>
            <a:endParaRPr lang="en-US" dirty="0"/>
          </a:p>
          <a:p>
            <a:pPr lvl="1"/>
            <a:r>
              <a:rPr lang="en-US" b="1" dirty="0"/>
              <a:t>The Need for Explainable AI (XAI): </a:t>
            </a:r>
            <a:r>
              <a:rPr lang="en-US" dirty="0"/>
              <a:t>Recommendations for DCO or JADC2 cannot come from a “black box”; they require auditable, explainable evidence to be trusted by operators.</a:t>
            </a:r>
          </a:p>
          <a:p>
            <a:pPr marL="584200" lvl="1" indent="0">
              <a:buNone/>
            </a:pPr>
            <a:endParaRPr lang="en-US" dirty="0"/>
          </a:p>
          <a:p>
            <a:pPr lvl="1"/>
            <a:r>
              <a:rPr lang="en-US" b="1" dirty="0"/>
              <a:t>Mission Failure vs. System Downtime: </a:t>
            </a:r>
            <a:r>
              <a:rPr lang="en-US" dirty="0"/>
              <a:t>In this environment, the cost of a wrong AI recommendation isn’t just downtime—it’s mission failure.</a:t>
            </a:r>
          </a:p>
          <a:p>
            <a:pPr marL="584200" lvl="1" indent="0">
              <a:buNone/>
            </a:pPr>
            <a:endParaRPr lang="en-US" b="1" dirty="0"/>
          </a:p>
          <a:p>
            <a:pPr lvl="1"/>
            <a:r>
              <a:rPr lang="en-US" b="1" dirty="0"/>
              <a:t>Distinguishing Faults from Attacks: </a:t>
            </a:r>
            <a:r>
              <a:rPr lang="en-US" dirty="0"/>
              <a:t>An effective platform must help distinguish a system fault from a nation-state attack, a capability that is critical for true Cyber Situational Awareness. </a:t>
            </a:r>
          </a:p>
          <a:p>
            <a:pPr marL="584200" lvl="1" indent="0">
              <a:buNone/>
            </a:pPr>
            <a:endParaRPr lang="en-US" dirty="0"/>
          </a:p>
          <a:p>
            <a:pPr lvl="1"/>
            <a:r>
              <a:rPr lang="en-US" b="1" dirty="0"/>
              <a:t>Maintaining Data Sovereignty: </a:t>
            </a:r>
            <a:r>
              <a:rPr lang="en-US" dirty="0"/>
              <a:t>Solutions must respect strict data sovereignty and classification policies, ensuring sensitive data is processed and models are trained only within accredited boundaries.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3E296-9C29-53F5-0C87-971FDBE3FA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AE1FBD-7E33-3858-7704-42E4D976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AIOps Trust Gap in High-Stakes Operations</a:t>
            </a:r>
          </a:p>
        </p:txBody>
      </p:sp>
    </p:spTree>
    <p:extLst>
      <p:ext uri="{BB962C8B-B14F-4D97-AF65-F5344CB8AC3E}">
        <p14:creationId xmlns:p14="http://schemas.microsoft.com/office/powerpoint/2010/main" val="2488085167"/>
      </p:ext>
    </p:extLst>
  </p:cSld>
  <p:clrMapOvr>
    <a:masterClrMapping/>
  </p:clrMapOvr>
</p:sld>
</file>

<file path=ppt/theme/theme1.xml><?xml version="1.0" encoding="utf-8"?>
<a:theme xmlns:a="http://schemas.openxmlformats.org/drawingml/2006/main" name="QSSI PPT Template V1[AA]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7939A3D348224D8DFCA21E62388EC6" ma:contentTypeVersion="7" ma:contentTypeDescription="Create a new document." ma:contentTypeScope="" ma:versionID="3dee01faafc3961b75fc062e9b1dd651">
  <xsd:schema xmlns:xsd="http://www.w3.org/2001/XMLSchema" xmlns:xs="http://www.w3.org/2001/XMLSchema" xmlns:p="http://schemas.microsoft.com/office/2006/metadata/properties" xmlns:ns3="ffba7b08-6bc1-4e53-9d89-ae58f866a593" xmlns:ns4="dc5939e8-c7b5-479f-8de5-8ef7f97d0dc4" targetNamespace="http://schemas.microsoft.com/office/2006/metadata/properties" ma:root="true" ma:fieldsID="ffcf957cfc5dff81258b541d3385094e" ns3:_="" ns4:_="">
    <xsd:import namespace="ffba7b08-6bc1-4e53-9d89-ae58f866a593"/>
    <xsd:import namespace="dc5939e8-c7b5-479f-8de5-8ef7f97d0d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a7b08-6bc1-4e53-9d89-ae58f866a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939e8-c7b5-479f-8de5-8ef7f97d0d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2ADDF-AFF5-40B1-8281-1226A36B42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2F7DE5-A050-4907-9675-10DA7A90E9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a7b08-6bc1-4e53-9d89-ae58f866a593"/>
    <ds:schemaRef ds:uri="dc5939e8-c7b5-479f-8de5-8ef7f97d0d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F02D5F-FFF7-4CBB-AE37-4026FC27044D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dc5939e8-c7b5-479f-8de5-8ef7f97d0dc4"/>
    <ds:schemaRef ds:uri="ffba7b08-6bc1-4e53-9d89-ae58f866a5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1094</Words>
  <Application>Microsoft Office PowerPoint</Application>
  <PresentationFormat>Widescreen</PresentationFormat>
  <Paragraphs>150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Times New Roman</vt:lpstr>
      <vt:lpstr>Arial</vt:lpstr>
      <vt:lpstr>Calibri</vt:lpstr>
      <vt:lpstr>Helvetica Neue</vt:lpstr>
      <vt:lpstr>QSSI PPT Template V1[AA]</vt:lpstr>
      <vt:lpstr>Department of Defense Defense Information Systems Agency Technical Exchange Meeting   ForeSite360: Enterprise-Scale Observability and Decision Support Platform </vt:lpstr>
      <vt:lpstr>Table of Contents</vt:lpstr>
      <vt:lpstr>Company Overview (1)</vt:lpstr>
      <vt:lpstr>Company Overview (2)</vt:lpstr>
      <vt:lpstr>IT Capabilities Overview</vt:lpstr>
      <vt:lpstr>Acquisition &amp; Compliance Ready</vt:lpstr>
      <vt:lpstr>ForeSite360 in the DISA Environment</vt:lpstr>
      <vt:lpstr>DISA's Observability Challenge &amp; Mission Impact</vt:lpstr>
      <vt:lpstr>The AIOps Trust Gap in High-Stakes Operations</vt:lpstr>
      <vt:lpstr>The Mission Consequences of the Observability Gap</vt:lpstr>
      <vt:lpstr>Introducing ForeSite360</vt:lpstr>
      <vt:lpstr>ForeSite 360: From Context to Action</vt:lpstr>
      <vt:lpstr>Our Proven Blueprint for Government Enterprise Success</vt:lpstr>
      <vt:lpstr>Summary: Connecting Capabilities to Mission Outcomes</vt:lpstr>
      <vt:lpstr>PowerPoint Presentation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Warren Miller</dc:creator>
  <cp:lastModifiedBy>Warren Miller</cp:lastModifiedBy>
  <cp:revision>86</cp:revision>
  <dcterms:created xsi:type="dcterms:W3CDTF">2019-03-11T14:48:48Z</dcterms:created>
  <dcterms:modified xsi:type="dcterms:W3CDTF">2025-07-22T16:59:09Z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0x010100D77939A3D348224D8DFCA21E62388EC6</vt:lpwstr>
  </property>
  <property fmtid="{D5CDD505-2E9C-101B-9397-08002B2CF9AE}" pid="3" name="MediaServiceImageTags">
    <vt:lpwstr/>
  </property>
</Properties>
</file>