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85" r:id="rId2"/>
    <p:sldId id="383" r:id="rId3"/>
    <p:sldId id="384" r:id="rId4"/>
    <p:sldId id="256" r:id="rId5"/>
    <p:sldId id="267" r:id="rId6"/>
    <p:sldId id="377" r:id="rId7"/>
    <p:sldId id="378" r:id="rId8"/>
    <p:sldId id="379" r:id="rId9"/>
    <p:sldId id="272" r:id="rId10"/>
    <p:sldId id="381" r:id="rId11"/>
    <p:sldId id="382" r:id="rId12"/>
    <p:sldId id="263" r:id="rId1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8000"/>
    <a:srgbClr val="009900"/>
    <a:srgbClr val="CCD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/>
    <p:restoredTop sz="94694"/>
  </p:normalViewPr>
  <p:slideViewPr>
    <p:cSldViewPr>
      <p:cViewPr varScale="1">
        <p:scale>
          <a:sx n="97" d="100"/>
          <a:sy n="97" d="100"/>
        </p:scale>
        <p:origin x="1764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0493-340390751\E%20Drive\G-drive\G-Drive\IMN\goverment-sector\State-Department\Diplomatic\SA-32_Magazines_Letters-charts-3-26-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0493-340390751\E%20Drive\G-drive\G-Drive\IMN\goverment-sector\State-Department\Diplomatic\SA-32_Magazines_Letters-1-13-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00493-340390751\E%20Drive\G-drive\G-Drive\IMN\goverment-sector\State-Department\Diplomatic\SA-32_Magazines_Letters-charts-3-26-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Letters!$B$2</c:f>
              <c:strCache>
                <c:ptCount val="1"/>
                <c:pt idx="0">
                  <c:v>2022 Year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471756718427172E-2"/>
                  <c:y val="-1.491146172832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F-4F56-B6B9-7B129D32A9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DF-4F56-B6B9-7B129D32A9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DF-4F56-B6B9-7B129D32A964}"/>
                </c:ext>
              </c:extLst>
            </c:dLbl>
            <c:dLbl>
              <c:idx val="5"/>
              <c:layout>
                <c:manualLayout>
                  <c:x val="4.3658580822483646E-3"/>
                  <c:y val="2.6545995450126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041242714345407E-2"/>
                      <c:h val="4.8229342198973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DF-4F56-B6B9-7B129D32A9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DF-4F56-B6B9-7B129D32A964}"/>
                </c:ext>
              </c:extLst>
            </c:dLbl>
            <c:dLbl>
              <c:idx val="7"/>
              <c:layout>
                <c:manualLayout>
                  <c:x val="6.1122013151477146E-3"/>
                  <c:y val="4.9472082429781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533929180144107E-2"/>
                      <c:h val="4.58160698853258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BDF-4F56-B6B9-7B129D32A96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DF-4F56-B6B9-7B129D32A964}"/>
                </c:ext>
              </c:extLst>
            </c:dLbl>
            <c:dLbl>
              <c:idx val="10"/>
              <c:layout>
                <c:manualLayout>
                  <c:x val="0"/>
                  <c:y val="4.1025629332013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DF-4F56-B6B9-7B129D32A964}"/>
                </c:ext>
              </c:extLst>
            </c:dLbl>
            <c:dLbl>
              <c:idx val="11"/>
              <c:layout>
                <c:manualLayout>
                  <c:x val="-1.5946842741389359E-2"/>
                  <c:y val="-2.236719259248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DF-4F56-B6B9-7B129D32A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Letters!$A$3:$A$14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Letters!$B$3:$B$14</c:f>
              <c:numCache>
                <c:formatCode>#,##0</c:formatCode>
                <c:ptCount val="12"/>
                <c:pt idx="0">
                  <c:v>154500</c:v>
                </c:pt>
                <c:pt idx="1">
                  <c:v>144500</c:v>
                </c:pt>
                <c:pt idx="2">
                  <c:v>190000</c:v>
                </c:pt>
                <c:pt idx="3">
                  <c:v>179000</c:v>
                </c:pt>
                <c:pt idx="4">
                  <c:v>186000</c:v>
                </c:pt>
                <c:pt idx="5">
                  <c:v>149500</c:v>
                </c:pt>
                <c:pt idx="6">
                  <c:v>157000</c:v>
                </c:pt>
                <c:pt idx="7">
                  <c:v>183500</c:v>
                </c:pt>
                <c:pt idx="8">
                  <c:v>180500</c:v>
                </c:pt>
                <c:pt idx="9">
                  <c:v>217000</c:v>
                </c:pt>
                <c:pt idx="10">
                  <c:v>168500</c:v>
                </c:pt>
                <c:pt idx="11">
                  <c:v>176505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BDF-4F56-B6B9-7B129D32A964}"/>
            </c:ext>
          </c:extLst>
        </c:ser>
        <c:ser>
          <c:idx val="1"/>
          <c:order val="1"/>
          <c:tx>
            <c:strRef>
              <c:f>Letters!$C$2</c:f>
              <c:strCache>
                <c:ptCount val="1"/>
                <c:pt idx="0">
                  <c:v>2023 Year</c:v>
                </c:pt>
              </c:strCache>
            </c:strRef>
          </c:tx>
          <c:spPr>
            <a:ln w="28575" cap="rnd">
              <a:solidFill>
                <a:srgbClr val="3366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718714157099125E-2"/>
                  <c:y val="-1.242621810693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DF-4F56-B6B9-7B129D32A9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DF-4F56-B6B9-7B129D32A964}"/>
                </c:ext>
              </c:extLst>
            </c:dLbl>
            <c:dLbl>
              <c:idx val="5"/>
              <c:layout>
                <c:manualLayout>
                  <c:x val="2.3575633644141232E-2"/>
                  <c:y val="-4.7850534454307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3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063290503921766E-2"/>
                      <c:h val="5.0642614512621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5BDF-4F56-B6B9-7B129D32A9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DF-4F56-B6B9-7B129D32A964}"/>
                </c:ext>
              </c:extLst>
            </c:dLbl>
            <c:dLbl>
              <c:idx val="7"/>
              <c:layout>
                <c:manualLayout>
                  <c:x val="1.571708909609399E-2"/>
                  <c:y val="-3.016590392059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3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787585947244757E-2"/>
                      <c:h val="4.58160698853258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BDF-4F56-B6B9-7B129D32A96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DF-4F56-B6B9-7B129D32A964}"/>
                </c:ext>
              </c:extLst>
            </c:dLbl>
            <c:dLbl>
              <c:idx val="9"/>
              <c:layout>
                <c:manualLayout>
                  <c:x val="-4.8369374441800282E-3"/>
                  <c:y val="-4.804505967261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BDF-4F56-B6B9-7B129D32A96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BDF-4F56-B6B9-7B129D32A964}"/>
                </c:ext>
              </c:extLst>
            </c:dLbl>
            <c:dLbl>
              <c:idx val="11"/>
              <c:layout>
                <c:manualLayout>
                  <c:x val="-5.6699885302717253E-2"/>
                  <c:y val="-3.230816707803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DF-4F56-B6B9-7B129D32A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366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Letters!$A$3:$A$14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Letters!$C$3:$C$14</c:f>
              <c:numCache>
                <c:formatCode>#,##0</c:formatCode>
                <c:ptCount val="12"/>
                <c:pt idx="0">
                  <c:v>171005</c:v>
                </c:pt>
                <c:pt idx="1">
                  <c:v>116825</c:v>
                </c:pt>
                <c:pt idx="2">
                  <c:v>164000</c:v>
                </c:pt>
                <c:pt idx="3">
                  <c:v>117000</c:v>
                </c:pt>
                <c:pt idx="4">
                  <c:v>109500</c:v>
                </c:pt>
                <c:pt idx="5">
                  <c:v>90500</c:v>
                </c:pt>
                <c:pt idx="6">
                  <c:v>95000</c:v>
                </c:pt>
                <c:pt idx="7">
                  <c:v>102000</c:v>
                </c:pt>
                <c:pt idx="8">
                  <c:v>87000</c:v>
                </c:pt>
                <c:pt idx="9">
                  <c:v>96500</c:v>
                </c:pt>
                <c:pt idx="10">
                  <c:v>84000</c:v>
                </c:pt>
                <c:pt idx="11">
                  <c:v>105000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BDF-4F56-B6B9-7B129D32A964}"/>
            </c:ext>
          </c:extLst>
        </c:ser>
        <c:ser>
          <c:idx val="2"/>
          <c:order val="2"/>
          <c:tx>
            <c:strRef>
              <c:f>Letters!$D$2</c:f>
              <c:strCache>
                <c:ptCount val="1"/>
                <c:pt idx="0">
                  <c:v>2024 Year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296785392747853E-2"/>
                  <c:y val="-1.988194897109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DF-4F56-B6B9-7B129D32A9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DF-4F56-B6B9-7B129D32A964}"/>
                </c:ext>
              </c:extLst>
            </c:dLbl>
            <c:dLbl>
              <c:idx val="2"/>
              <c:layout>
                <c:manualLayout>
                  <c:x val="1.7718714157099141E-3"/>
                  <c:y val="1.739670534971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DF-4F56-B6B9-7B129D32A9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DF-4F56-B6B9-7B129D32A9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DF-4F56-B6B9-7B129D32A964}"/>
                </c:ext>
              </c:extLst>
            </c:dLbl>
            <c:dLbl>
              <c:idx val="5"/>
              <c:layout>
                <c:manualLayout>
                  <c:x val="-1.6998711637512938E-2"/>
                  <c:y val="3.3298889311641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048663435519166E-2"/>
                      <c:h val="5.0642614512621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5BDF-4F56-B6B9-7B129D32A9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DF-4F56-B6B9-7B129D32A964}"/>
                </c:ext>
              </c:extLst>
            </c:dLbl>
            <c:dLbl>
              <c:idx val="7"/>
              <c:layout>
                <c:manualLayout>
                  <c:x val="1.3970745863194776E-2"/>
                  <c:y val="4.46455378024856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80963373682113E-2"/>
                      <c:h val="5.0642614512621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5BDF-4F56-B6B9-7B129D32A96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BDF-4F56-B6B9-7B129D32A96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BDF-4F56-B6B9-7B129D32A964}"/>
                </c:ext>
              </c:extLst>
            </c:dLbl>
            <c:dLbl>
              <c:idx val="10"/>
              <c:layout>
                <c:manualLayout>
                  <c:x val="1.2224402630295297E-2"/>
                  <c:y val="8.4464530977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BDF-4F56-B6B9-7B129D32A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Letters!$A$3:$A$14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Letters!$D$3:$D$14</c:f>
              <c:numCache>
                <c:formatCode>#,##0</c:formatCode>
                <c:ptCount val="12"/>
                <c:pt idx="0">
                  <c:v>119500</c:v>
                </c:pt>
                <c:pt idx="1">
                  <c:v>105500</c:v>
                </c:pt>
                <c:pt idx="2">
                  <c:v>95000</c:v>
                </c:pt>
                <c:pt idx="3">
                  <c:v>101500</c:v>
                </c:pt>
                <c:pt idx="4">
                  <c:v>88500</c:v>
                </c:pt>
                <c:pt idx="5">
                  <c:v>74500</c:v>
                </c:pt>
                <c:pt idx="6">
                  <c:v>76500</c:v>
                </c:pt>
                <c:pt idx="7">
                  <c:v>73500</c:v>
                </c:pt>
                <c:pt idx="8">
                  <c:v>84500</c:v>
                </c:pt>
                <c:pt idx="9">
                  <c:v>85500</c:v>
                </c:pt>
                <c:pt idx="10">
                  <c:v>86500</c:v>
                </c:pt>
                <c:pt idx="11">
                  <c:v>86500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BDF-4F56-B6B9-7B129D32A964}"/>
            </c:ext>
          </c:extLst>
        </c:ser>
        <c:ser>
          <c:idx val="3"/>
          <c:order val="3"/>
          <c:tx>
            <c:strRef>
              <c:f>Letters!$E$2</c:f>
              <c:strCache>
                <c:ptCount val="1"/>
                <c:pt idx="0">
                  <c:v>2025 Year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510812332540084E-2"/>
                  <c:y val="-2.745431981292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BDF-4F56-B6B9-7B129D32A9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Letters!$A$3:$A$14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Letters!$E$3:$E$14</c:f>
              <c:numCache>
                <c:formatCode>#,##0</c:formatCode>
                <c:ptCount val="12"/>
                <c:pt idx="0">
                  <c:v>75500</c:v>
                </c:pt>
                <c:pt idx="1">
                  <c:v>67500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5BDF-4F56-B6B9-7B129D32A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7823"/>
        <c:axId val="42436047"/>
      </c:lineChart>
      <c:catAx>
        <c:axId val="5158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36047"/>
        <c:crosses val="autoZero"/>
        <c:auto val="1"/>
        <c:lblAlgn val="ctr"/>
        <c:lblOffset val="100"/>
        <c:noMultiLvlLbl val="0"/>
      </c:catAx>
      <c:valAx>
        <c:axId val="42436047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Flats!$B$8</c:f>
              <c:strCache>
                <c:ptCount val="1"/>
                <c:pt idx="0">
                  <c:v>2022 Year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2F-4FD9-B093-D3274829A2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F-4FD9-B093-D3274829A2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2F-4FD9-B093-D3274829A2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F-4FD9-B093-D3274829A2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6353350739773706E-2"/>
                      <c:h val="4.70790091167932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22F-4FD9-B093-D3274829A2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F-4FD9-B093-D3274829A273}"/>
                </c:ext>
              </c:extLst>
            </c:dLbl>
            <c:dLbl>
              <c:idx val="8"/>
              <c:layout>
                <c:manualLayout>
                  <c:x val="-3.8531835032443833E-2"/>
                  <c:y val="-5.8232111445506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22F-4FD9-B093-D3274829A2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F-4FD9-B093-D3274829A273}"/>
                </c:ext>
              </c:extLst>
            </c:dLbl>
            <c:dLbl>
              <c:idx val="10"/>
              <c:layout>
                <c:manualLayout>
                  <c:x val="-5.0478677110531021E-2"/>
                  <c:y val="0.10129564193168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F-4FD9-B093-D3274829A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Flats!$A$9:$A$20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Flats!$B$9:$B$20</c:f>
              <c:numCache>
                <c:formatCode>#,##0</c:formatCode>
                <c:ptCount val="12"/>
                <c:pt idx="0">
                  <c:v>75020</c:v>
                </c:pt>
                <c:pt idx="1">
                  <c:v>69635</c:v>
                </c:pt>
                <c:pt idx="2">
                  <c:v>73780</c:v>
                </c:pt>
                <c:pt idx="3">
                  <c:v>71610</c:v>
                </c:pt>
                <c:pt idx="4">
                  <c:v>53475</c:v>
                </c:pt>
                <c:pt idx="5">
                  <c:v>45570</c:v>
                </c:pt>
                <c:pt idx="6">
                  <c:v>41540</c:v>
                </c:pt>
                <c:pt idx="7">
                  <c:v>52700</c:v>
                </c:pt>
                <c:pt idx="8">
                  <c:v>60450</c:v>
                </c:pt>
                <c:pt idx="9">
                  <c:v>52235</c:v>
                </c:pt>
                <c:pt idx="10">
                  <c:v>54250</c:v>
                </c:pt>
                <c:pt idx="11">
                  <c:v>32550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22F-4FD9-B093-D3274829A273}"/>
            </c:ext>
          </c:extLst>
        </c:ser>
        <c:ser>
          <c:idx val="1"/>
          <c:order val="1"/>
          <c:tx>
            <c:strRef>
              <c:f>Flats!$C$8</c:f>
              <c:strCache>
                <c:ptCount val="1"/>
                <c:pt idx="0">
                  <c:v>2023 Year</c:v>
                </c:pt>
              </c:strCache>
            </c:strRef>
          </c:tx>
          <c:spPr>
            <a:ln w="28575" cap="rnd">
              <a:solidFill>
                <a:srgbClr val="3366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08794472996111E-2"/>
                  <c:y val="-3.1527090335043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2F-4FD9-B093-D3274829A2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2F-4FD9-B093-D3274829A273}"/>
                </c:ext>
              </c:extLst>
            </c:dLbl>
            <c:dLbl>
              <c:idx val="2"/>
              <c:layout>
                <c:manualLayout>
                  <c:x val="-1.0443864229765013E-2"/>
                  <c:y val="-2.955670196397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2F-4FD9-B093-D3274829A2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2F-4FD9-B093-D3274829A2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2F-4FD9-B093-D3274829A273}"/>
                </c:ext>
              </c:extLst>
            </c:dLbl>
            <c:dLbl>
              <c:idx val="5"/>
              <c:layout>
                <c:manualLayout>
                  <c:x val="8.7032201914707796E-3"/>
                  <c:y val="-3.415783274440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31418624891208E-2"/>
                      <c:h val="4.4723296513730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F22F-4FD9-B093-D3274829A2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2F-4FD9-B093-D3274829A273}"/>
                </c:ext>
              </c:extLst>
            </c:dLbl>
            <c:dLbl>
              <c:idx val="7"/>
              <c:layout>
                <c:manualLayout>
                  <c:x val="-3.394255874673642E-2"/>
                  <c:y val="-7.1849048904222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390774586597042E-2"/>
                      <c:h val="4.4723296513730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F22F-4FD9-B093-D3274829A2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2F-4FD9-B093-D3274829A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Flats!$A$9:$A$20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Flats!$C$9:$C$20</c:f>
              <c:numCache>
                <c:formatCode>#,##0</c:formatCode>
                <c:ptCount val="12"/>
                <c:pt idx="0">
                  <c:v>34875</c:v>
                </c:pt>
                <c:pt idx="1">
                  <c:v>30690</c:v>
                </c:pt>
                <c:pt idx="2">
                  <c:v>58125</c:v>
                </c:pt>
                <c:pt idx="3">
                  <c:v>58435</c:v>
                </c:pt>
                <c:pt idx="4">
                  <c:v>51925</c:v>
                </c:pt>
                <c:pt idx="5">
                  <c:v>49600</c:v>
                </c:pt>
                <c:pt idx="6">
                  <c:v>46965</c:v>
                </c:pt>
                <c:pt idx="7">
                  <c:v>53630</c:v>
                </c:pt>
                <c:pt idx="8">
                  <c:v>50840</c:v>
                </c:pt>
                <c:pt idx="9">
                  <c:v>67115</c:v>
                </c:pt>
                <c:pt idx="10">
                  <c:v>64015</c:v>
                </c:pt>
                <c:pt idx="11">
                  <c:v>42935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22F-4FD9-B093-D3274829A273}"/>
            </c:ext>
          </c:extLst>
        </c:ser>
        <c:ser>
          <c:idx val="2"/>
          <c:order val="2"/>
          <c:tx>
            <c:strRef>
              <c:f>Flats!$D$8</c:f>
              <c:strCache>
                <c:ptCount val="1"/>
                <c:pt idx="0">
                  <c:v>2024 Year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08794472996111E-2"/>
                  <c:y val="-2.889983280712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2F-4FD9-B093-D3274829A273}"/>
                </c:ext>
              </c:extLst>
            </c:dLbl>
            <c:dLbl>
              <c:idx val="1"/>
              <c:layout>
                <c:manualLayout>
                  <c:x val="-2.1758050478677144E-2"/>
                  <c:y val="-9.4252783057290207E-2"/>
                </c:manualLayout>
              </c:layout>
              <c:spPr>
                <a:solidFill>
                  <a:srgbClr val="00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9721496953873E-2"/>
                      <c:h val="5.05403203909855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F22F-4FD9-B093-D3274829A273}"/>
                </c:ext>
              </c:extLst>
            </c:dLbl>
            <c:dLbl>
              <c:idx val="2"/>
              <c:layout>
                <c:manualLayout>
                  <c:x val="1.5763023422363385E-2"/>
                  <c:y val="3.705679819259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22F-4FD9-B093-D3274829A2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22F-4FD9-B093-D3274829A2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22F-4FD9-B093-D3274829A273}"/>
                </c:ext>
              </c:extLst>
            </c:dLbl>
            <c:dLbl>
              <c:idx val="5"/>
              <c:layout>
                <c:manualLayout>
                  <c:x val="1.1379096300212855E-2"/>
                  <c:y val="-1.99843060916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53350739773706E-2"/>
                      <c:h val="5.1790434322918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F22F-4FD9-B093-D3274829A2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22F-4FD9-B093-D3274829A273}"/>
                </c:ext>
              </c:extLst>
            </c:dLbl>
            <c:dLbl>
              <c:idx val="7"/>
              <c:layout>
                <c:manualLayout>
                  <c:x val="1.392522083564607E-2"/>
                  <c:y val="5.41813898704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353350739773706E-2"/>
                      <c:h val="5.88575721321053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F22F-4FD9-B093-D3274829A2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22F-4FD9-B093-D3274829A2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22F-4FD9-B093-D3274829A27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66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Flats!$A$9:$A$20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Flats!$D$9:$D$20</c:f>
              <c:numCache>
                <c:formatCode>#,##0</c:formatCode>
                <c:ptCount val="12"/>
                <c:pt idx="0">
                  <c:v>50220</c:v>
                </c:pt>
                <c:pt idx="1">
                  <c:v>50530</c:v>
                </c:pt>
                <c:pt idx="2">
                  <c:v>40765</c:v>
                </c:pt>
                <c:pt idx="3">
                  <c:v>47430</c:v>
                </c:pt>
                <c:pt idx="4">
                  <c:v>41230</c:v>
                </c:pt>
                <c:pt idx="5">
                  <c:v>35030</c:v>
                </c:pt>
                <c:pt idx="6">
                  <c:v>28365</c:v>
                </c:pt>
                <c:pt idx="7">
                  <c:v>30380</c:v>
                </c:pt>
                <c:pt idx="8">
                  <c:v>38440</c:v>
                </c:pt>
                <c:pt idx="9">
                  <c:v>41850</c:v>
                </c:pt>
                <c:pt idx="10">
                  <c:v>29915</c:v>
                </c:pt>
                <c:pt idx="11">
                  <c:v>27280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22F-4FD9-B093-D3274829A273}"/>
            </c:ext>
          </c:extLst>
        </c:ser>
        <c:ser>
          <c:idx val="3"/>
          <c:order val="3"/>
          <c:tx>
            <c:strRef>
              <c:f>Flats!$E$8</c:f>
              <c:strCache>
                <c:ptCount val="1"/>
                <c:pt idx="0">
                  <c:v>2025 Year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86176173231647E-2"/>
                  <c:y val="4.499754066243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22F-4FD9-B093-D3274829A273}"/>
                </c:ext>
              </c:extLst>
            </c:dLbl>
            <c:dLbl>
              <c:idx val="1"/>
              <c:layout>
                <c:manualLayout>
                  <c:x val="-2.6293288496288963E-2"/>
                  <c:y val="-6.4610653516852815E-2"/>
                </c:manualLayout>
              </c:layout>
              <c:spPr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981723237597912E-2"/>
                      <c:h val="4.36437686668476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F22F-4FD9-B093-D3274829A27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Flats!$A$9:$A$20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Flats!$E$9:$E$20</c:f>
              <c:numCache>
                <c:formatCode>#,##0</c:formatCode>
                <c:ptCount val="12"/>
                <c:pt idx="0">
                  <c:v>29140</c:v>
                </c:pt>
                <c:pt idx="1">
                  <c:v>22165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22F-4FD9-B093-D3274829A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426543"/>
        <c:axId val="753427023"/>
      </c:lineChart>
      <c:catAx>
        <c:axId val="753426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427023"/>
        <c:crosses val="autoZero"/>
        <c:auto val="1"/>
        <c:lblAlgn val="ctr"/>
        <c:lblOffset val="100"/>
        <c:noMultiLvlLbl val="0"/>
      </c:catAx>
      <c:valAx>
        <c:axId val="753427023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42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'Mag-Cags'!$B$2</c:f>
              <c:strCache>
                <c:ptCount val="1"/>
                <c:pt idx="0">
                  <c:v>2022 Year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ln>
                        <a:noFill/>
                      </a:ln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65-4CDA-AAE1-EA00A6868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'Mag-Cags'!$A$3:$A$14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'Mag-Cags'!$B$3:$B$14</c:f>
              <c:numCache>
                <c:formatCode>#,##0</c:formatCode>
                <c:ptCount val="12"/>
                <c:pt idx="0">
                  <c:v>36</c:v>
                </c:pt>
                <c:pt idx="1">
                  <c:v>38</c:v>
                </c:pt>
                <c:pt idx="2">
                  <c:v>47</c:v>
                </c:pt>
                <c:pt idx="3">
                  <c:v>37</c:v>
                </c:pt>
                <c:pt idx="4">
                  <c:v>32</c:v>
                </c:pt>
                <c:pt idx="5">
                  <c:v>33</c:v>
                </c:pt>
                <c:pt idx="6">
                  <c:v>33</c:v>
                </c:pt>
                <c:pt idx="7">
                  <c:v>35</c:v>
                </c:pt>
                <c:pt idx="8">
                  <c:v>30</c:v>
                </c:pt>
                <c:pt idx="9">
                  <c:v>35</c:v>
                </c:pt>
                <c:pt idx="10">
                  <c:v>40</c:v>
                </c:pt>
                <c:pt idx="1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5-4CDA-AAE1-EA00A68682DA}"/>
            </c:ext>
          </c:extLst>
        </c:ser>
        <c:ser>
          <c:idx val="1"/>
          <c:order val="1"/>
          <c:tx>
            <c:strRef>
              <c:f>'Mag-Cags'!$C$2</c:f>
              <c:strCache>
                <c:ptCount val="1"/>
                <c:pt idx="0">
                  <c:v>2023 Year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765-4CDA-AAE1-EA00A6868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366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'Mag-Cags'!$A$3:$A$14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'Mag-Cags'!$C$3:$C$14</c:f>
              <c:numCache>
                <c:formatCode>#,##0</c:formatCode>
                <c:ptCount val="12"/>
                <c:pt idx="0">
                  <c:v>43</c:v>
                </c:pt>
                <c:pt idx="1">
                  <c:v>35</c:v>
                </c:pt>
                <c:pt idx="2">
                  <c:v>44</c:v>
                </c:pt>
                <c:pt idx="3">
                  <c:v>40</c:v>
                </c:pt>
                <c:pt idx="4">
                  <c:v>50</c:v>
                </c:pt>
                <c:pt idx="5" formatCode="General">
                  <c:v>39</c:v>
                </c:pt>
                <c:pt idx="6" formatCode="General">
                  <c:v>40</c:v>
                </c:pt>
                <c:pt idx="7" formatCode="General">
                  <c:v>43</c:v>
                </c:pt>
                <c:pt idx="8" formatCode="General">
                  <c:v>32</c:v>
                </c:pt>
                <c:pt idx="9" formatCode="General">
                  <c:v>53</c:v>
                </c:pt>
                <c:pt idx="10" formatCode="General">
                  <c:v>47</c:v>
                </c:pt>
                <c:pt idx="11" formatCode="General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5-4CDA-AAE1-EA00A68682DA}"/>
            </c:ext>
          </c:extLst>
        </c:ser>
        <c:ser>
          <c:idx val="2"/>
          <c:order val="2"/>
          <c:tx>
            <c:strRef>
              <c:f>'Mag-Cags'!$D$2</c:f>
              <c:strCache>
                <c:ptCount val="1"/>
                <c:pt idx="0">
                  <c:v>2024 Year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00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65-4CDA-AAE1-EA00A68682DA}"/>
                </c:ext>
              </c:extLst>
            </c:dLbl>
            <c:dLbl>
              <c:idx val="1"/>
              <c:spPr>
                <a:solidFill>
                  <a:srgbClr val="006600"/>
                </a:solidFill>
                <a:ln>
                  <a:solidFill>
                    <a:srgbClr val="0066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765-4CDA-AAE1-EA00A68682D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ln>
                        <a:noFill/>
                      </a:ln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65-4CDA-AAE1-EA00A68682D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765-4CDA-AAE1-EA00A6868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66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'Mag-Cags'!$A$3:$A$14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'Mag-Cags'!$D$3:$D$14</c:f>
              <c:numCache>
                <c:formatCode>General</c:formatCode>
                <c:ptCount val="12"/>
                <c:pt idx="0">
                  <c:v>48</c:v>
                </c:pt>
                <c:pt idx="1">
                  <c:v>31</c:v>
                </c:pt>
                <c:pt idx="2">
                  <c:v>36</c:v>
                </c:pt>
                <c:pt idx="3">
                  <c:v>33</c:v>
                </c:pt>
                <c:pt idx="4">
                  <c:v>29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26</c:v>
                </c:pt>
                <c:pt idx="9">
                  <c:v>27</c:v>
                </c:pt>
                <c:pt idx="10">
                  <c:v>20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65-4CDA-AAE1-EA00A68682DA}"/>
            </c:ext>
          </c:extLst>
        </c:ser>
        <c:ser>
          <c:idx val="3"/>
          <c:order val="3"/>
          <c:tx>
            <c:strRef>
              <c:f>'Mag-Cags'!$E$2</c:f>
              <c:strCache>
                <c:ptCount val="1"/>
                <c:pt idx="0">
                  <c:v>2025 Year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765-4CDA-AAE1-EA00A68682DA}"/>
                </c:ext>
              </c:extLst>
            </c:dLbl>
            <c:dLbl>
              <c:idx val="1"/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65-4CDA-AAE1-EA00A6868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'Mag-Cags'!$A$3:$A$14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'Mag-Cags'!$E$3:$E$14</c:f>
              <c:numCache>
                <c:formatCode>General</c:formatCode>
                <c:ptCount val="12"/>
                <c:pt idx="0">
                  <c:v>21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65-4CDA-AAE1-EA00A6868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5422320"/>
        <c:axId val="2135419920"/>
      </c:barChart>
      <c:catAx>
        <c:axId val="213542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419920"/>
        <c:crosses val="autoZero"/>
        <c:auto val="1"/>
        <c:lblAlgn val="ctr"/>
        <c:lblOffset val="100"/>
        <c:noMultiLvlLbl val="0"/>
      </c:catAx>
      <c:valAx>
        <c:axId val="2135419920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42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5901-284C-4902-9F3F-36968EFC9DEA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F0CD0-C5E1-407E-A6F8-A9795470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94A4C-ED24-BA1F-5F93-3C759775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B7438-16EC-F3D7-BB47-FE3CBD174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26DB9-287F-189F-9350-D5A6678D3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B6AA4-78EE-3BAD-9256-7C00F22E7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F0CD0-C5E1-407E-A6F8-A9795470F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F0CD0-C5E1-407E-A6F8-A9795470F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4E9E-9023-96A3-25B6-7519D0DA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7CFD6-4118-6626-5A66-A3EC86F51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41ECD-D8BC-AE8A-3C3D-D03980341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6AC27-FC97-AC66-5150-AAAC14D6D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9E37B-6D10-4B4F-91F6-2F9CC1756E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rgbClr val="CCDB66"/>
                </a:solidFill>
                <a:latin typeface="Knockout-70FullWelterwt"/>
                <a:cs typeface="Knockout-70FullWelter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31F20"/>
                </a:solidFill>
                <a:latin typeface="RingsideCondensed-Book"/>
                <a:cs typeface="RingsideCondensed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rgbClr val="CCDB66"/>
                </a:solidFill>
                <a:latin typeface="Knockout-70FullWelterwt"/>
                <a:cs typeface="Knockout-70FullWelter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rgbClr val="CCDB66"/>
                </a:solidFill>
                <a:latin typeface="Knockout-70FullWelterwt"/>
                <a:cs typeface="Knockout-70FullWelter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34838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96099" y="2423159"/>
            <a:ext cx="4506595" cy="338455"/>
          </a:xfrm>
          <a:custGeom>
            <a:avLst/>
            <a:gdLst/>
            <a:ahLst/>
            <a:cxnLst/>
            <a:rect l="l" t="t" r="r" b="b"/>
            <a:pathLst>
              <a:path w="4506595" h="338455">
                <a:moveTo>
                  <a:pt x="474891" y="96177"/>
                </a:moveTo>
                <a:lnTo>
                  <a:pt x="361797" y="96177"/>
                </a:lnTo>
                <a:lnTo>
                  <a:pt x="361188" y="104648"/>
                </a:lnTo>
                <a:lnTo>
                  <a:pt x="361061" y="117881"/>
                </a:lnTo>
                <a:lnTo>
                  <a:pt x="361365" y="130632"/>
                </a:lnTo>
                <a:lnTo>
                  <a:pt x="362038" y="137655"/>
                </a:lnTo>
                <a:lnTo>
                  <a:pt x="365836" y="138531"/>
                </a:lnTo>
                <a:lnTo>
                  <a:pt x="369798" y="138938"/>
                </a:lnTo>
                <a:lnTo>
                  <a:pt x="377253" y="141986"/>
                </a:lnTo>
                <a:lnTo>
                  <a:pt x="381419" y="144272"/>
                </a:lnTo>
                <a:lnTo>
                  <a:pt x="382422" y="152044"/>
                </a:lnTo>
                <a:lnTo>
                  <a:pt x="382511" y="155714"/>
                </a:lnTo>
                <a:lnTo>
                  <a:pt x="379704" y="166471"/>
                </a:lnTo>
                <a:lnTo>
                  <a:pt x="372033" y="188747"/>
                </a:lnTo>
                <a:lnTo>
                  <a:pt x="368985" y="196329"/>
                </a:lnTo>
                <a:lnTo>
                  <a:pt x="363753" y="212013"/>
                </a:lnTo>
                <a:lnTo>
                  <a:pt x="358952" y="228130"/>
                </a:lnTo>
                <a:lnTo>
                  <a:pt x="348665" y="257797"/>
                </a:lnTo>
                <a:lnTo>
                  <a:pt x="345706" y="257644"/>
                </a:lnTo>
                <a:lnTo>
                  <a:pt x="343535" y="247015"/>
                </a:lnTo>
                <a:lnTo>
                  <a:pt x="340512" y="236804"/>
                </a:lnTo>
                <a:lnTo>
                  <a:pt x="338188" y="230530"/>
                </a:lnTo>
                <a:lnTo>
                  <a:pt x="334429" y="217601"/>
                </a:lnTo>
                <a:lnTo>
                  <a:pt x="332879" y="210959"/>
                </a:lnTo>
                <a:lnTo>
                  <a:pt x="327152" y="190576"/>
                </a:lnTo>
                <a:lnTo>
                  <a:pt x="325577" y="186524"/>
                </a:lnTo>
                <a:lnTo>
                  <a:pt x="322402" y="175793"/>
                </a:lnTo>
                <a:lnTo>
                  <a:pt x="321056" y="169024"/>
                </a:lnTo>
                <a:lnTo>
                  <a:pt x="316522" y="156718"/>
                </a:lnTo>
                <a:lnTo>
                  <a:pt x="326859" y="138049"/>
                </a:lnTo>
                <a:lnTo>
                  <a:pt x="332409" y="138074"/>
                </a:lnTo>
                <a:lnTo>
                  <a:pt x="337324" y="137604"/>
                </a:lnTo>
                <a:lnTo>
                  <a:pt x="337324" y="96215"/>
                </a:lnTo>
                <a:lnTo>
                  <a:pt x="182321" y="96215"/>
                </a:lnTo>
                <a:lnTo>
                  <a:pt x="181470" y="103962"/>
                </a:lnTo>
                <a:lnTo>
                  <a:pt x="181152" y="117106"/>
                </a:lnTo>
                <a:lnTo>
                  <a:pt x="181381" y="130136"/>
                </a:lnTo>
                <a:lnTo>
                  <a:pt x="182143" y="137515"/>
                </a:lnTo>
                <a:lnTo>
                  <a:pt x="198958" y="141389"/>
                </a:lnTo>
                <a:lnTo>
                  <a:pt x="203301" y="146380"/>
                </a:lnTo>
                <a:lnTo>
                  <a:pt x="203758" y="154571"/>
                </a:lnTo>
                <a:lnTo>
                  <a:pt x="202666" y="158000"/>
                </a:lnTo>
                <a:lnTo>
                  <a:pt x="199288" y="167055"/>
                </a:lnTo>
                <a:lnTo>
                  <a:pt x="198107" y="172834"/>
                </a:lnTo>
                <a:lnTo>
                  <a:pt x="174917" y="237845"/>
                </a:lnTo>
                <a:lnTo>
                  <a:pt x="167995" y="260248"/>
                </a:lnTo>
                <a:lnTo>
                  <a:pt x="164998" y="260400"/>
                </a:lnTo>
                <a:lnTo>
                  <a:pt x="162534" y="249161"/>
                </a:lnTo>
                <a:lnTo>
                  <a:pt x="145757" y="192239"/>
                </a:lnTo>
                <a:lnTo>
                  <a:pt x="138112" y="167995"/>
                </a:lnTo>
                <a:lnTo>
                  <a:pt x="134861" y="154711"/>
                </a:lnTo>
                <a:lnTo>
                  <a:pt x="133870" y="143471"/>
                </a:lnTo>
                <a:lnTo>
                  <a:pt x="139649" y="137795"/>
                </a:lnTo>
                <a:lnTo>
                  <a:pt x="150901" y="138176"/>
                </a:lnTo>
                <a:lnTo>
                  <a:pt x="156565" y="137947"/>
                </a:lnTo>
                <a:lnTo>
                  <a:pt x="156565" y="96177"/>
                </a:lnTo>
                <a:lnTo>
                  <a:pt x="153339" y="95897"/>
                </a:lnTo>
                <a:lnTo>
                  <a:pt x="3581" y="95897"/>
                </a:lnTo>
                <a:lnTo>
                  <a:pt x="0" y="96431"/>
                </a:lnTo>
                <a:lnTo>
                  <a:pt x="0" y="137858"/>
                </a:lnTo>
                <a:lnTo>
                  <a:pt x="23571" y="138328"/>
                </a:lnTo>
                <a:lnTo>
                  <a:pt x="28384" y="141808"/>
                </a:lnTo>
                <a:lnTo>
                  <a:pt x="44831" y="181356"/>
                </a:lnTo>
                <a:lnTo>
                  <a:pt x="45872" y="186563"/>
                </a:lnTo>
                <a:lnTo>
                  <a:pt x="49466" y="198031"/>
                </a:lnTo>
                <a:lnTo>
                  <a:pt x="51396" y="205092"/>
                </a:lnTo>
                <a:lnTo>
                  <a:pt x="52070" y="209029"/>
                </a:lnTo>
                <a:lnTo>
                  <a:pt x="55079" y="218757"/>
                </a:lnTo>
                <a:lnTo>
                  <a:pt x="57404" y="224561"/>
                </a:lnTo>
                <a:lnTo>
                  <a:pt x="68300" y="263779"/>
                </a:lnTo>
                <a:lnTo>
                  <a:pt x="72123" y="275005"/>
                </a:lnTo>
                <a:lnTo>
                  <a:pt x="77101" y="292049"/>
                </a:lnTo>
                <a:lnTo>
                  <a:pt x="83273" y="311861"/>
                </a:lnTo>
                <a:lnTo>
                  <a:pt x="85674" y="320636"/>
                </a:lnTo>
                <a:lnTo>
                  <a:pt x="86575" y="321767"/>
                </a:lnTo>
                <a:lnTo>
                  <a:pt x="194348" y="321779"/>
                </a:lnTo>
                <a:lnTo>
                  <a:pt x="198424" y="322160"/>
                </a:lnTo>
                <a:lnTo>
                  <a:pt x="200025" y="320763"/>
                </a:lnTo>
                <a:lnTo>
                  <a:pt x="209613" y="293001"/>
                </a:lnTo>
                <a:lnTo>
                  <a:pt x="220103" y="260896"/>
                </a:lnTo>
                <a:lnTo>
                  <a:pt x="222491" y="255625"/>
                </a:lnTo>
                <a:lnTo>
                  <a:pt x="234670" y="218097"/>
                </a:lnTo>
                <a:lnTo>
                  <a:pt x="236893" y="214033"/>
                </a:lnTo>
                <a:lnTo>
                  <a:pt x="237845" y="214185"/>
                </a:lnTo>
                <a:lnTo>
                  <a:pt x="269227" y="321868"/>
                </a:lnTo>
                <a:lnTo>
                  <a:pt x="372198" y="321868"/>
                </a:lnTo>
                <a:lnTo>
                  <a:pt x="391248" y="287172"/>
                </a:lnTo>
                <a:lnTo>
                  <a:pt x="401878" y="255816"/>
                </a:lnTo>
                <a:lnTo>
                  <a:pt x="406603" y="243027"/>
                </a:lnTo>
                <a:lnTo>
                  <a:pt x="409778" y="235419"/>
                </a:lnTo>
                <a:lnTo>
                  <a:pt x="414451" y="222643"/>
                </a:lnTo>
                <a:lnTo>
                  <a:pt x="415747" y="217398"/>
                </a:lnTo>
                <a:lnTo>
                  <a:pt x="420306" y="205003"/>
                </a:lnTo>
                <a:lnTo>
                  <a:pt x="423418" y="197815"/>
                </a:lnTo>
                <a:lnTo>
                  <a:pt x="428790" y="183146"/>
                </a:lnTo>
                <a:lnTo>
                  <a:pt x="430961" y="175653"/>
                </a:lnTo>
                <a:lnTo>
                  <a:pt x="435546" y="163537"/>
                </a:lnTo>
                <a:lnTo>
                  <a:pt x="474891" y="137744"/>
                </a:lnTo>
                <a:lnTo>
                  <a:pt x="474891" y="96177"/>
                </a:lnTo>
                <a:close/>
              </a:path>
              <a:path w="4506595" h="338455">
                <a:moveTo>
                  <a:pt x="821080" y="234289"/>
                </a:moveTo>
                <a:lnTo>
                  <a:pt x="820775" y="232613"/>
                </a:lnTo>
                <a:lnTo>
                  <a:pt x="820623" y="231063"/>
                </a:lnTo>
                <a:lnTo>
                  <a:pt x="812800" y="230530"/>
                </a:lnTo>
                <a:lnTo>
                  <a:pt x="801674" y="230416"/>
                </a:lnTo>
                <a:lnTo>
                  <a:pt x="790930" y="230682"/>
                </a:lnTo>
                <a:lnTo>
                  <a:pt x="784313" y="231317"/>
                </a:lnTo>
                <a:lnTo>
                  <a:pt x="784237" y="260299"/>
                </a:lnTo>
                <a:lnTo>
                  <a:pt x="783831" y="269062"/>
                </a:lnTo>
                <a:lnTo>
                  <a:pt x="780567" y="271614"/>
                </a:lnTo>
                <a:lnTo>
                  <a:pt x="773226" y="271881"/>
                </a:lnTo>
                <a:lnTo>
                  <a:pt x="771550" y="271856"/>
                </a:lnTo>
                <a:lnTo>
                  <a:pt x="765251" y="271411"/>
                </a:lnTo>
                <a:lnTo>
                  <a:pt x="763612" y="270319"/>
                </a:lnTo>
                <a:lnTo>
                  <a:pt x="761530" y="257962"/>
                </a:lnTo>
                <a:lnTo>
                  <a:pt x="761492" y="217779"/>
                </a:lnTo>
                <a:lnTo>
                  <a:pt x="761377" y="183134"/>
                </a:lnTo>
                <a:lnTo>
                  <a:pt x="758901" y="140335"/>
                </a:lnTo>
                <a:lnTo>
                  <a:pt x="747547" y="117792"/>
                </a:lnTo>
                <a:lnTo>
                  <a:pt x="745477" y="115074"/>
                </a:lnTo>
                <a:lnTo>
                  <a:pt x="708177" y="96266"/>
                </a:lnTo>
                <a:lnTo>
                  <a:pt x="689089" y="92722"/>
                </a:lnTo>
                <a:lnTo>
                  <a:pt x="683742" y="91694"/>
                </a:lnTo>
                <a:lnTo>
                  <a:pt x="676135" y="90360"/>
                </a:lnTo>
                <a:lnTo>
                  <a:pt x="668489" y="89306"/>
                </a:lnTo>
                <a:lnTo>
                  <a:pt x="660793" y="88607"/>
                </a:lnTo>
                <a:lnTo>
                  <a:pt x="653719" y="88379"/>
                </a:lnTo>
                <a:lnTo>
                  <a:pt x="653719" y="244411"/>
                </a:lnTo>
                <a:lnTo>
                  <a:pt x="653199" y="252984"/>
                </a:lnTo>
                <a:lnTo>
                  <a:pt x="620141" y="280873"/>
                </a:lnTo>
                <a:lnTo>
                  <a:pt x="603415" y="278333"/>
                </a:lnTo>
                <a:lnTo>
                  <a:pt x="595680" y="274015"/>
                </a:lnTo>
                <a:lnTo>
                  <a:pt x="588873" y="260464"/>
                </a:lnTo>
                <a:lnTo>
                  <a:pt x="588543" y="253352"/>
                </a:lnTo>
                <a:lnTo>
                  <a:pt x="595033" y="247142"/>
                </a:lnTo>
                <a:lnTo>
                  <a:pt x="650138" y="217906"/>
                </a:lnTo>
                <a:lnTo>
                  <a:pt x="651510" y="218020"/>
                </a:lnTo>
                <a:lnTo>
                  <a:pt x="652424" y="217906"/>
                </a:lnTo>
                <a:lnTo>
                  <a:pt x="653453" y="217779"/>
                </a:lnTo>
                <a:lnTo>
                  <a:pt x="653605" y="228625"/>
                </a:lnTo>
                <a:lnTo>
                  <a:pt x="653719" y="244411"/>
                </a:lnTo>
                <a:lnTo>
                  <a:pt x="653719" y="88379"/>
                </a:lnTo>
                <a:lnTo>
                  <a:pt x="653046" y="88353"/>
                </a:lnTo>
                <a:lnTo>
                  <a:pt x="619975" y="87934"/>
                </a:lnTo>
                <a:lnTo>
                  <a:pt x="603453" y="88328"/>
                </a:lnTo>
                <a:lnTo>
                  <a:pt x="586968" y="89916"/>
                </a:lnTo>
                <a:lnTo>
                  <a:pt x="582244" y="90614"/>
                </a:lnTo>
                <a:lnTo>
                  <a:pt x="577481" y="91059"/>
                </a:lnTo>
                <a:lnTo>
                  <a:pt x="568642" y="92430"/>
                </a:lnTo>
                <a:lnTo>
                  <a:pt x="564553" y="93205"/>
                </a:lnTo>
                <a:lnTo>
                  <a:pt x="554189" y="95465"/>
                </a:lnTo>
                <a:lnTo>
                  <a:pt x="547674" y="96443"/>
                </a:lnTo>
                <a:lnTo>
                  <a:pt x="509955" y="115658"/>
                </a:lnTo>
                <a:lnTo>
                  <a:pt x="493331" y="148043"/>
                </a:lnTo>
                <a:lnTo>
                  <a:pt x="493458" y="155829"/>
                </a:lnTo>
                <a:lnTo>
                  <a:pt x="523113" y="187718"/>
                </a:lnTo>
                <a:lnTo>
                  <a:pt x="552818" y="190474"/>
                </a:lnTo>
                <a:lnTo>
                  <a:pt x="562762" y="189268"/>
                </a:lnTo>
                <a:lnTo>
                  <a:pt x="596290" y="163258"/>
                </a:lnTo>
                <a:lnTo>
                  <a:pt x="596188" y="157937"/>
                </a:lnTo>
                <a:lnTo>
                  <a:pt x="568439" y="127063"/>
                </a:lnTo>
                <a:lnTo>
                  <a:pt x="570179" y="125920"/>
                </a:lnTo>
                <a:lnTo>
                  <a:pt x="571411" y="124790"/>
                </a:lnTo>
                <a:lnTo>
                  <a:pt x="575538" y="123177"/>
                </a:lnTo>
                <a:lnTo>
                  <a:pt x="578446" y="122707"/>
                </a:lnTo>
                <a:lnTo>
                  <a:pt x="586943" y="119151"/>
                </a:lnTo>
                <a:lnTo>
                  <a:pt x="593483" y="119519"/>
                </a:lnTo>
                <a:lnTo>
                  <a:pt x="595718" y="119151"/>
                </a:lnTo>
                <a:lnTo>
                  <a:pt x="603961" y="117792"/>
                </a:lnTo>
                <a:lnTo>
                  <a:pt x="608444" y="119227"/>
                </a:lnTo>
                <a:lnTo>
                  <a:pt x="646252" y="135293"/>
                </a:lnTo>
                <a:lnTo>
                  <a:pt x="651878" y="154990"/>
                </a:lnTo>
                <a:lnTo>
                  <a:pt x="651471" y="161594"/>
                </a:lnTo>
                <a:lnTo>
                  <a:pt x="626579" y="187794"/>
                </a:lnTo>
                <a:lnTo>
                  <a:pt x="622020" y="189585"/>
                </a:lnTo>
                <a:lnTo>
                  <a:pt x="611073" y="191668"/>
                </a:lnTo>
                <a:lnTo>
                  <a:pt x="605459" y="193725"/>
                </a:lnTo>
                <a:lnTo>
                  <a:pt x="598449" y="194056"/>
                </a:lnTo>
                <a:lnTo>
                  <a:pt x="597535" y="194259"/>
                </a:lnTo>
                <a:lnTo>
                  <a:pt x="591299" y="195516"/>
                </a:lnTo>
                <a:lnTo>
                  <a:pt x="585990" y="196710"/>
                </a:lnTo>
                <a:lnTo>
                  <a:pt x="580631" y="197675"/>
                </a:lnTo>
                <a:lnTo>
                  <a:pt x="558228" y="201460"/>
                </a:lnTo>
                <a:lnTo>
                  <a:pt x="550824" y="202907"/>
                </a:lnTo>
                <a:lnTo>
                  <a:pt x="508165" y="217246"/>
                </a:lnTo>
                <a:lnTo>
                  <a:pt x="483768" y="248704"/>
                </a:lnTo>
                <a:lnTo>
                  <a:pt x="482015" y="264731"/>
                </a:lnTo>
                <a:lnTo>
                  <a:pt x="482015" y="266877"/>
                </a:lnTo>
                <a:lnTo>
                  <a:pt x="496912" y="307276"/>
                </a:lnTo>
                <a:lnTo>
                  <a:pt x="540296" y="327774"/>
                </a:lnTo>
                <a:lnTo>
                  <a:pt x="567994" y="330034"/>
                </a:lnTo>
                <a:lnTo>
                  <a:pt x="581418" y="329806"/>
                </a:lnTo>
                <a:lnTo>
                  <a:pt x="594766" y="328549"/>
                </a:lnTo>
                <a:lnTo>
                  <a:pt x="607987" y="325958"/>
                </a:lnTo>
                <a:lnTo>
                  <a:pt x="614184" y="324383"/>
                </a:lnTo>
                <a:lnTo>
                  <a:pt x="620737" y="323532"/>
                </a:lnTo>
                <a:lnTo>
                  <a:pt x="657529" y="303936"/>
                </a:lnTo>
                <a:lnTo>
                  <a:pt x="661200" y="301155"/>
                </a:lnTo>
                <a:lnTo>
                  <a:pt x="664692" y="298323"/>
                </a:lnTo>
                <a:lnTo>
                  <a:pt x="665810" y="299339"/>
                </a:lnTo>
                <a:lnTo>
                  <a:pt x="666991" y="300139"/>
                </a:lnTo>
                <a:lnTo>
                  <a:pt x="708583" y="326656"/>
                </a:lnTo>
                <a:lnTo>
                  <a:pt x="738479" y="330111"/>
                </a:lnTo>
                <a:lnTo>
                  <a:pt x="751192" y="329793"/>
                </a:lnTo>
                <a:lnTo>
                  <a:pt x="791679" y="320586"/>
                </a:lnTo>
                <a:lnTo>
                  <a:pt x="813790" y="298323"/>
                </a:lnTo>
                <a:lnTo>
                  <a:pt x="816343" y="292417"/>
                </a:lnTo>
                <a:lnTo>
                  <a:pt x="821080" y="265684"/>
                </a:lnTo>
                <a:lnTo>
                  <a:pt x="821080" y="234289"/>
                </a:lnTo>
                <a:close/>
              </a:path>
              <a:path w="4506595" h="338455">
                <a:moveTo>
                  <a:pt x="1119009" y="265557"/>
                </a:moveTo>
                <a:lnTo>
                  <a:pt x="1118755" y="257060"/>
                </a:lnTo>
                <a:lnTo>
                  <a:pt x="1118692" y="241198"/>
                </a:lnTo>
                <a:lnTo>
                  <a:pt x="1116990" y="234149"/>
                </a:lnTo>
                <a:lnTo>
                  <a:pt x="1091031" y="202057"/>
                </a:lnTo>
                <a:lnTo>
                  <a:pt x="1052537" y="186055"/>
                </a:lnTo>
                <a:lnTo>
                  <a:pt x="1015085" y="175120"/>
                </a:lnTo>
                <a:lnTo>
                  <a:pt x="1010653" y="174574"/>
                </a:lnTo>
                <a:lnTo>
                  <a:pt x="973772" y="163893"/>
                </a:lnTo>
                <a:lnTo>
                  <a:pt x="966165" y="160756"/>
                </a:lnTo>
                <a:lnTo>
                  <a:pt x="959866" y="155867"/>
                </a:lnTo>
                <a:lnTo>
                  <a:pt x="954760" y="150228"/>
                </a:lnTo>
                <a:lnTo>
                  <a:pt x="953109" y="144259"/>
                </a:lnTo>
                <a:lnTo>
                  <a:pt x="955027" y="138493"/>
                </a:lnTo>
                <a:lnTo>
                  <a:pt x="960628" y="133464"/>
                </a:lnTo>
                <a:lnTo>
                  <a:pt x="965936" y="130289"/>
                </a:lnTo>
                <a:lnTo>
                  <a:pt x="972235" y="128460"/>
                </a:lnTo>
                <a:lnTo>
                  <a:pt x="987475" y="127736"/>
                </a:lnTo>
                <a:lnTo>
                  <a:pt x="996188" y="127927"/>
                </a:lnTo>
                <a:lnTo>
                  <a:pt x="1033538" y="137604"/>
                </a:lnTo>
                <a:lnTo>
                  <a:pt x="1061948" y="161467"/>
                </a:lnTo>
                <a:lnTo>
                  <a:pt x="1063675" y="162382"/>
                </a:lnTo>
                <a:lnTo>
                  <a:pt x="1102868" y="162318"/>
                </a:lnTo>
                <a:lnTo>
                  <a:pt x="1106119" y="161785"/>
                </a:lnTo>
                <a:lnTo>
                  <a:pt x="1106119" y="92227"/>
                </a:lnTo>
                <a:lnTo>
                  <a:pt x="1104684" y="91922"/>
                </a:lnTo>
                <a:lnTo>
                  <a:pt x="1103464" y="91414"/>
                </a:lnTo>
                <a:lnTo>
                  <a:pt x="1065657" y="91313"/>
                </a:lnTo>
                <a:lnTo>
                  <a:pt x="1064145" y="92925"/>
                </a:lnTo>
                <a:lnTo>
                  <a:pt x="1057579" y="104051"/>
                </a:lnTo>
                <a:lnTo>
                  <a:pt x="1055509" y="103924"/>
                </a:lnTo>
                <a:lnTo>
                  <a:pt x="1047788" y="101257"/>
                </a:lnTo>
                <a:lnTo>
                  <a:pt x="1040866" y="98450"/>
                </a:lnTo>
                <a:lnTo>
                  <a:pt x="1026579" y="94449"/>
                </a:lnTo>
                <a:lnTo>
                  <a:pt x="1019200" y="93306"/>
                </a:lnTo>
                <a:lnTo>
                  <a:pt x="1005382" y="90347"/>
                </a:lnTo>
                <a:lnTo>
                  <a:pt x="998740" y="89242"/>
                </a:lnTo>
                <a:lnTo>
                  <a:pt x="992022" y="88480"/>
                </a:lnTo>
                <a:lnTo>
                  <a:pt x="970254" y="87337"/>
                </a:lnTo>
                <a:lnTo>
                  <a:pt x="963523" y="86271"/>
                </a:lnTo>
                <a:lnTo>
                  <a:pt x="956983" y="86855"/>
                </a:lnTo>
                <a:lnTo>
                  <a:pt x="939571" y="87833"/>
                </a:lnTo>
                <a:lnTo>
                  <a:pt x="930884" y="88544"/>
                </a:lnTo>
                <a:lnTo>
                  <a:pt x="922274" y="89954"/>
                </a:lnTo>
                <a:lnTo>
                  <a:pt x="914692" y="91655"/>
                </a:lnTo>
                <a:lnTo>
                  <a:pt x="906678" y="92278"/>
                </a:lnTo>
                <a:lnTo>
                  <a:pt x="865619" y="110769"/>
                </a:lnTo>
                <a:lnTo>
                  <a:pt x="840155" y="141732"/>
                </a:lnTo>
                <a:lnTo>
                  <a:pt x="837234" y="160286"/>
                </a:lnTo>
                <a:lnTo>
                  <a:pt x="837349" y="169722"/>
                </a:lnTo>
                <a:lnTo>
                  <a:pt x="854900" y="205016"/>
                </a:lnTo>
                <a:lnTo>
                  <a:pt x="891527" y="222719"/>
                </a:lnTo>
                <a:lnTo>
                  <a:pt x="929005" y="235089"/>
                </a:lnTo>
                <a:lnTo>
                  <a:pt x="951750" y="240525"/>
                </a:lnTo>
                <a:lnTo>
                  <a:pt x="963714" y="243751"/>
                </a:lnTo>
                <a:lnTo>
                  <a:pt x="1001941" y="262915"/>
                </a:lnTo>
                <a:lnTo>
                  <a:pt x="1002982" y="269760"/>
                </a:lnTo>
                <a:lnTo>
                  <a:pt x="1000836" y="276288"/>
                </a:lnTo>
                <a:lnTo>
                  <a:pt x="996061" y="280771"/>
                </a:lnTo>
                <a:lnTo>
                  <a:pt x="990574" y="283476"/>
                </a:lnTo>
                <a:lnTo>
                  <a:pt x="984796" y="285597"/>
                </a:lnTo>
                <a:lnTo>
                  <a:pt x="961834" y="285953"/>
                </a:lnTo>
                <a:lnTo>
                  <a:pt x="953414" y="285534"/>
                </a:lnTo>
                <a:lnTo>
                  <a:pt x="913841" y="271856"/>
                </a:lnTo>
                <a:lnTo>
                  <a:pt x="890803" y="242100"/>
                </a:lnTo>
                <a:lnTo>
                  <a:pt x="877138" y="241693"/>
                </a:lnTo>
                <a:lnTo>
                  <a:pt x="862228" y="241681"/>
                </a:lnTo>
                <a:lnTo>
                  <a:pt x="849528" y="242011"/>
                </a:lnTo>
                <a:lnTo>
                  <a:pt x="842454" y="242658"/>
                </a:lnTo>
                <a:lnTo>
                  <a:pt x="842454" y="324739"/>
                </a:lnTo>
                <a:lnTo>
                  <a:pt x="880770" y="324739"/>
                </a:lnTo>
                <a:lnTo>
                  <a:pt x="885215" y="319620"/>
                </a:lnTo>
                <a:lnTo>
                  <a:pt x="886955" y="312826"/>
                </a:lnTo>
                <a:lnTo>
                  <a:pt x="893000" y="306501"/>
                </a:lnTo>
                <a:lnTo>
                  <a:pt x="893584" y="307822"/>
                </a:lnTo>
                <a:lnTo>
                  <a:pt x="893648" y="308762"/>
                </a:lnTo>
                <a:lnTo>
                  <a:pt x="902538" y="312699"/>
                </a:lnTo>
                <a:lnTo>
                  <a:pt x="949655" y="326250"/>
                </a:lnTo>
                <a:lnTo>
                  <a:pt x="989114" y="329819"/>
                </a:lnTo>
                <a:lnTo>
                  <a:pt x="1017130" y="329615"/>
                </a:lnTo>
                <a:lnTo>
                  <a:pt x="1027188" y="327647"/>
                </a:lnTo>
                <a:lnTo>
                  <a:pt x="1034008" y="327545"/>
                </a:lnTo>
                <a:lnTo>
                  <a:pt x="1076731" y="314642"/>
                </a:lnTo>
                <a:lnTo>
                  <a:pt x="1109903" y="286499"/>
                </a:lnTo>
                <a:lnTo>
                  <a:pt x="1116050" y="273710"/>
                </a:lnTo>
                <a:lnTo>
                  <a:pt x="1119009" y="265557"/>
                </a:lnTo>
                <a:close/>
              </a:path>
              <a:path w="4506595" h="338455">
                <a:moveTo>
                  <a:pt x="1381480" y="214706"/>
                </a:moveTo>
                <a:lnTo>
                  <a:pt x="1381010" y="214376"/>
                </a:lnTo>
                <a:lnTo>
                  <a:pt x="1334503" y="214388"/>
                </a:lnTo>
                <a:lnTo>
                  <a:pt x="1334249" y="214680"/>
                </a:lnTo>
                <a:lnTo>
                  <a:pt x="1332623" y="262610"/>
                </a:lnTo>
                <a:lnTo>
                  <a:pt x="1331937" y="268376"/>
                </a:lnTo>
                <a:lnTo>
                  <a:pt x="1327251" y="280631"/>
                </a:lnTo>
                <a:lnTo>
                  <a:pt x="1321701" y="287134"/>
                </a:lnTo>
                <a:lnTo>
                  <a:pt x="1311465" y="286169"/>
                </a:lnTo>
                <a:lnTo>
                  <a:pt x="1304302" y="285991"/>
                </a:lnTo>
                <a:lnTo>
                  <a:pt x="1295704" y="280708"/>
                </a:lnTo>
                <a:lnTo>
                  <a:pt x="1293495" y="275996"/>
                </a:lnTo>
                <a:lnTo>
                  <a:pt x="1292237" y="266738"/>
                </a:lnTo>
                <a:lnTo>
                  <a:pt x="1292161" y="142811"/>
                </a:lnTo>
                <a:lnTo>
                  <a:pt x="1292542" y="137871"/>
                </a:lnTo>
                <a:lnTo>
                  <a:pt x="1368425" y="137668"/>
                </a:lnTo>
                <a:lnTo>
                  <a:pt x="1369187" y="129451"/>
                </a:lnTo>
                <a:lnTo>
                  <a:pt x="1369402" y="116205"/>
                </a:lnTo>
                <a:lnTo>
                  <a:pt x="1369098" y="103238"/>
                </a:lnTo>
                <a:lnTo>
                  <a:pt x="1368310" y="95872"/>
                </a:lnTo>
                <a:lnTo>
                  <a:pt x="1299133" y="96012"/>
                </a:lnTo>
                <a:lnTo>
                  <a:pt x="1292517" y="95732"/>
                </a:lnTo>
                <a:lnTo>
                  <a:pt x="1292161" y="91059"/>
                </a:lnTo>
                <a:lnTo>
                  <a:pt x="1292085" y="8674"/>
                </a:lnTo>
                <a:lnTo>
                  <a:pt x="1290904" y="7874"/>
                </a:lnTo>
                <a:lnTo>
                  <a:pt x="1231569" y="7708"/>
                </a:lnTo>
                <a:lnTo>
                  <a:pt x="1226146" y="7950"/>
                </a:lnTo>
                <a:lnTo>
                  <a:pt x="1220800" y="29781"/>
                </a:lnTo>
                <a:lnTo>
                  <a:pt x="1218641" y="36893"/>
                </a:lnTo>
                <a:lnTo>
                  <a:pt x="1199400" y="74434"/>
                </a:lnTo>
                <a:lnTo>
                  <a:pt x="1154899" y="94703"/>
                </a:lnTo>
                <a:lnTo>
                  <a:pt x="1150264" y="95808"/>
                </a:lnTo>
                <a:lnTo>
                  <a:pt x="1145349" y="96570"/>
                </a:lnTo>
                <a:lnTo>
                  <a:pt x="1144778" y="98679"/>
                </a:lnTo>
                <a:lnTo>
                  <a:pt x="1144778" y="137274"/>
                </a:lnTo>
                <a:lnTo>
                  <a:pt x="1145235" y="137579"/>
                </a:lnTo>
                <a:lnTo>
                  <a:pt x="1149223" y="137756"/>
                </a:lnTo>
                <a:lnTo>
                  <a:pt x="1181430" y="137782"/>
                </a:lnTo>
                <a:lnTo>
                  <a:pt x="1181417" y="220205"/>
                </a:lnTo>
                <a:lnTo>
                  <a:pt x="1182420" y="262940"/>
                </a:lnTo>
                <a:lnTo>
                  <a:pt x="1195654" y="299389"/>
                </a:lnTo>
                <a:lnTo>
                  <a:pt x="1237462" y="325742"/>
                </a:lnTo>
                <a:lnTo>
                  <a:pt x="1283144" y="331660"/>
                </a:lnTo>
                <a:lnTo>
                  <a:pt x="1293533" y="331241"/>
                </a:lnTo>
                <a:lnTo>
                  <a:pt x="1339989" y="322503"/>
                </a:lnTo>
                <a:lnTo>
                  <a:pt x="1371803" y="294627"/>
                </a:lnTo>
                <a:lnTo>
                  <a:pt x="1381010" y="265506"/>
                </a:lnTo>
                <a:lnTo>
                  <a:pt x="1381480" y="214706"/>
                </a:lnTo>
                <a:close/>
              </a:path>
              <a:path w="4506595" h="338455">
                <a:moveTo>
                  <a:pt x="1707540" y="252247"/>
                </a:moveTo>
                <a:lnTo>
                  <a:pt x="1706181" y="251917"/>
                </a:lnTo>
                <a:lnTo>
                  <a:pt x="1705000" y="251371"/>
                </a:lnTo>
                <a:lnTo>
                  <a:pt x="1671612" y="251294"/>
                </a:lnTo>
                <a:lnTo>
                  <a:pt x="1639544" y="251447"/>
                </a:lnTo>
                <a:lnTo>
                  <a:pt x="1638363" y="255066"/>
                </a:lnTo>
                <a:lnTo>
                  <a:pt x="1637614" y="257949"/>
                </a:lnTo>
                <a:lnTo>
                  <a:pt x="1636483" y="260781"/>
                </a:lnTo>
                <a:lnTo>
                  <a:pt x="1606067" y="291020"/>
                </a:lnTo>
                <a:lnTo>
                  <a:pt x="1588947" y="293751"/>
                </a:lnTo>
                <a:lnTo>
                  <a:pt x="1579435" y="293738"/>
                </a:lnTo>
                <a:lnTo>
                  <a:pt x="1542910" y="275183"/>
                </a:lnTo>
                <a:lnTo>
                  <a:pt x="1533817" y="252209"/>
                </a:lnTo>
                <a:lnTo>
                  <a:pt x="1531264" y="244119"/>
                </a:lnTo>
                <a:lnTo>
                  <a:pt x="1532293" y="237337"/>
                </a:lnTo>
                <a:lnTo>
                  <a:pt x="1532013" y="230060"/>
                </a:lnTo>
                <a:lnTo>
                  <a:pt x="1705813" y="230060"/>
                </a:lnTo>
                <a:lnTo>
                  <a:pt x="1706118" y="228981"/>
                </a:lnTo>
                <a:lnTo>
                  <a:pt x="1706448" y="228371"/>
                </a:lnTo>
                <a:lnTo>
                  <a:pt x="1706346" y="216217"/>
                </a:lnTo>
                <a:lnTo>
                  <a:pt x="1705952" y="204685"/>
                </a:lnTo>
                <a:lnTo>
                  <a:pt x="1704721" y="193179"/>
                </a:lnTo>
                <a:lnTo>
                  <a:pt x="1703489" y="187871"/>
                </a:lnTo>
                <a:lnTo>
                  <a:pt x="1702079" y="181749"/>
                </a:lnTo>
                <a:lnTo>
                  <a:pt x="1699729" y="174129"/>
                </a:lnTo>
                <a:lnTo>
                  <a:pt x="1697659" y="166497"/>
                </a:lnTo>
                <a:lnTo>
                  <a:pt x="1694167" y="159181"/>
                </a:lnTo>
                <a:lnTo>
                  <a:pt x="1669122" y="126250"/>
                </a:lnTo>
                <a:lnTo>
                  <a:pt x="1632559" y="105054"/>
                </a:lnTo>
                <a:lnTo>
                  <a:pt x="1613738" y="99720"/>
                </a:lnTo>
                <a:lnTo>
                  <a:pt x="1613738" y="181267"/>
                </a:lnTo>
                <a:lnTo>
                  <a:pt x="1613712" y="181749"/>
                </a:lnTo>
                <a:lnTo>
                  <a:pt x="1612900" y="187871"/>
                </a:lnTo>
                <a:lnTo>
                  <a:pt x="1532242" y="187871"/>
                </a:lnTo>
                <a:lnTo>
                  <a:pt x="1532051" y="182918"/>
                </a:lnTo>
                <a:lnTo>
                  <a:pt x="1531670" y="178219"/>
                </a:lnTo>
                <a:lnTo>
                  <a:pt x="1533715" y="171704"/>
                </a:lnTo>
                <a:lnTo>
                  <a:pt x="1533728" y="169748"/>
                </a:lnTo>
                <a:lnTo>
                  <a:pt x="1534248" y="167906"/>
                </a:lnTo>
                <a:lnTo>
                  <a:pt x="1561947" y="137909"/>
                </a:lnTo>
                <a:lnTo>
                  <a:pt x="1576806" y="137972"/>
                </a:lnTo>
                <a:lnTo>
                  <a:pt x="1609902" y="162966"/>
                </a:lnTo>
                <a:lnTo>
                  <a:pt x="1612455" y="175641"/>
                </a:lnTo>
                <a:lnTo>
                  <a:pt x="1613738" y="181267"/>
                </a:lnTo>
                <a:lnTo>
                  <a:pt x="1613738" y="99720"/>
                </a:lnTo>
                <a:lnTo>
                  <a:pt x="1606943" y="98272"/>
                </a:lnTo>
                <a:lnTo>
                  <a:pt x="1590814" y="94996"/>
                </a:lnTo>
                <a:lnTo>
                  <a:pt x="1582889" y="94932"/>
                </a:lnTo>
                <a:lnTo>
                  <a:pt x="1568716" y="94361"/>
                </a:lnTo>
                <a:lnTo>
                  <a:pt x="1562328" y="94691"/>
                </a:lnTo>
                <a:lnTo>
                  <a:pt x="1555838" y="95491"/>
                </a:lnTo>
                <a:lnTo>
                  <a:pt x="1549146" y="96062"/>
                </a:lnTo>
                <a:lnTo>
                  <a:pt x="1542415" y="96405"/>
                </a:lnTo>
                <a:lnTo>
                  <a:pt x="1535696" y="96939"/>
                </a:lnTo>
                <a:lnTo>
                  <a:pt x="1529029" y="98107"/>
                </a:lnTo>
                <a:lnTo>
                  <a:pt x="1521955" y="99860"/>
                </a:lnTo>
                <a:lnTo>
                  <a:pt x="1514538" y="100685"/>
                </a:lnTo>
                <a:lnTo>
                  <a:pt x="1500873" y="104736"/>
                </a:lnTo>
                <a:lnTo>
                  <a:pt x="1494523" y="107696"/>
                </a:lnTo>
                <a:lnTo>
                  <a:pt x="1488097" y="110375"/>
                </a:lnTo>
                <a:lnTo>
                  <a:pt x="1454518" y="131851"/>
                </a:lnTo>
                <a:lnTo>
                  <a:pt x="1427899" y="168681"/>
                </a:lnTo>
                <a:lnTo>
                  <a:pt x="1422146" y="188163"/>
                </a:lnTo>
                <a:lnTo>
                  <a:pt x="1419872" y="198259"/>
                </a:lnTo>
                <a:lnTo>
                  <a:pt x="1419352" y="201612"/>
                </a:lnTo>
                <a:lnTo>
                  <a:pt x="1419085" y="212750"/>
                </a:lnTo>
                <a:lnTo>
                  <a:pt x="1418767" y="220586"/>
                </a:lnTo>
                <a:lnTo>
                  <a:pt x="1419809" y="234810"/>
                </a:lnTo>
                <a:lnTo>
                  <a:pt x="1421803" y="241185"/>
                </a:lnTo>
                <a:lnTo>
                  <a:pt x="1423200" y="254038"/>
                </a:lnTo>
                <a:lnTo>
                  <a:pt x="1426057" y="259867"/>
                </a:lnTo>
                <a:lnTo>
                  <a:pt x="1428483" y="265734"/>
                </a:lnTo>
                <a:lnTo>
                  <a:pt x="1432115" y="273342"/>
                </a:lnTo>
                <a:lnTo>
                  <a:pt x="1458836" y="305346"/>
                </a:lnTo>
                <a:lnTo>
                  <a:pt x="1497698" y="327228"/>
                </a:lnTo>
                <a:lnTo>
                  <a:pt x="1521053" y="333082"/>
                </a:lnTo>
                <a:lnTo>
                  <a:pt x="1532851" y="336130"/>
                </a:lnTo>
                <a:lnTo>
                  <a:pt x="1540535" y="337286"/>
                </a:lnTo>
                <a:lnTo>
                  <a:pt x="1548155" y="337540"/>
                </a:lnTo>
                <a:lnTo>
                  <a:pt x="1559420" y="337781"/>
                </a:lnTo>
                <a:lnTo>
                  <a:pt x="1570697" y="337794"/>
                </a:lnTo>
                <a:lnTo>
                  <a:pt x="1594878" y="337629"/>
                </a:lnTo>
                <a:lnTo>
                  <a:pt x="1596504" y="337794"/>
                </a:lnTo>
                <a:lnTo>
                  <a:pt x="1596872" y="337604"/>
                </a:lnTo>
                <a:lnTo>
                  <a:pt x="1600746" y="335648"/>
                </a:lnTo>
                <a:lnTo>
                  <a:pt x="1604098" y="336054"/>
                </a:lnTo>
                <a:lnTo>
                  <a:pt x="1607426" y="335648"/>
                </a:lnTo>
                <a:lnTo>
                  <a:pt x="1610753" y="335241"/>
                </a:lnTo>
                <a:lnTo>
                  <a:pt x="1614093" y="334467"/>
                </a:lnTo>
                <a:lnTo>
                  <a:pt x="1621764" y="333082"/>
                </a:lnTo>
                <a:lnTo>
                  <a:pt x="1659242" y="319519"/>
                </a:lnTo>
                <a:lnTo>
                  <a:pt x="1689785" y="293751"/>
                </a:lnTo>
                <a:lnTo>
                  <a:pt x="1691055" y="292290"/>
                </a:lnTo>
                <a:lnTo>
                  <a:pt x="1697685" y="279311"/>
                </a:lnTo>
                <a:lnTo>
                  <a:pt x="1701050" y="273659"/>
                </a:lnTo>
                <a:lnTo>
                  <a:pt x="1705419" y="262826"/>
                </a:lnTo>
                <a:lnTo>
                  <a:pt x="1706168" y="257619"/>
                </a:lnTo>
                <a:lnTo>
                  <a:pt x="1707540" y="252247"/>
                </a:lnTo>
                <a:close/>
              </a:path>
              <a:path w="4506595" h="338455">
                <a:moveTo>
                  <a:pt x="1902828" y="180606"/>
                </a:moveTo>
                <a:lnTo>
                  <a:pt x="1902587" y="180606"/>
                </a:lnTo>
                <a:lnTo>
                  <a:pt x="1902587" y="179336"/>
                </a:lnTo>
                <a:lnTo>
                  <a:pt x="1739379" y="179336"/>
                </a:lnTo>
                <a:lnTo>
                  <a:pt x="1739379" y="180606"/>
                </a:lnTo>
                <a:lnTo>
                  <a:pt x="1739353" y="252996"/>
                </a:lnTo>
                <a:lnTo>
                  <a:pt x="1739455" y="254266"/>
                </a:lnTo>
                <a:lnTo>
                  <a:pt x="1739582" y="254266"/>
                </a:lnTo>
                <a:lnTo>
                  <a:pt x="1739582" y="255536"/>
                </a:lnTo>
                <a:lnTo>
                  <a:pt x="1902574" y="255536"/>
                </a:lnTo>
                <a:lnTo>
                  <a:pt x="1902574" y="254266"/>
                </a:lnTo>
                <a:lnTo>
                  <a:pt x="1902828" y="254266"/>
                </a:lnTo>
                <a:lnTo>
                  <a:pt x="1902828" y="252996"/>
                </a:lnTo>
                <a:lnTo>
                  <a:pt x="1902828" y="180606"/>
                </a:lnTo>
                <a:close/>
              </a:path>
              <a:path w="4506595" h="338455">
                <a:moveTo>
                  <a:pt x="2195842" y="53467"/>
                </a:moveTo>
                <a:lnTo>
                  <a:pt x="2171433" y="15836"/>
                </a:lnTo>
                <a:lnTo>
                  <a:pt x="2130463" y="2133"/>
                </a:lnTo>
                <a:lnTo>
                  <a:pt x="2124862" y="584"/>
                </a:lnTo>
                <a:lnTo>
                  <a:pt x="2089924" y="0"/>
                </a:lnTo>
                <a:lnTo>
                  <a:pt x="2075243" y="393"/>
                </a:lnTo>
                <a:lnTo>
                  <a:pt x="2060575" y="1879"/>
                </a:lnTo>
                <a:lnTo>
                  <a:pt x="2020074" y="11353"/>
                </a:lnTo>
                <a:lnTo>
                  <a:pt x="1987397" y="36080"/>
                </a:lnTo>
                <a:lnTo>
                  <a:pt x="1973529" y="75476"/>
                </a:lnTo>
                <a:lnTo>
                  <a:pt x="1972779" y="98767"/>
                </a:lnTo>
                <a:lnTo>
                  <a:pt x="1972335" y="103606"/>
                </a:lnTo>
                <a:lnTo>
                  <a:pt x="1962658" y="103847"/>
                </a:lnTo>
                <a:lnTo>
                  <a:pt x="1943430" y="103835"/>
                </a:lnTo>
                <a:lnTo>
                  <a:pt x="1933714" y="104228"/>
                </a:lnTo>
                <a:lnTo>
                  <a:pt x="1933587" y="128498"/>
                </a:lnTo>
                <a:lnTo>
                  <a:pt x="1933905" y="137960"/>
                </a:lnTo>
                <a:lnTo>
                  <a:pt x="1932990" y="142735"/>
                </a:lnTo>
                <a:lnTo>
                  <a:pt x="1934514" y="147497"/>
                </a:lnTo>
                <a:lnTo>
                  <a:pt x="1972805" y="147739"/>
                </a:lnTo>
                <a:lnTo>
                  <a:pt x="1972487" y="271348"/>
                </a:lnTo>
                <a:lnTo>
                  <a:pt x="1945792" y="287959"/>
                </a:lnTo>
                <a:lnTo>
                  <a:pt x="1940052" y="287693"/>
                </a:lnTo>
                <a:lnTo>
                  <a:pt x="1934489" y="287693"/>
                </a:lnTo>
                <a:lnTo>
                  <a:pt x="1933790" y="296316"/>
                </a:lnTo>
                <a:lnTo>
                  <a:pt x="1933651" y="309664"/>
                </a:lnTo>
                <a:lnTo>
                  <a:pt x="1933994" y="322503"/>
                </a:lnTo>
                <a:lnTo>
                  <a:pt x="1934768" y="329603"/>
                </a:lnTo>
                <a:lnTo>
                  <a:pt x="2130666" y="329603"/>
                </a:lnTo>
                <a:lnTo>
                  <a:pt x="2131784" y="322122"/>
                </a:lnTo>
                <a:lnTo>
                  <a:pt x="2132215" y="309118"/>
                </a:lnTo>
                <a:lnTo>
                  <a:pt x="2131911" y="295884"/>
                </a:lnTo>
                <a:lnTo>
                  <a:pt x="2130831" y="287731"/>
                </a:lnTo>
                <a:lnTo>
                  <a:pt x="2120366" y="287820"/>
                </a:lnTo>
                <a:lnTo>
                  <a:pt x="2108428" y="287578"/>
                </a:lnTo>
                <a:lnTo>
                  <a:pt x="2082507" y="151206"/>
                </a:lnTo>
                <a:lnTo>
                  <a:pt x="2082965" y="147701"/>
                </a:lnTo>
                <a:lnTo>
                  <a:pt x="2130260" y="147396"/>
                </a:lnTo>
                <a:lnTo>
                  <a:pt x="2130869" y="138785"/>
                </a:lnTo>
                <a:lnTo>
                  <a:pt x="2131009" y="125018"/>
                </a:lnTo>
                <a:lnTo>
                  <a:pt x="2130691" y="111556"/>
                </a:lnTo>
                <a:lnTo>
                  <a:pt x="2129967" y="103822"/>
                </a:lnTo>
                <a:lnTo>
                  <a:pt x="2098954" y="103771"/>
                </a:lnTo>
                <a:lnTo>
                  <a:pt x="2091029" y="104000"/>
                </a:lnTo>
                <a:lnTo>
                  <a:pt x="2083130" y="103670"/>
                </a:lnTo>
                <a:lnTo>
                  <a:pt x="2082546" y="101536"/>
                </a:lnTo>
                <a:lnTo>
                  <a:pt x="2082660" y="72034"/>
                </a:lnTo>
                <a:lnTo>
                  <a:pt x="2083308" y="56184"/>
                </a:lnTo>
                <a:lnTo>
                  <a:pt x="2084222" y="49809"/>
                </a:lnTo>
                <a:lnTo>
                  <a:pt x="2090343" y="37604"/>
                </a:lnTo>
                <a:lnTo>
                  <a:pt x="2095233" y="33566"/>
                </a:lnTo>
                <a:lnTo>
                  <a:pt x="2109914" y="31000"/>
                </a:lnTo>
                <a:lnTo>
                  <a:pt x="2116328" y="31724"/>
                </a:lnTo>
                <a:lnTo>
                  <a:pt x="2123617" y="33235"/>
                </a:lnTo>
                <a:lnTo>
                  <a:pt x="2120112" y="36563"/>
                </a:lnTo>
                <a:lnTo>
                  <a:pt x="2118347" y="37807"/>
                </a:lnTo>
                <a:lnTo>
                  <a:pt x="2112149" y="43154"/>
                </a:lnTo>
                <a:lnTo>
                  <a:pt x="2107844" y="49212"/>
                </a:lnTo>
                <a:lnTo>
                  <a:pt x="2105495" y="56007"/>
                </a:lnTo>
                <a:lnTo>
                  <a:pt x="2105164" y="63588"/>
                </a:lnTo>
                <a:lnTo>
                  <a:pt x="2105723" y="70231"/>
                </a:lnTo>
                <a:lnTo>
                  <a:pt x="2152777" y="92710"/>
                </a:lnTo>
                <a:lnTo>
                  <a:pt x="2167255" y="88582"/>
                </a:lnTo>
                <a:lnTo>
                  <a:pt x="2176970" y="84709"/>
                </a:lnTo>
                <a:lnTo>
                  <a:pt x="2184743" y="79298"/>
                </a:lnTo>
                <a:lnTo>
                  <a:pt x="2190534" y="72301"/>
                </a:lnTo>
                <a:lnTo>
                  <a:pt x="2194306" y="63652"/>
                </a:lnTo>
                <a:lnTo>
                  <a:pt x="2195842" y="53467"/>
                </a:lnTo>
                <a:close/>
              </a:path>
              <a:path w="4506595" h="338455">
                <a:moveTo>
                  <a:pt x="2435961" y="147866"/>
                </a:moveTo>
                <a:lnTo>
                  <a:pt x="2415540" y="110007"/>
                </a:lnTo>
                <a:lnTo>
                  <a:pt x="2378024" y="96177"/>
                </a:lnTo>
                <a:lnTo>
                  <a:pt x="2363470" y="95859"/>
                </a:lnTo>
                <a:lnTo>
                  <a:pt x="2356193" y="96393"/>
                </a:lnTo>
                <a:lnTo>
                  <a:pt x="2316289" y="112064"/>
                </a:lnTo>
                <a:lnTo>
                  <a:pt x="2302814" y="123532"/>
                </a:lnTo>
                <a:lnTo>
                  <a:pt x="2301925" y="123710"/>
                </a:lnTo>
                <a:lnTo>
                  <a:pt x="2300440" y="124396"/>
                </a:lnTo>
                <a:lnTo>
                  <a:pt x="2300440" y="104521"/>
                </a:lnTo>
                <a:lnTo>
                  <a:pt x="2275560" y="103873"/>
                </a:lnTo>
                <a:lnTo>
                  <a:pt x="2228240" y="103746"/>
                </a:lnTo>
                <a:lnTo>
                  <a:pt x="2181644" y="104076"/>
                </a:lnTo>
                <a:lnTo>
                  <a:pt x="2158276" y="126009"/>
                </a:lnTo>
                <a:lnTo>
                  <a:pt x="2158657" y="138658"/>
                </a:lnTo>
                <a:lnTo>
                  <a:pt x="2159457" y="145783"/>
                </a:lnTo>
                <a:lnTo>
                  <a:pt x="2167280" y="146100"/>
                </a:lnTo>
                <a:lnTo>
                  <a:pt x="2171966" y="145821"/>
                </a:lnTo>
                <a:lnTo>
                  <a:pt x="2184806" y="147066"/>
                </a:lnTo>
                <a:lnTo>
                  <a:pt x="2190978" y="149466"/>
                </a:lnTo>
                <a:lnTo>
                  <a:pt x="2193188" y="161455"/>
                </a:lnTo>
                <a:lnTo>
                  <a:pt x="2193645" y="165455"/>
                </a:lnTo>
                <a:lnTo>
                  <a:pt x="2193874" y="261734"/>
                </a:lnTo>
                <a:lnTo>
                  <a:pt x="2193366" y="272059"/>
                </a:lnTo>
                <a:lnTo>
                  <a:pt x="2171420" y="287934"/>
                </a:lnTo>
                <a:lnTo>
                  <a:pt x="2159127" y="287731"/>
                </a:lnTo>
                <a:lnTo>
                  <a:pt x="2158492" y="296037"/>
                </a:lnTo>
                <a:lnTo>
                  <a:pt x="2158327" y="309219"/>
                </a:lnTo>
                <a:lnTo>
                  <a:pt x="2158593" y="322097"/>
                </a:lnTo>
                <a:lnTo>
                  <a:pt x="2159279" y="329450"/>
                </a:lnTo>
                <a:lnTo>
                  <a:pt x="2346820" y="329450"/>
                </a:lnTo>
                <a:lnTo>
                  <a:pt x="2346820" y="287731"/>
                </a:lnTo>
                <a:lnTo>
                  <a:pt x="2331847" y="287464"/>
                </a:lnTo>
                <a:lnTo>
                  <a:pt x="2323782" y="288277"/>
                </a:lnTo>
                <a:lnTo>
                  <a:pt x="2309799" y="284607"/>
                </a:lnTo>
                <a:lnTo>
                  <a:pt x="2306193" y="282676"/>
                </a:lnTo>
                <a:lnTo>
                  <a:pt x="2303386" y="267271"/>
                </a:lnTo>
                <a:lnTo>
                  <a:pt x="2303208" y="247827"/>
                </a:lnTo>
                <a:lnTo>
                  <a:pt x="2303399" y="196748"/>
                </a:lnTo>
                <a:lnTo>
                  <a:pt x="2304224" y="188785"/>
                </a:lnTo>
                <a:lnTo>
                  <a:pt x="2304745" y="180822"/>
                </a:lnTo>
                <a:lnTo>
                  <a:pt x="2323147" y="140500"/>
                </a:lnTo>
                <a:lnTo>
                  <a:pt x="2351849" y="131546"/>
                </a:lnTo>
                <a:lnTo>
                  <a:pt x="2360561" y="132270"/>
                </a:lnTo>
                <a:lnTo>
                  <a:pt x="2362327" y="133324"/>
                </a:lnTo>
                <a:lnTo>
                  <a:pt x="2350605" y="139509"/>
                </a:lnTo>
                <a:lnTo>
                  <a:pt x="2345359" y="143827"/>
                </a:lnTo>
                <a:lnTo>
                  <a:pt x="2342946" y="149339"/>
                </a:lnTo>
                <a:lnTo>
                  <a:pt x="2340114" y="158013"/>
                </a:lnTo>
                <a:lnTo>
                  <a:pt x="2339467" y="166636"/>
                </a:lnTo>
                <a:lnTo>
                  <a:pt x="2341372" y="175120"/>
                </a:lnTo>
                <a:lnTo>
                  <a:pt x="2378799" y="198628"/>
                </a:lnTo>
                <a:lnTo>
                  <a:pt x="2386800" y="198716"/>
                </a:lnTo>
                <a:lnTo>
                  <a:pt x="2394750" y="197853"/>
                </a:lnTo>
                <a:lnTo>
                  <a:pt x="2428316" y="176022"/>
                </a:lnTo>
                <a:lnTo>
                  <a:pt x="2433332" y="161963"/>
                </a:lnTo>
                <a:lnTo>
                  <a:pt x="2435961" y="147866"/>
                </a:lnTo>
                <a:close/>
              </a:path>
              <a:path w="4506595" h="338455">
                <a:moveTo>
                  <a:pt x="2743644" y="252234"/>
                </a:moveTo>
                <a:lnTo>
                  <a:pt x="2742184" y="251917"/>
                </a:lnTo>
                <a:lnTo>
                  <a:pt x="2740850" y="251434"/>
                </a:lnTo>
                <a:lnTo>
                  <a:pt x="2739466" y="251345"/>
                </a:lnTo>
                <a:lnTo>
                  <a:pt x="2724239" y="250952"/>
                </a:lnTo>
                <a:lnTo>
                  <a:pt x="2703665" y="251040"/>
                </a:lnTo>
                <a:lnTo>
                  <a:pt x="2684881" y="251510"/>
                </a:lnTo>
                <a:lnTo>
                  <a:pt x="2675039" y="252247"/>
                </a:lnTo>
                <a:lnTo>
                  <a:pt x="2673477" y="258406"/>
                </a:lnTo>
                <a:lnTo>
                  <a:pt x="2671114" y="264299"/>
                </a:lnTo>
                <a:lnTo>
                  <a:pt x="2634894" y="292379"/>
                </a:lnTo>
                <a:lnTo>
                  <a:pt x="2617660" y="293712"/>
                </a:lnTo>
                <a:lnTo>
                  <a:pt x="2609265" y="292836"/>
                </a:lnTo>
                <a:lnTo>
                  <a:pt x="2573604" y="266166"/>
                </a:lnTo>
                <a:lnTo>
                  <a:pt x="2569641" y="252882"/>
                </a:lnTo>
                <a:lnTo>
                  <a:pt x="2569121" y="250952"/>
                </a:lnTo>
                <a:lnTo>
                  <a:pt x="2567406" y="243344"/>
                </a:lnTo>
                <a:lnTo>
                  <a:pt x="2567927" y="236918"/>
                </a:lnTo>
                <a:lnTo>
                  <a:pt x="2567927" y="230009"/>
                </a:lnTo>
                <a:lnTo>
                  <a:pt x="2742095" y="230009"/>
                </a:lnTo>
                <a:lnTo>
                  <a:pt x="2742273" y="228015"/>
                </a:lnTo>
                <a:lnTo>
                  <a:pt x="2742666" y="226441"/>
                </a:lnTo>
                <a:lnTo>
                  <a:pt x="2742501" y="224472"/>
                </a:lnTo>
                <a:lnTo>
                  <a:pt x="2742069" y="216471"/>
                </a:lnTo>
                <a:lnTo>
                  <a:pt x="2741866" y="208013"/>
                </a:lnTo>
                <a:lnTo>
                  <a:pt x="2741345" y="199555"/>
                </a:lnTo>
                <a:lnTo>
                  <a:pt x="2739999" y="191096"/>
                </a:lnTo>
                <a:lnTo>
                  <a:pt x="2739225" y="187756"/>
                </a:lnTo>
                <a:lnTo>
                  <a:pt x="2738386" y="184124"/>
                </a:lnTo>
                <a:lnTo>
                  <a:pt x="2723426" y="147675"/>
                </a:lnTo>
                <a:lnTo>
                  <a:pt x="2688780" y="114719"/>
                </a:lnTo>
                <a:lnTo>
                  <a:pt x="2648750" y="99174"/>
                </a:lnTo>
                <a:lnTo>
                  <a:pt x="2648750" y="182422"/>
                </a:lnTo>
                <a:lnTo>
                  <a:pt x="2648331" y="187756"/>
                </a:lnTo>
                <a:lnTo>
                  <a:pt x="2567813" y="187756"/>
                </a:lnTo>
                <a:lnTo>
                  <a:pt x="2568029" y="184124"/>
                </a:lnTo>
                <a:lnTo>
                  <a:pt x="2567940" y="180771"/>
                </a:lnTo>
                <a:lnTo>
                  <a:pt x="2567546" y="177546"/>
                </a:lnTo>
                <a:lnTo>
                  <a:pt x="2570696" y="169278"/>
                </a:lnTo>
                <a:lnTo>
                  <a:pt x="2570416" y="165582"/>
                </a:lnTo>
                <a:lnTo>
                  <a:pt x="2601074" y="138595"/>
                </a:lnTo>
                <a:lnTo>
                  <a:pt x="2608021" y="138163"/>
                </a:lnTo>
                <a:lnTo>
                  <a:pt x="2614942" y="138544"/>
                </a:lnTo>
                <a:lnTo>
                  <a:pt x="2645054" y="162598"/>
                </a:lnTo>
                <a:lnTo>
                  <a:pt x="2648750" y="182422"/>
                </a:lnTo>
                <a:lnTo>
                  <a:pt x="2648750" y="99174"/>
                </a:lnTo>
                <a:lnTo>
                  <a:pt x="2601544" y="94564"/>
                </a:lnTo>
                <a:lnTo>
                  <a:pt x="2593619" y="95338"/>
                </a:lnTo>
                <a:lnTo>
                  <a:pt x="2579713" y="96316"/>
                </a:lnTo>
                <a:lnTo>
                  <a:pt x="2573718" y="95897"/>
                </a:lnTo>
                <a:lnTo>
                  <a:pt x="2561209" y="99796"/>
                </a:lnTo>
                <a:lnTo>
                  <a:pt x="2554033" y="100228"/>
                </a:lnTo>
                <a:lnTo>
                  <a:pt x="2516492" y="113652"/>
                </a:lnTo>
                <a:lnTo>
                  <a:pt x="2484932" y="137439"/>
                </a:lnTo>
                <a:lnTo>
                  <a:pt x="2463749" y="169468"/>
                </a:lnTo>
                <a:lnTo>
                  <a:pt x="2456738" y="195160"/>
                </a:lnTo>
                <a:lnTo>
                  <a:pt x="2455214" y="202031"/>
                </a:lnTo>
                <a:lnTo>
                  <a:pt x="2453881" y="216738"/>
                </a:lnTo>
                <a:lnTo>
                  <a:pt x="2454541" y="224472"/>
                </a:lnTo>
                <a:lnTo>
                  <a:pt x="2457069" y="240601"/>
                </a:lnTo>
                <a:lnTo>
                  <a:pt x="2458212" y="248907"/>
                </a:lnTo>
                <a:lnTo>
                  <a:pt x="2461399" y="258787"/>
                </a:lnTo>
                <a:lnTo>
                  <a:pt x="2462365" y="260477"/>
                </a:lnTo>
                <a:lnTo>
                  <a:pt x="2464866" y="266357"/>
                </a:lnTo>
                <a:lnTo>
                  <a:pt x="2489060" y="300532"/>
                </a:lnTo>
                <a:lnTo>
                  <a:pt x="2527147" y="324408"/>
                </a:lnTo>
                <a:lnTo>
                  <a:pt x="2556903" y="333349"/>
                </a:lnTo>
                <a:lnTo>
                  <a:pt x="2567648" y="335241"/>
                </a:lnTo>
                <a:lnTo>
                  <a:pt x="2573871" y="337185"/>
                </a:lnTo>
                <a:lnTo>
                  <a:pt x="2592959" y="337578"/>
                </a:lnTo>
                <a:lnTo>
                  <a:pt x="2605773" y="337629"/>
                </a:lnTo>
                <a:lnTo>
                  <a:pt x="2634983" y="337388"/>
                </a:lnTo>
                <a:lnTo>
                  <a:pt x="2638539" y="336283"/>
                </a:lnTo>
                <a:lnTo>
                  <a:pt x="2647531" y="334937"/>
                </a:lnTo>
                <a:lnTo>
                  <a:pt x="2653055" y="334556"/>
                </a:lnTo>
                <a:lnTo>
                  <a:pt x="2664041" y="331978"/>
                </a:lnTo>
                <a:lnTo>
                  <a:pt x="2669514" y="329819"/>
                </a:lnTo>
                <a:lnTo>
                  <a:pt x="2675128" y="328091"/>
                </a:lnTo>
                <a:lnTo>
                  <a:pt x="2709710" y="309575"/>
                </a:lnTo>
                <a:lnTo>
                  <a:pt x="2735122" y="277520"/>
                </a:lnTo>
                <a:lnTo>
                  <a:pt x="2742146" y="257403"/>
                </a:lnTo>
                <a:lnTo>
                  <a:pt x="2743644" y="252234"/>
                </a:lnTo>
                <a:close/>
              </a:path>
              <a:path w="4506595" h="338455">
                <a:moveTo>
                  <a:pt x="3058947" y="252272"/>
                </a:moveTo>
                <a:lnTo>
                  <a:pt x="3047073" y="251548"/>
                </a:lnTo>
                <a:lnTo>
                  <a:pt x="3025127" y="251269"/>
                </a:lnTo>
                <a:lnTo>
                  <a:pt x="3003054" y="251460"/>
                </a:lnTo>
                <a:lnTo>
                  <a:pt x="2990786" y="252120"/>
                </a:lnTo>
                <a:lnTo>
                  <a:pt x="2989389" y="258165"/>
                </a:lnTo>
                <a:lnTo>
                  <a:pt x="2987116" y="264033"/>
                </a:lnTo>
                <a:lnTo>
                  <a:pt x="2953740" y="291833"/>
                </a:lnTo>
                <a:lnTo>
                  <a:pt x="2933738" y="293801"/>
                </a:lnTo>
                <a:lnTo>
                  <a:pt x="2927959" y="293268"/>
                </a:lnTo>
                <a:lnTo>
                  <a:pt x="2890964" y="269379"/>
                </a:lnTo>
                <a:lnTo>
                  <a:pt x="2885376" y="252120"/>
                </a:lnTo>
                <a:lnTo>
                  <a:pt x="2885249" y="251548"/>
                </a:lnTo>
                <a:lnTo>
                  <a:pt x="2884932" y="250672"/>
                </a:lnTo>
                <a:lnTo>
                  <a:pt x="2882989" y="243319"/>
                </a:lnTo>
                <a:lnTo>
                  <a:pt x="2883662" y="236994"/>
                </a:lnTo>
                <a:lnTo>
                  <a:pt x="2883522" y="230225"/>
                </a:lnTo>
                <a:lnTo>
                  <a:pt x="3057182" y="230225"/>
                </a:lnTo>
                <a:lnTo>
                  <a:pt x="3057817" y="229171"/>
                </a:lnTo>
                <a:lnTo>
                  <a:pt x="3058083" y="228917"/>
                </a:lnTo>
                <a:lnTo>
                  <a:pt x="3058325" y="227457"/>
                </a:lnTo>
                <a:lnTo>
                  <a:pt x="3058414" y="226250"/>
                </a:lnTo>
                <a:lnTo>
                  <a:pt x="3058045" y="209308"/>
                </a:lnTo>
                <a:lnTo>
                  <a:pt x="3056153" y="192595"/>
                </a:lnTo>
                <a:lnTo>
                  <a:pt x="3055035" y="187833"/>
                </a:lnTo>
                <a:lnTo>
                  <a:pt x="3052318" y="176136"/>
                </a:lnTo>
                <a:lnTo>
                  <a:pt x="3046158" y="159969"/>
                </a:lnTo>
                <a:lnTo>
                  <a:pt x="3041307" y="150787"/>
                </a:lnTo>
                <a:lnTo>
                  <a:pt x="3035528" y="142138"/>
                </a:lnTo>
                <a:lnTo>
                  <a:pt x="3032061" y="137960"/>
                </a:lnTo>
                <a:lnTo>
                  <a:pt x="3031960" y="137833"/>
                </a:lnTo>
                <a:lnTo>
                  <a:pt x="2994710" y="109512"/>
                </a:lnTo>
                <a:lnTo>
                  <a:pt x="2964751" y="99593"/>
                </a:lnTo>
                <a:lnTo>
                  <a:pt x="2964751" y="180721"/>
                </a:lnTo>
                <a:lnTo>
                  <a:pt x="2964611" y="183146"/>
                </a:lnTo>
                <a:lnTo>
                  <a:pt x="2964561" y="187833"/>
                </a:lnTo>
                <a:lnTo>
                  <a:pt x="2883662" y="187833"/>
                </a:lnTo>
                <a:lnTo>
                  <a:pt x="2883636" y="183146"/>
                </a:lnTo>
                <a:lnTo>
                  <a:pt x="2883128" y="178765"/>
                </a:lnTo>
                <a:lnTo>
                  <a:pt x="2885211" y="172732"/>
                </a:lnTo>
                <a:lnTo>
                  <a:pt x="2885287" y="170954"/>
                </a:lnTo>
                <a:lnTo>
                  <a:pt x="2885643" y="169227"/>
                </a:lnTo>
                <a:lnTo>
                  <a:pt x="2912427" y="137833"/>
                </a:lnTo>
                <a:lnTo>
                  <a:pt x="2921774" y="138074"/>
                </a:lnTo>
                <a:lnTo>
                  <a:pt x="2923819" y="137960"/>
                </a:lnTo>
                <a:lnTo>
                  <a:pt x="2958414" y="156895"/>
                </a:lnTo>
                <a:lnTo>
                  <a:pt x="2963176" y="173418"/>
                </a:lnTo>
                <a:lnTo>
                  <a:pt x="2964332" y="175387"/>
                </a:lnTo>
                <a:lnTo>
                  <a:pt x="2964751" y="180721"/>
                </a:lnTo>
                <a:lnTo>
                  <a:pt x="2964751" y="99593"/>
                </a:lnTo>
                <a:lnTo>
                  <a:pt x="2958681" y="98285"/>
                </a:lnTo>
                <a:lnTo>
                  <a:pt x="2942425" y="95008"/>
                </a:lnTo>
                <a:lnTo>
                  <a:pt x="2934512" y="94996"/>
                </a:lnTo>
                <a:lnTo>
                  <a:pt x="2920327" y="94310"/>
                </a:lnTo>
                <a:lnTo>
                  <a:pt x="2913900" y="94970"/>
                </a:lnTo>
                <a:lnTo>
                  <a:pt x="2907449" y="95516"/>
                </a:lnTo>
                <a:lnTo>
                  <a:pt x="2893161" y="96456"/>
                </a:lnTo>
                <a:lnTo>
                  <a:pt x="2886049" y="97129"/>
                </a:lnTo>
                <a:lnTo>
                  <a:pt x="2878988" y="98285"/>
                </a:lnTo>
                <a:lnTo>
                  <a:pt x="2872384" y="99682"/>
                </a:lnTo>
                <a:lnTo>
                  <a:pt x="2865615" y="100761"/>
                </a:lnTo>
                <a:lnTo>
                  <a:pt x="2826982" y="116573"/>
                </a:lnTo>
                <a:lnTo>
                  <a:pt x="2797530" y="140919"/>
                </a:lnTo>
                <a:lnTo>
                  <a:pt x="2775166" y="180200"/>
                </a:lnTo>
                <a:lnTo>
                  <a:pt x="2770365" y="217360"/>
                </a:lnTo>
                <a:lnTo>
                  <a:pt x="2770873" y="227457"/>
                </a:lnTo>
                <a:lnTo>
                  <a:pt x="2771864" y="237528"/>
                </a:lnTo>
                <a:lnTo>
                  <a:pt x="2773743" y="247510"/>
                </a:lnTo>
                <a:lnTo>
                  <a:pt x="2776944" y="257314"/>
                </a:lnTo>
                <a:lnTo>
                  <a:pt x="2779801" y="264299"/>
                </a:lnTo>
                <a:lnTo>
                  <a:pt x="2781909" y="269646"/>
                </a:lnTo>
                <a:lnTo>
                  <a:pt x="2804845" y="300520"/>
                </a:lnTo>
                <a:lnTo>
                  <a:pt x="2842628" y="324205"/>
                </a:lnTo>
                <a:lnTo>
                  <a:pt x="2872765" y="333121"/>
                </a:lnTo>
                <a:lnTo>
                  <a:pt x="2884576" y="336054"/>
                </a:lnTo>
                <a:lnTo>
                  <a:pt x="2892209" y="337362"/>
                </a:lnTo>
                <a:lnTo>
                  <a:pt x="2899854" y="337578"/>
                </a:lnTo>
                <a:lnTo>
                  <a:pt x="2911119" y="337769"/>
                </a:lnTo>
                <a:lnTo>
                  <a:pt x="2922397" y="337769"/>
                </a:lnTo>
                <a:lnTo>
                  <a:pt x="2946438" y="337616"/>
                </a:lnTo>
                <a:lnTo>
                  <a:pt x="2947949" y="337515"/>
                </a:lnTo>
                <a:lnTo>
                  <a:pt x="2955607" y="336194"/>
                </a:lnTo>
                <a:lnTo>
                  <a:pt x="2961767" y="334772"/>
                </a:lnTo>
                <a:lnTo>
                  <a:pt x="2973844" y="333298"/>
                </a:lnTo>
                <a:lnTo>
                  <a:pt x="3012706" y="318274"/>
                </a:lnTo>
                <a:lnTo>
                  <a:pt x="3040646" y="293801"/>
                </a:lnTo>
                <a:lnTo>
                  <a:pt x="3041713" y="292544"/>
                </a:lnTo>
                <a:lnTo>
                  <a:pt x="3048470" y="281876"/>
                </a:lnTo>
                <a:lnTo>
                  <a:pt x="3050565" y="278053"/>
                </a:lnTo>
                <a:lnTo>
                  <a:pt x="3051886" y="273900"/>
                </a:lnTo>
                <a:lnTo>
                  <a:pt x="3056750" y="264299"/>
                </a:lnTo>
                <a:lnTo>
                  <a:pt x="3058947" y="252272"/>
                </a:lnTo>
                <a:close/>
              </a:path>
              <a:path w="4506595" h="338455">
                <a:moveTo>
                  <a:pt x="3749548" y="288150"/>
                </a:moveTo>
                <a:lnTo>
                  <a:pt x="3746779" y="287782"/>
                </a:lnTo>
                <a:lnTo>
                  <a:pt x="3733876" y="287705"/>
                </a:lnTo>
                <a:lnTo>
                  <a:pt x="3724224" y="284988"/>
                </a:lnTo>
                <a:lnTo>
                  <a:pt x="3721874" y="283146"/>
                </a:lnTo>
                <a:lnTo>
                  <a:pt x="3717772" y="277317"/>
                </a:lnTo>
                <a:lnTo>
                  <a:pt x="3717175" y="273939"/>
                </a:lnTo>
                <a:lnTo>
                  <a:pt x="3716858" y="175094"/>
                </a:lnTo>
                <a:lnTo>
                  <a:pt x="3716502" y="168186"/>
                </a:lnTo>
                <a:lnTo>
                  <a:pt x="3715664" y="161251"/>
                </a:lnTo>
                <a:lnTo>
                  <a:pt x="3714369" y="153428"/>
                </a:lnTo>
                <a:lnTo>
                  <a:pt x="3713861" y="145618"/>
                </a:lnTo>
                <a:lnTo>
                  <a:pt x="3708590" y="132359"/>
                </a:lnTo>
                <a:lnTo>
                  <a:pt x="3706647" y="126707"/>
                </a:lnTo>
                <a:lnTo>
                  <a:pt x="3697960" y="115049"/>
                </a:lnTo>
                <a:lnTo>
                  <a:pt x="3662134" y="98196"/>
                </a:lnTo>
                <a:lnTo>
                  <a:pt x="3625850" y="94589"/>
                </a:lnTo>
                <a:lnTo>
                  <a:pt x="3618484" y="95427"/>
                </a:lnTo>
                <a:lnTo>
                  <a:pt x="3601821" y="96621"/>
                </a:lnTo>
                <a:lnTo>
                  <a:pt x="3559264" y="111125"/>
                </a:lnTo>
                <a:lnTo>
                  <a:pt x="3537648" y="124663"/>
                </a:lnTo>
                <a:lnTo>
                  <a:pt x="3536023" y="124269"/>
                </a:lnTo>
                <a:lnTo>
                  <a:pt x="3495992" y="98704"/>
                </a:lnTo>
                <a:lnTo>
                  <a:pt x="3461740" y="94259"/>
                </a:lnTo>
                <a:lnTo>
                  <a:pt x="3456533" y="95351"/>
                </a:lnTo>
                <a:lnTo>
                  <a:pt x="3445395" y="96291"/>
                </a:lnTo>
                <a:lnTo>
                  <a:pt x="3403104" y="107581"/>
                </a:lnTo>
                <a:lnTo>
                  <a:pt x="3370770" y="128485"/>
                </a:lnTo>
                <a:lnTo>
                  <a:pt x="3369640" y="129997"/>
                </a:lnTo>
                <a:lnTo>
                  <a:pt x="3366833" y="130073"/>
                </a:lnTo>
                <a:lnTo>
                  <a:pt x="3366833" y="104228"/>
                </a:lnTo>
                <a:lnTo>
                  <a:pt x="3362769" y="103847"/>
                </a:lnTo>
                <a:lnTo>
                  <a:pt x="3224911" y="103847"/>
                </a:lnTo>
                <a:lnTo>
                  <a:pt x="3224580" y="104127"/>
                </a:lnTo>
                <a:lnTo>
                  <a:pt x="3224568" y="142659"/>
                </a:lnTo>
                <a:lnTo>
                  <a:pt x="3225254" y="146189"/>
                </a:lnTo>
                <a:lnTo>
                  <a:pt x="3231273" y="146189"/>
                </a:lnTo>
                <a:lnTo>
                  <a:pt x="3236849" y="145923"/>
                </a:lnTo>
                <a:lnTo>
                  <a:pt x="3248139" y="146608"/>
                </a:lnTo>
                <a:lnTo>
                  <a:pt x="3254095" y="147726"/>
                </a:lnTo>
                <a:lnTo>
                  <a:pt x="3258591" y="156248"/>
                </a:lnTo>
                <a:lnTo>
                  <a:pt x="3259759" y="160312"/>
                </a:lnTo>
                <a:lnTo>
                  <a:pt x="3260001" y="179133"/>
                </a:lnTo>
                <a:lnTo>
                  <a:pt x="3259759" y="272796"/>
                </a:lnTo>
                <a:lnTo>
                  <a:pt x="3233699" y="287997"/>
                </a:lnTo>
                <a:lnTo>
                  <a:pt x="3225457" y="287858"/>
                </a:lnTo>
                <a:lnTo>
                  <a:pt x="3224682" y="296176"/>
                </a:lnTo>
                <a:lnTo>
                  <a:pt x="3254413" y="329819"/>
                </a:lnTo>
                <a:lnTo>
                  <a:pt x="3311106" y="329882"/>
                </a:lnTo>
                <a:lnTo>
                  <a:pt x="3367214" y="329552"/>
                </a:lnTo>
                <a:lnTo>
                  <a:pt x="3394341" y="328879"/>
                </a:lnTo>
                <a:lnTo>
                  <a:pt x="3394341" y="288607"/>
                </a:lnTo>
                <a:lnTo>
                  <a:pt x="3376752" y="285445"/>
                </a:lnTo>
                <a:lnTo>
                  <a:pt x="3374821" y="284149"/>
                </a:lnTo>
                <a:lnTo>
                  <a:pt x="3371126" y="277558"/>
                </a:lnTo>
                <a:lnTo>
                  <a:pt x="3369424" y="273075"/>
                </a:lnTo>
                <a:lnTo>
                  <a:pt x="3369399" y="193852"/>
                </a:lnTo>
                <a:lnTo>
                  <a:pt x="3369843" y="186588"/>
                </a:lnTo>
                <a:lnTo>
                  <a:pt x="3370973" y="179311"/>
                </a:lnTo>
                <a:lnTo>
                  <a:pt x="3372281" y="173240"/>
                </a:lnTo>
                <a:lnTo>
                  <a:pt x="3373120" y="167132"/>
                </a:lnTo>
                <a:lnTo>
                  <a:pt x="3405530" y="145605"/>
                </a:lnTo>
                <a:lnTo>
                  <a:pt x="3412375" y="146367"/>
                </a:lnTo>
                <a:lnTo>
                  <a:pt x="3434067" y="174078"/>
                </a:lnTo>
                <a:lnTo>
                  <a:pt x="3434029" y="264007"/>
                </a:lnTo>
                <a:lnTo>
                  <a:pt x="3434219" y="269163"/>
                </a:lnTo>
                <a:lnTo>
                  <a:pt x="3432645" y="278345"/>
                </a:lnTo>
                <a:lnTo>
                  <a:pt x="3428873" y="285775"/>
                </a:lnTo>
                <a:lnTo>
                  <a:pt x="3423843" y="287134"/>
                </a:lnTo>
                <a:lnTo>
                  <a:pt x="3416135" y="287883"/>
                </a:lnTo>
                <a:lnTo>
                  <a:pt x="3410940" y="287680"/>
                </a:lnTo>
                <a:lnTo>
                  <a:pt x="3410940" y="329234"/>
                </a:lnTo>
                <a:lnTo>
                  <a:pt x="3437877" y="329780"/>
                </a:lnTo>
                <a:lnTo>
                  <a:pt x="3490112" y="329869"/>
                </a:lnTo>
                <a:lnTo>
                  <a:pt x="3541725" y="329539"/>
                </a:lnTo>
                <a:lnTo>
                  <a:pt x="3566757" y="328853"/>
                </a:lnTo>
                <a:lnTo>
                  <a:pt x="3566477" y="287642"/>
                </a:lnTo>
                <a:lnTo>
                  <a:pt x="3562705" y="287642"/>
                </a:lnTo>
                <a:lnTo>
                  <a:pt x="3559479" y="288023"/>
                </a:lnTo>
                <a:lnTo>
                  <a:pt x="3547783" y="286080"/>
                </a:lnTo>
                <a:lnTo>
                  <a:pt x="3543973" y="278650"/>
                </a:lnTo>
                <a:lnTo>
                  <a:pt x="3543109" y="274993"/>
                </a:lnTo>
                <a:lnTo>
                  <a:pt x="3543160" y="186613"/>
                </a:lnTo>
                <a:lnTo>
                  <a:pt x="3543744" y="180086"/>
                </a:lnTo>
                <a:lnTo>
                  <a:pt x="3545230" y="173570"/>
                </a:lnTo>
                <a:lnTo>
                  <a:pt x="3546691" y="169024"/>
                </a:lnTo>
                <a:lnTo>
                  <a:pt x="3547707" y="164350"/>
                </a:lnTo>
                <a:lnTo>
                  <a:pt x="3581476" y="145872"/>
                </a:lnTo>
                <a:lnTo>
                  <a:pt x="3589731" y="146443"/>
                </a:lnTo>
                <a:lnTo>
                  <a:pt x="3606838" y="184454"/>
                </a:lnTo>
                <a:lnTo>
                  <a:pt x="3606850" y="258699"/>
                </a:lnTo>
                <a:lnTo>
                  <a:pt x="3605479" y="281863"/>
                </a:lnTo>
                <a:lnTo>
                  <a:pt x="3602050" y="284911"/>
                </a:lnTo>
                <a:lnTo>
                  <a:pt x="3591280" y="286689"/>
                </a:lnTo>
                <a:lnTo>
                  <a:pt x="3584067" y="288429"/>
                </a:lnTo>
                <a:lnTo>
                  <a:pt x="3583533" y="296748"/>
                </a:lnTo>
                <a:lnTo>
                  <a:pt x="3583444" y="309600"/>
                </a:lnTo>
                <a:lnTo>
                  <a:pt x="3583736" y="322033"/>
                </a:lnTo>
                <a:lnTo>
                  <a:pt x="3584371" y="329069"/>
                </a:lnTo>
                <a:lnTo>
                  <a:pt x="3611829" y="329692"/>
                </a:lnTo>
                <a:lnTo>
                  <a:pt x="3667366" y="329857"/>
                </a:lnTo>
                <a:lnTo>
                  <a:pt x="3722700" y="329565"/>
                </a:lnTo>
                <a:lnTo>
                  <a:pt x="3749548" y="328853"/>
                </a:lnTo>
                <a:lnTo>
                  <a:pt x="3749548" y="288150"/>
                </a:lnTo>
                <a:close/>
              </a:path>
              <a:path w="4506595" h="338455">
                <a:moveTo>
                  <a:pt x="4107446" y="271335"/>
                </a:moveTo>
                <a:lnTo>
                  <a:pt x="4107396" y="239153"/>
                </a:lnTo>
                <a:lnTo>
                  <a:pt x="4106253" y="238277"/>
                </a:lnTo>
                <a:lnTo>
                  <a:pt x="4070731" y="238290"/>
                </a:lnTo>
                <a:lnTo>
                  <a:pt x="4070527" y="275386"/>
                </a:lnTo>
                <a:lnTo>
                  <a:pt x="4068648" y="278485"/>
                </a:lnTo>
                <a:lnTo>
                  <a:pt x="4061041" y="280733"/>
                </a:lnTo>
                <a:lnTo>
                  <a:pt x="4056291" y="281012"/>
                </a:lnTo>
                <a:lnTo>
                  <a:pt x="4050906" y="278193"/>
                </a:lnTo>
                <a:lnTo>
                  <a:pt x="4047731" y="238277"/>
                </a:lnTo>
                <a:lnTo>
                  <a:pt x="4047477" y="155879"/>
                </a:lnTo>
                <a:lnTo>
                  <a:pt x="4045864" y="149847"/>
                </a:lnTo>
                <a:lnTo>
                  <a:pt x="4016070" y="112433"/>
                </a:lnTo>
                <a:lnTo>
                  <a:pt x="3978262" y="100952"/>
                </a:lnTo>
                <a:lnTo>
                  <a:pt x="3961625" y="98412"/>
                </a:lnTo>
                <a:lnTo>
                  <a:pt x="3954767" y="96558"/>
                </a:lnTo>
                <a:lnTo>
                  <a:pt x="3947896" y="96494"/>
                </a:lnTo>
                <a:lnTo>
                  <a:pt x="3940086" y="96354"/>
                </a:lnTo>
                <a:lnTo>
                  <a:pt x="3940086" y="252742"/>
                </a:lnTo>
                <a:lnTo>
                  <a:pt x="3918343" y="286689"/>
                </a:lnTo>
                <a:lnTo>
                  <a:pt x="3901122" y="288518"/>
                </a:lnTo>
                <a:lnTo>
                  <a:pt x="3887635" y="284340"/>
                </a:lnTo>
                <a:lnTo>
                  <a:pt x="3882910" y="280911"/>
                </a:lnTo>
                <a:lnTo>
                  <a:pt x="3875417" y="270281"/>
                </a:lnTo>
                <a:lnTo>
                  <a:pt x="3875709" y="262001"/>
                </a:lnTo>
                <a:lnTo>
                  <a:pt x="3908653" y="238277"/>
                </a:lnTo>
                <a:lnTo>
                  <a:pt x="3937292" y="226237"/>
                </a:lnTo>
                <a:lnTo>
                  <a:pt x="3939844" y="225513"/>
                </a:lnTo>
                <a:lnTo>
                  <a:pt x="3939959" y="234861"/>
                </a:lnTo>
                <a:lnTo>
                  <a:pt x="3940086" y="252742"/>
                </a:lnTo>
                <a:lnTo>
                  <a:pt x="3940086" y="96354"/>
                </a:lnTo>
                <a:lnTo>
                  <a:pt x="3911295" y="95821"/>
                </a:lnTo>
                <a:lnTo>
                  <a:pt x="3892994" y="96126"/>
                </a:lnTo>
                <a:lnTo>
                  <a:pt x="3874693" y="97688"/>
                </a:lnTo>
                <a:lnTo>
                  <a:pt x="3829939" y="106464"/>
                </a:lnTo>
                <a:lnTo>
                  <a:pt x="3796030" y="123990"/>
                </a:lnTo>
                <a:lnTo>
                  <a:pt x="3779748" y="157022"/>
                </a:lnTo>
                <a:lnTo>
                  <a:pt x="3779875" y="162610"/>
                </a:lnTo>
                <a:lnTo>
                  <a:pt x="3809974" y="195821"/>
                </a:lnTo>
                <a:lnTo>
                  <a:pt x="3839349" y="198297"/>
                </a:lnTo>
                <a:lnTo>
                  <a:pt x="3849738" y="197065"/>
                </a:lnTo>
                <a:lnTo>
                  <a:pt x="3882542" y="171691"/>
                </a:lnTo>
                <a:lnTo>
                  <a:pt x="3864203" y="138239"/>
                </a:lnTo>
                <a:lnTo>
                  <a:pt x="3860025" y="136779"/>
                </a:lnTo>
                <a:lnTo>
                  <a:pt x="3855631" y="134835"/>
                </a:lnTo>
                <a:lnTo>
                  <a:pt x="3856520" y="134061"/>
                </a:lnTo>
                <a:lnTo>
                  <a:pt x="3857307" y="132918"/>
                </a:lnTo>
                <a:lnTo>
                  <a:pt x="3858476" y="132448"/>
                </a:lnTo>
                <a:lnTo>
                  <a:pt x="3895915" y="126047"/>
                </a:lnTo>
                <a:lnTo>
                  <a:pt x="3904373" y="127838"/>
                </a:lnTo>
                <a:lnTo>
                  <a:pt x="3936238" y="152095"/>
                </a:lnTo>
                <a:lnTo>
                  <a:pt x="3938066" y="162610"/>
                </a:lnTo>
                <a:lnTo>
                  <a:pt x="3938016" y="172415"/>
                </a:lnTo>
                <a:lnTo>
                  <a:pt x="3903789" y="198323"/>
                </a:lnTo>
                <a:lnTo>
                  <a:pt x="3875798" y="204038"/>
                </a:lnTo>
                <a:lnTo>
                  <a:pt x="3870401" y="205066"/>
                </a:lnTo>
                <a:lnTo>
                  <a:pt x="3864902" y="205638"/>
                </a:lnTo>
                <a:lnTo>
                  <a:pt x="3859517" y="206692"/>
                </a:lnTo>
                <a:lnTo>
                  <a:pt x="3840683" y="210616"/>
                </a:lnTo>
                <a:lnTo>
                  <a:pt x="3827132" y="213309"/>
                </a:lnTo>
                <a:lnTo>
                  <a:pt x="3820172" y="215353"/>
                </a:lnTo>
                <a:lnTo>
                  <a:pt x="3783139" y="233019"/>
                </a:lnTo>
                <a:lnTo>
                  <a:pt x="3768560" y="275386"/>
                </a:lnTo>
                <a:lnTo>
                  <a:pt x="3768661" y="278485"/>
                </a:lnTo>
                <a:lnTo>
                  <a:pt x="3785222" y="316407"/>
                </a:lnTo>
                <a:lnTo>
                  <a:pt x="3824528" y="335267"/>
                </a:lnTo>
                <a:lnTo>
                  <a:pt x="3844569" y="337934"/>
                </a:lnTo>
                <a:lnTo>
                  <a:pt x="3851402" y="337870"/>
                </a:lnTo>
                <a:lnTo>
                  <a:pt x="3857320" y="337477"/>
                </a:lnTo>
                <a:lnTo>
                  <a:pt x="3863289" y="337756"/>
                </a:lnTo>
                <a:lnTo>
                  <a:pt x="3873347" y="337604"/>
                </a:lnTo>
                <a:lnTo>
                  <a:pt x="3874122" y="337477"/>
                </a:lnTo>
                <a:lnTo>
                  <a:pt x="3881780" y="336232"/>
                </a:lnTo>
                <a:lnTo>
                  <a:pt x="3888143" y="334657"/>
                </a:lnTo>
                <a:lnTo>
                  <a:pt x="3901478" y="333336"/>
                </a:lnTo>
                <a:lnTo>
                  <a:pt x="3907726" y="331114"/>
                </a:lnTo>
                <a:lnTo>
                  <a:pt x="3944455" y="311785"/>
                </a:lnTo>
                <a:lnTo>
                  <a:pt x="3951198" y="306222"/>
                </a:lnTo>
                <a:lnTo>
                  <a:pt x="3952290" y="307416"/>
                </a:lnTo>
                <a:lnTo>
                  <a:pt x="3953332" y="308648"/>
                </a:lnTo>
                <a:lnTo>
                  <a:pt x="3958933" y="313956"/>
                </a:lnTo>
                <a:lnTo>
                  <a:pt x="3994505" y="334149"/>
                </a:lnTo>
                <a:lnTo>
                  <a:pt x="4020959" y="337781"/>
                </a:lnTo>
                <a:lnTo>
                  <a:pt x="4034739" y="337502"/>
                </a:lnTo>
                <a:lnTo>
                  <a:pt x="4074490" y="329780"/>
                </a:lnTo>
                <a:lnTo>
                  <a:pt x="4103611" y="297624"/>
                </a:lnTo>
                <a:lnTo>
                  <a:pt x="4105935" y="288518"/>
                </a:lnTo>
                <a:lnTo>
                  <a:pt x="4106583" y="285076"/>
                </a:lnTo>
                <a:lnTo>
                  <a:pt x="4106976" y="281012"/>
                </a:lnTo>
                <a:lnTo>
                  <a:pt x="4107218" y="278485"/>
                </a:lnTo>
                <a:lnTo>
                  <a:pt x="4107446" y="271335"/>
                </a:lnTo>
                <a:close/>
              </a:path>
              <a:path w="4506595" h="338455">
                <a:moveTo>
                  <a:pt x="4260558" y="12979"/>
                </a:moveTo>
                <a:lnTo>
                  <a:pt x="4256189" y="8610"/>
                </a:lnTo>
                <a:lnTo>
                  <a:pt x="4178185" y="8610"/>
                </a:lnTo>
                <a:lnTo>
                  <a:pt x="4173817" y="12979"/>
                </a:lnTo>
                <a:lnTo>
                  <a:pt x="4173817" y="81216"/>
                </a:lnTo>
                <a:lnTo>
                  <a:pt x="4178185" y="85585"/>
                </a:lnTo>
                <a:lnTo>
                  <a:pt x="4256189" y="85585"/>
                </a:lnTo>
                <a:lnTo>
                  <a:pt x="4260558" y="81216"/>
                </a:lnTo>
                <a:lnTo>
                  <a:pt x="4260558" y="75831"/>
                </a:lnTo>
                <a:lnTo>
                  <a:pt x="4260558" y="12979"/>
                </a:lnTo>
                <a:close/>
              </a:path>
              <a:path w="4506595" h="338455">
                <a:moveTo>
                  <a:pt x="4307497" y="308305"/>
                </a:moveTo>
                <a:lnTo>
                  <a:pt x="4307192" y="295198"/>
                </a:lnTo>
                <a:lnTo>
                  <a:pt x="4306443" y="287629"/>
                </a:lnTo>
                <a:lnTo>
                  <a:pt x="4301388" y="287629"/>
                </a:lnTo>
                <a:lnTo>
                  <a:pt x="4296168" y="287934"/>
                </a:lnTo>
                <a:lnTo>
                  <a:pt x="4287291" y="287223"/>
                </a:lnTo>
                <a:lnTo>
                  <a:pt x="4272165" y="104343"/>
                </a:lnTo>
                <a:lnTo>
                  <a:pt x="4266895" y="103847"/>
                </a:lnTo>
                <a:lnTo>
                  <a:pt x="4129125" y="103860"/>
                </a:lnTo>
                <a:lnTo>
                  <a:pt x="4124617" y="104533"/>
                </a:lnTo>
                <a:lnTo>
                  <a:pt x="4124617" y="145897"/>
                </a:lnTo>
                <a:lnTo>
                  <a:pt x="4132148" y="145910"/>
                </a:lnTo>
                <a:lnTo>
                  <a:pt x="4140733" y="146291"/>
                </a:lnTo>
                <a:lnTo>
                  <a:pt x="4145635" y="145834"/>
                </a:lnTo>
                <a:lnTo>
                  <a:pt x="4157713" y="150037"/>
                </a:lnTo>
                <a:lnTo>
                  <a:pt x="4160494" y="152450"/>
                </a:lnTo>
                <a:lnTo>
                  <a:pt x="4161383" y="165582"/>
                </a:lnTo>
                <a:lnTo>
                  <a:pt x="4161345" y="269367"/>
                </a:lnTo>
                <a:lnTo>
                  <a:pt x="4160558" y="279615"/>
                </a:lnTo>
                <a:lnTo>
                  <a:pt x="4157853" y="283794"/>
                </a:lnTo>
                <a:lnTo>
                  <a:pt x="4148353" y="286943"/>
                </a:lnTo>
                <a:lnTo>
                  <a:pt x="4143692" y="288150"/>
                </a:lnTo>
                <a:lnTo>
                  <a:pt x="4134154" y="287451"/>
                </a:lnTo>
                <a:lnTo>
                  <a:pt x="4129544" y="287820"/>
                </a:lnTo>
                <a:lnTo>
                  <a:pt x="4125112" y="287883"/>
                </a:lnTo>
                <a:lnTo>
                  <a:pt x="4124426" y="296532"/>
                </a:lnTo>
                <a:lnTo>
                  <a:pt x="4124299" y="309702"/>
                </a:lnTo>
                <a:lnTo>
                  <a:pt x="4124668" y="322376"/>
                </a:lnTo>
                <a:lnTo>
                  <a:pt x="4125480" y="329514"/>
                </a:lnTo>
                <a:lnTo>
                  <a:pt x="4306697" y="329514"/>
                </a:lnTo>
                <a:lnTo>
                  <a:pt x="4307332" y="321551"/>
                </a:lnTo>
                <a:lnTo>
                  <a:pt x="4307497" y="308305"/>
                </a:lnTo>
                <a:close/>
              </a:path>
              <a:path w="4506595" h="338455">
                <a:moveTo>
                  <a:pt x="4506392" y="291172"/>
                </a:moveTo>
                <a:lnTo>
                  <a:pt x="4505795" y="287655"/>
                </a:lnTo>
                <a:lnTo>
                  <a:pt x="4500638" y="287655"/>
                </a:lnTo>
                <a:lnTo>
                  <a:pt x="4496168" y="287934"/>
                </a:lnTo>
                <a:lnTo>
                  <a:pt x="4483595" y="286727"/>
                </a:lnTo>
                <a:lnTo>
                  <a:pt x="4471936" y="15697"/>
                </a:lnTo>
                <a:lnTo>
                  <a:pt x="4471632" y="9334"/>
                </a:lnTo>
                <a:lnTo>
                  <a:pt x="4447248" y="8712"/>
                </a:lnTo>
                <a:lnTo>
                  <a:pt x="4398048" y="8458"/>
                </a:lnTo>
                <a:lnTo>
                  <a:pt x="4348721" y="8585"/>
                </a:lnTo>
                <a:lnTo>
                  <a:pt x="4323981" y="9118"/>
                </a:lnTo>
                <a:lnTo>
                  <a:pt x="4323981" y="50330"/>
                </a:lnTo>
                <a:lnTo>
                  <a:pt x="4343832" y="50495"/>
                </a:lnTo>
                <a:lnTo>
                  <a:pt x="4356773" y="53784"/>
                </a:lnTo>
                <a:lnTo>
                  <a:pt x="4360303" y="56794"/>
                </a:lnTo>
                <a:lnTo>
                  <a:pt x="4361853" y="71818"/>
                </a:lnTo>
                <a:lnTo>
                  <a:pt x="4361840" y="266484"/>
                </a:lnTo>
                <a:lnTo>
                  <a:pt x="4341723" y="288137"/>
                </a:lnTo>
                <a:lnTo>
                  <a:pt x="4332084" y="287528"/>
                </a:lnTo>
                <a:lnTo>
                  <a:pt x="4323969" y="287731"/>
                </a:lnTo>
                <a:lnTo>
                  <a:pt x="4323969" y="329552"/>
                </a:lnTo>
                <a:lnTo>
                  <a:pt x="4327220" y="329780"/>
                </a:lnTo>
                <a:lnTo>
                  <a:pt x="4506023" y="329780"/>
                </a:lnTo>
                <a:lnTo>
                  <a:pt x="4506366" y="329526"/>
                </a:lnTo>
                <a:lnTo>
                  <a:pt x="4506392" y="291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1393" y="2925445"/>
            <a:ext cx="7239953" cy="297838"/>
          </a:xfrm>
        </p:spPr>
        <p:txBody>
          <a:bodyPr/>
          <a:lstStyle>
            <a:lvl1pPr>
              <a:lnSpc>
                <a:spcPts val="242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0074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1393" y="3855615"/>
            <a:ext cx="7241699" cy="230832"/>
          </a:xfrm>
          <a:ln/>
        </p:spPr>
        <p:txBody>
          <a:bodyPr/>
          <a:lstStyle>
            <a:lvl1pPr>
              <a:lnSpc>
                <a:spcPts val="1760"/>
              </a:lnSpc>
              <a:spcBef>
                <a:spcPct val="15000"/>
              </a:spcBef>
              <a:buClrTx/>
              <a:buNone/>
              <a:defRPr sz="1540" b="1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0058402" cy="15544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E35279-7F50-CB5B-68F3-2BEC4BD8E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781800"/>
            <a:ext cx="791845" cy="7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1371600"/>
          </a:xfrm>
          <a:custGeom>
            <a:avLst/>
            <a:gdLst/>
            <a:ahLst/>
            <a:cxnLst/>
            <a:rect l="l" t="t" r="r" b="b"/>
            <a:pathLst>
              <a:path w="10058400" h="1371600">
                <a:moveTo>
                  <a:pt x="10058400" y="0"/>
                </a:moveTo>
                <a:lnTo>
                  <a:pt x="0" y="0"/>
                </a:lnTo>
                <a:lnTo>
                  <a:pt x="0" y="1371600"/>
                </a:lnTo>
                <a:lnTo>
                  <a:pt x="10058400" y="13716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F5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7256" y="194516"/>
            <a:ext cx="184150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rgbClr val="CCDB66"/>
                </a:solidFill>
                <a:latin typeface="Knockout-70FullWelterwt"/>
                <a:cs typeface="Knockout-70FullWelter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784" y="1809431"/>
            <a:ext cx="9180830" cy="52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31F20"/>
                </a:solidFill>
                <a:latin typeface="RingsideCondensed-Book"/>
                <a:cs typeface="RingsideCondensed-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7.jpeg"/><Relationship Id="rId10" Type="http://schemas.openxmlformats.org/officeDocument/2006/relationships/image" Target="../media/image8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tefreemail.com/" TargetMode="External"/><Relationship Id="rId2" Type="http://schemas.openxmlformats.org/officeDocument/2006/relationships/hyperlink" Target="mailto:michael.sanders@wastefree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B44C3.87F20BE0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SjbUlxec4" TargetMode="External"/><Relationship Id="rId2" Type="http://schemas.openxmlformats.org/officeDocument/2006/relationships/hyperlink" Target="https://www.youtube.com/watch?v=ztSjdnpMEq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BE06F-5F39-4C54-CCC9-264FA3A4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6C3867-F3E0-A8A2-C120-F0390B90DDBE}"/>
              </a:ext>
            </a:extLst>
          </p:cNvPr>
          <p:cNvSpPr txBox="1"/>
          <p:nvPr/>
        </p:nvSpPr>
        <p:spPr>
          <a:xfrm>
            <a:off x="1752600" y="2895600"/>
            <a:ext cx="381000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MANAGE</a:t>
            </a:r>
            <a:r>
              <a:rPr sz="1900" b="1" spc="-4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spc="-1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YOUR</a:t>
            </a:r>
            <a:r>
              <a:rPr sz="1900" b="1" spc="-2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MAIL</a:t>
            </a:r>
            <a:r>
              <a:rPr sz="1900" b="1" spc="-8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–</a:t>
            </a:r>
            <a:r>
              <a:rPr sz="1900" b="1" spc="-25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SAVE</a:t>
            </a:r>
            <a:r>
              <a:rPr sz="1900" b="1" spc="-2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A</a:t>
            </a:r>
            <a:r>
              <a:rPr sz="1900" b="1" spc="-25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spc="-1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TREE!</a:t>
            </a:r>
            <a:endParaRPr sz="1900" b="1" dirty="0">
              <a:latin typeface="RingsideCompressed-Bold"/>
              <a:cs typeface="Nirmala Text" panose="020B0502040204020203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5D7F25C-8E0A-870B-8FA4-69CA2B85B621}"/>
              </a:ext>
            </a:extLst>
          </p:cNvPr>
          <p:cNvSpPr txBox="1"/>
          <p:nvPr/>
        </p:nvSpPr>
        <p:spPr>
          <a:xfrm>
            <a:off x="883410" y="4038600"/>
            <a:ext cx="9174990" cy="8254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6120"/>
              </a:lnSpc>
              <a:spcBef>
                <a:spcPts val="700"/>
              </a:spcBef>
            </a:pPr>
            <a:r>
              <a:rPr lang="en-US" sz="4400" b="1" dirty="0">
                <a:solidFill>
                  <a:srgbClr val="006600"/>
                </a:solidFill>
                <a:latin typeface="RingsideCompressed-Bold"/>
                <a:cs typeface="Arial" panose="020B0604020202020204" pitchFamily="34" charset="0"/>
              </a:rPr>
              <a:t>WFM OptOut Technology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207FA8A-F841-C37C-A43B-9E28278A2F7F}"/>
              </a:ext>
            </a:extLst>
          </p:cNvPr>
          <p:cNvSpPr txBox="1"/>
          <p:nvPr/>
        </p:nvSpPr>
        <p:spPr>
          <a:xfrm>
            <a:off x="990600" y="4953000"/>
            <a:ext cx="76509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Ringside Condensed Bold"/>
              </a:rPr>
              <a:t>Removing Unwanted Mail (UM)</a:t>
            </a:r>
            <a:endParaRPr sz="2400" dirty="0">
              <a:latin typeface="Ringside Condensed Bold"/>
              <a:cs typeface="RingsideCondensed-Book"/>
            </a:endParaRPr>
          </a:p>
        </p:txBody>
      </p:sp>
      <p:pic>
        <p:nvPicPr>
          <p:cNvPr id="7" name="Picture 6" descr="A logo on a green surface&#10;&#10;Description automatically generated">
            <a:extLst>
              <a:ext uri="{FF2B5EF4-FFF2-40B4-BE49-F238E27FC236}">
                <a16:creationId xmlns:a16="http://schemas.microsoft.com/office/drawing/2014/main" id="{989981BB-1F54-AF59-7DDC-B61AA553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77000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9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5ED49-6674-5052-63F6-F8CF3D97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ECCD4C6-93E3-31BE-3177-5FF6374617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473200"/>
            <a:ext cx="9613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>
                <a:latin typeface="RingsideCompressed-Bold"/>
              </a:rPr>
              <a:t>Other Accomplishments</a:t>
            </a:r>
            <a:endParaRPr lang="en-US" sz="3600" b="1" i="1" dirty="0">
              <a:latin typeface="RingsideCompressed-Bold"/>
            </a:endParaRPr>
          </a:p>
        </p:txBody>
      </p:sp>
      <p:pic>
        <p:nvPicPr>
          <p:cNvPr id="4" name="Picture 3" descr="A pile of magazines on a purple surface&#10;&#10;Description automatically generated">
            <a:extLst>
              <a:ext uri="{FF2B5EF4-FFF2-40B4-BE49-F238E27FC236}">
                <a16:creationId xmlns:a16="http://schemas.microsoft.com/office/drawing/2014/main" id="{7BC27A4B-24F3-194C-A261-2B131335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7" y="1524000"/>
            <a:ext cx="2278299" cy="1708725"/>
          </a:xfrm>
          <a:prstGeom prst="rect">
            <a:avLst/>
          </a:prstGeom>
        </p:spPr>
      </p:pic>
      <p:pic>
        <p:nvPicPr>
          <p:cNvPr id="8" name="Picture 7" descr="A stack of papers with a tape measure&#10;&#10;Description automatically generated">
            <a:extLst>
              <a:ext uri="{FF2B5EF4-FFF2-40B4-BE49-F238E27FC236}">
                <a16:creationId xmlns:a16="http://schemas.microsoft.com/office/drawing/2014/main" id="{A36AA216-E5D9-41B7-ACAB-DCB3D48BE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62" y="1535094"/>
            <a:ext cx="1281545" cy="1708726"/>
          </a:xfrm>
          <a:prstGeom prst="rect">
            <a:avLst/>
          </a:prstGeom>
        </p:spPr>
      </p:pic>
      <p:pic>
        <p:nvPicPr>
          <p:cNvPr id="14" name="Picture 13" descr="A pile of magazines on the ground&#10;&#10;Description automatically generated">
            <a:extLst>
              <a:ext uri="{FF2B5EF4-FFF2-40B4-BE49-F238E27FC236}">
                <a16:creationId xmlns:a16="http://schemas.microsoft.com/office/drawing/2014/main" id="{9B608508-408B-5341-22D9-232EA6242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300" y="1748685"/>
            <a:ext cx="1708727" cy="1281545"/>
          </a:xfrm>
          <a:prstGeom prst="rect">
            <a:avLst/>
          </a:prstGeom>
        </p:spPr>
      </p:pic>
      <p:pic>
        <p:nvPicPr>
          <p:cNvPr id="19" name="Picture 18" descr="A stack of magazines on a table&#10;&#10;Description automatically generated">
            <a:extLst>
              <a:ext uri="{FF2B5EF4-FFF2-40B4-BE49-F238E27FC236}">
                <a16:creationId xmlns:a16="http://schemas.microsoft.com/office/drawing/2014/main" id="{F8E3DF0E-96BC-E490-45E1-BF1431E2B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9432" y="1769806"/>
            <a:ext cx="1622820" cy="1217115"/>
          </a:xfrm>
          <a:prstGeom prst="rect">
            <a:avLst/>
          </a:prstGeom>
        </p:spPr>
      </p:pic>
      <p:pic>
        <p:nvPicPr>
          <p:cNvPr id="22" name="Picture 21" descr="A stack of paper next to a ruler&#10;&#10;Description automatically generated">
            <a:extLst>
              <a:ext uri="{FF2B5EF4-FFF2-40B4-BE49-F238E27FC236}">
                <a16:creationId xmlns:a16="http://schemas.microsoft.com/office/drawing/2014/main" id="{F7C53BC7-492A-2B28-97B3-22B19DB64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71" y="1571571"/>
            <a:ext cx="1970228" cy="1618203"/>
          </a:xfrm>
          <a:prstGeom prst="rect">
            <a:avLst/>
          </a:prstGeom>
        </p:spPr>
      </p:pic>
      <p:pic>
        <p:nvPicPr>
          <p:cNvPr id="1028" name="Picture 4" descr="Amazon eGift Card - Amazon Logo: Gift Cards">
            <a:extLst>
              <a:ext uri="{FF2B5EF4-FFF2-40B4-BE49-F238E27FC236}">
                <a16:creationId xmlns:a16="http://schemas.microsoft.com/office/drawing/2014/main" id="{8204A5ED-4A64-5063-4B64-4EF8196E8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24789" r="7436" b="21626"/>
          <a:stretch/>
        </p:blipFill>
        <p:spPr bwMode="auto">
          <a:xfrm>
            <a:off x="2598546" y="1535093"/>
            <a:ext cx="1269005" cy="5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fense News">
            <a:extLst>
              <a:ext uri="{FF2B5EF4-FFF2-40B4-BE49-F238E27FC236}">
                <a16:creationId xmlns:a16="http://schemas.microsoft.com/office/drawing/2014/main" id="{564F4910-EC94-CFFB-71CD-1F30EBC4D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 b="28666"/>
          <a:stretch/>
        </p:blipFill>
        <p:spPr bwMode="auto">
          <a:xfrm>
            <a:off x="3934114" y="2662123"/>
            <a:ext cx="1399886" cy="5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r L.L.Bean E-Gift Card | Gift Card ...">
            <a:extLst>
              <a:ext uri="{FF2B5EF4-FFF2-40B4-BE49-F238E27FC236}">
                <a16:creationId xmlns:a16="http://schemas.microsoft.com/office/drawing/2014/main" id="{79BC19B5-E55F-5CA0-0A4F-1DC6D0681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13915"/>
          <a:stretch/>
        </p:blipFill>
        <p:spPr bwMode="auto">
          <a:xfrm>
            <a:off x="6792772" y="1561031"/>
            <a:ext cx="1970228" cy="6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Foreign Service Journal">
            <a:extLst>
              <a:ext uri="{FF2B5EF4-FFF2-40B4-BE49-F238E27FC236}">
                <a16:creationId xmlns:a16="http://schemas.microsoft.com/office/drawing/2014/main" id="{927CC4FC-6584-0D45-6519-A83BFD744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45828"/>
          <a:stretch/>
        </p:blipFill>
        <p:spPr bwMode="auto">
          <a:xfrm rot="5400000">
            <a:off x="4723192" y="2260115"/>
            <a:ext cx="1618203" cy="2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stack of blue and white envelopes&#10;&#10;Description automatically generated">
            <a:extLst>
              <a:ext uri="{FF2B5EF4-FFF2-40B4-BE49-F238E27FC236}">
                <a16:creationId xmlns:a16="http://schemas.microsoft.com/office/drawing/2014/main" id="{B1437093-E3A3-04DC-E861-FD8BDC1D1F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b="16438"/>
          <a:stretch/>
        </p:blipFill>
        <p:spPr>
          <a:xfrm rot="5400000">
            <a:off x="8567993" y="1929947"/>
            <a:ext cx="1687835" cy="971082"/>
          </a:xfrm>
          <a:prstGeom prst="rect">
            <a:avLst/>
          </a:prstGeom>
        </p:spPr>
      </p:pic>
      <p:pic>
        <p:nvPicPr>
          <p:cNvPr id="1036" name="Picture 12" descr="Lands' End Package Inserts | Connections">
            <a:extLst>
              <a:ext uri="{FF2B5EF4-FFF2-40B4-BE49-F238E27FC236}">
                <a16:creationId xmlns:a16="http://schemas.microsoft.com/office/drawing/2014/main" id="{ED84C6E1-6121-A300-7998-38E0DDC13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8" b="40691"/>
          <a:stretch/>
        </p:blipFill>
        <p:spPr bwMode="auto">
          <a:xfrm>
            <a:off x="8926370" y="3103887"/>
            <a:ext cx="1114422" cy="1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C190A8-9CF3-E6CC-A1E6-7DFE12CD8B75}"/>
              </a:ext>
            </a:extLst>
          </p:cNvPr>
          <p:cNvSpPr txBox="1"/>
          <p:nvPr/>
        </p:nvSpPr>
        <p:spPr>
          <a:xfrm>
            <a:off x="155613" y="3955995"/>
            <a:ext cx="9829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Ringside Condensed Bold"/>
                <a:cs typeface="Arial" panose="020B0604020202020204" pitchFamily="34" charset="0"/>
              </a:rPr>
              <a:t>Connected SA-32 and HST Mail Center to </a:t>
            </a:r>
            <a:r>
              <a:rPr lang="en-US" sz="2400" b="1" dirty="0">
                <a:solidFill>
                  <a:srgbClr val="006600"/>
                </a:solidFill>
                <a:latin typeface="Ringside Condensed Bold"/>
                <a:cs typeface="Arial" panose="020B0604020202020204" pitchFamily="34" charset="0"/>
              </a:rPr>
              <a:t>928</a:t>
            </a:r>
            <a:r>
              <a:rPr lang="en-US" sz="2400" dirty="0">
                <a:solidFill>
                  <a:schemeClr val="tx1"/>
                </a:solidFill>
                <a:latin typeface="Ringside Condensed Bold"/>
                <a:cs typeface="Arial" panose="020B0604020202020204" pitchFamily="34" charset="0"/>
              </a:rPr>
              <a:t> Commercial Mailers.</a:t>
            </a:r>
          </a:p>
          <a:p>
            <a:endParaRPr lang="en-US" sz="1600" dirty="0">
              <a:solidFill>
                <a:schemeClr val="tx1"/>
              </a:solidFill>
              <a:latin typeface="Ringside Condensed Bold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Stopped </a:t>
            </a:r>
            <a:r>
              <a:rPr lang="en-US" sz="2400" b="1" dirty="0">
                <a:solidFill>
                  <a:srgbClr val="006600"/>
                </a:solidFill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en-US" sz="2400" b="1" dirty="0"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Large Mailers from marketing to US Department of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ingside Condensed Bold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Stopped Resell of names to </a:t>
            </a:r>
            <a:r>
              <a:rPr lang="en-US" sz="2400" b="1" dirty="0">
                <a:solidFill>
                  <a:srgbClr val="006600"/>
                </a:solidFill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HUNDREDS</a:t>
            </a:r>
            <a:r>
              <a:rPr lang="en-US" sz="2400" dirty="0">
                <a:latin typeface="Ringside Condensed Bold"/>
                <a:ea typeface="Times New Roman" panose="02020603050405020304" pitchFamily="18" charset="0"/>
                <a:cs typeface="Arial" panose="020B0604020202020204" pitchFamily="34" charset="0"/>
              </a:rPr>
              <a:t> of Mailers.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ingside Condensed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ingside Condensed Bold"/>
              </a:rPr>
              <a:t>HST Mail Center is </a:t>
            </a:r>
            <a:r>
              <a:rPr lang="en-US" sz="2400" b="1" dirty="0">
                <a:solidFill>
                  <a:srgbClr val="006600"/>
                </a:solidFill>
                <a:latin typeface="Ringside Condensed Bold"/>
              </a:rPr>
              <a:t>now</a:t>
            </a:r>
            <a:r>
              <a:rPr lang="en-US" sz="2400" dirty="0">
                <a:latin typeface="Ringside Condensed Bold"/>
              </a:rPr>
              <a:t> using the WFM App and highlights its </a:t>
            </a:r>
            <a:r>
              <a:rPr lang="en-US" sz="2400" b="1" dirty="0">
                <a:solidFill>
                  <a:srgbClr val="006600"/>
                </a:solidFill>
                <a:latin typeface="Ringside Condensed Bold"/>
              </a:rPr>
              <a:t>user-friendly nature</a:t>
            </a:r>
            <a:r>
              <a:rPr lang="en-US" sz="2400" dirty="0">
                <a:latin typeface="Ringside Condensed Bold"/>
              </a:rPr>
              <a:t>.</a:t>
            </a:r>
            <a:endParaRPr lang="en-US" sz="400" dirty="0">
              <a:latin typeface="Ringside Condensed Bold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2" descr="Download vector logos ...">
            <a:extLst>
              <a:ext uri="{FF2B5EF4-FFF2-40B4-BE49-F238E27FC236}">
                <a16:creationId xmlns:a16="http://schemas.microsoft.com/office/drawing/2014/main" id="{003B8454-E430-A7F3-5CFF-8F7C0A0E1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0" b="34558"/>
          <a:stretch/>
        </p:blipFill>
        <p:spPr bwMode="auto">
          <a:xfrm>
            <a:off x="253999" y="2767577"/>
            <a:ext cx="2292899" cy="4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52CAB-AFC1-3EFC-219F-4E7E514C3961}"/>
              </a:ext>
            </a:extLst>
          </p:cNvPr>
          <p:cNvSpPr txBox="1"/>
          <p:nvPr/>
        </p:nvSpPr>
        <p:spPr>
          <a:xfrm>
            <a:off x="9582237" y="729689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A9D1946-F17B-0784-3F06-45960B1FA163}"/>
              </a:ext>
            </a:extLst>
          </p:cNvPr>
          <p:cNvSpPr/>
          <p:nvPr/>
        </p:nvSpPr>
        <p:spPr>
          <a:xfrm rot="5400000">
            <a:off x="4888179" y="-1393956"/>
            <a:ext cx="364668" cy="9738443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4AAB09-1901-037A-E509-8016C38477BC}"/>
              </a:ext>
            </a:extLst>
          </p:cNvPr>
          <p:cNvSpPr/>
          <p:nvPr/>
        </p:nvSpPr>
        <p:spPr>
          <a:xfrm>
            <a:off x="1600200" y="4648200"/>
            <a:ext cx="381000" cy="381000"/>
          </a:xfrm>
          <a:prstGeom prst="ellipse">
            <a:avLst/>
          </a:prstGeom>
          <a:noFill/>
          <a:ln w="12700"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BA017-88DA-5EAB-8ED9-4BA720938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F21D91-7822-60F5-8638-8035D641FB83}"/>
              </a:ext>
            </a:extLst>
          </p:cNvPr>
          <p:cNvSpPr txBox="1"/>
          <p:nvPr/>
        </p:nvSpPr>
        <p:spPr>
          <a:xfrm>
            <a:off x="187216" y="6057217"/>
            <a:ext cx="9979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u="none" strike="noStrike" dirty="0">
                <a:effectLst/>
                <a:latin typeface="+mn-lt"/>
              </a:rPr>
              <a:t>Automated Military Postal System (</a:t>
            </a:r>
            <a:r>
              <a:rPr lang="en-US" sz="1000" b="1" u="none" strike="noStrike" dirty="0">
                <a:effectLst/>
                <a:latin typeface="+mn-lt"/>
              </a:rPr>
              <a:t>AMPS</a:t>
            </a:r>
            <a:r>
              <a:rPr lang="en-US" sz="1000" b="0" u="none" strike="noStrike" dirty="0">
                <a:effectLst/>
                <a:latin typeface="+mn-lt"/>
              </a:rPr>
              <a:t>) is designed for managing and tracking mail operations. While powerful for logistics, it does not support managing </a:t>
            </a:r>
          </a:p>
          <a:p>
            <a:pPr algn="l"/>
            <a:r>
              <a:rPr lang="en-US" sz="1000" b="0" u="none" strike="noStrike" dirty="0">
                <a:effectLst/>
                <a:latin typeface="+mn-lt"/>
              </a:rPr>
              <a:t>mail preferences or stopping the 90% of unwanted mail at the source. Military Postal Service Agency (</a:t>
            </a:r>
            <a:r>
              <a:rPr lang="en-US" sz="1000" b="1" u="none" strike="noStrike" dirty="0">
                <a:effectLst/>
                <a:latin typeface="+mn-lt"/>
              </a:rPr>
              <a:t>MPSA</a:t>
            </a:r>
            <a:r>
              <a:rPr lang="en-US" sz="1000" b="0" u="none" strike="noStrike" dirty="0">
                <a:effectLst/>
                <a:latin typeface="+mn-lt"/>
              </a:rPr>
              <a:t>) - Serve as the single mail manager within the military services.</a:t>
            </a:r>
          </a:p>
          <a:p>
            <a:pPr algn="l"/>
            <a:endParaRPr lang="en-US" sz="400" b="0" u="none" strike="noStrike" baseline="30000" dirty="0">
              <a:effectLst/>
              <a:latin typeface="+mn-lt"/>
            </a:endParaRPr>
          </a:p>
          <a:p>
            <a:pPr algn="l"/>
            <a:endParaRPr lang="en-US" sz="1100" b="0" u="none" strike="noStrike" baseline="30000" dirty="0">
              <a:effectLst/>
              <a:latin typeface="+mn-lt"/>
            </a:endParaRPr>
          </a:p>
          <a:p>
            <a:pPr algn="l"/>
            <a:r>
              <a:rPr lang="en-US" sz="1000" b="0" u="none" strike="noStrike" baseline="30000" dirty="0">
                <a:effectLst/>
                <a:latin typeface="+mn-lt"/>
              </a:rPr>
              <a:t>1</a:t>
            </a:r>
            <a:r>
              <a:rPr lang="en-US" sz="1000" u="none" strike="noStrike" dirty="0">
                <a:effectLst/>
                <a:latin typeface="+mn-lt"/>
              </a:rPr>
              <a:t> - 1) Print Opt-Out </a:t>
            </a:r>
            <a:r>
              <a:rPr lang="en-US" sz="1000" b="1" u="none" strike="noStrike" dirty="0">
                <a:effectLst/>
                <a:latin typeface="+mn-lt"/>
              </a:rPr>
              <a:t>Letters</a:t>
            </a:r>
            <a:r>
              <a:rPr lang="en-US" sz="1000" u="none" strike="noStrike" dirty="0">
                <a:effectLst/>
                <a:latin typeface="+mn-lt"/>
              </a:rPr>
              <a:t> 2) Print </a:t>
            </a:r>
            <a:r>
              <a:rPr lang="en-US" sz="1000" b="1" u="none" strike="noStrike" dirty="0">
                <a:effectLst/>
                <a:latin typeface="+mn-lt"/>
              </a:rPr>
              <a:t>Mailing Labels </a:t>
            </a:r>
            <a:r>
              <a:rPr lang="en-US" sz="1000" u="none" strike="noStrike" dirty="0">
                <a:effectLst/>
                <a:latin typeface="+mn-lt"/>
              </a:rPr>
              <a:t>3) Stuff </a:t>
            </a:r>
            <a:r>
              <a:rPr lang="en-US" sz="1000" b="1" u="none" strike="noStrike" dirty="0">
                <a:effectLst/>
                <a:latin typeface="+mn-lt"/>
              </a:rPr>
              <a:t>Envelopes</a:t>
            </a:r>
            <a:r>
              <a:rPr lang="en-US" sz="1000" u="none" strike="noStrike" dirty="0">
                <a:effectLst/>
                <a:latin typeface="+mn-lt"/>
              </a:rPr>
              <a:t> 4) Type </a:t>
            </a:r>
            <a:r>
              <a:rPr lang="en-US" sz="1000" b="1" u="sng" strike="noStrike" dirty="0">
                <a:effectLst/>
                <a:latin typeface="+mn-lt"/>
              </a:rPr>
              <a:t>each</a:t>
            </a:r>
            <a:r>
              <a:rPr lang="en-US" sz="1000" u="none" strike="noStrike" dirty="0">
                <a:effectLst/>
                <a:latin typeface="+mn-lt"/>
              </a:rPr>
              <a:t> contact info 5) </a:t>
            </a:r>
            <a:r>
              <a:rPr lang="en-US" sz="1000" b="1" u="none" strike="noStrike" dirty="0">
                <a:effectLst/>
                <a:latin typeface="+mn-lt"/>
              </a:rPr>
              <a:t>Call Mailers </a:t>
            </a:r>
            <a:r>
              <a:rPr lang="en-US" sz="1000" u="none" strike="noStrike" dirty="0">
                <a:effectLst/>
                <a:latin typeface="+mn-lt"/>
              </a:rPr>
              <a:t>(if needed) 6) </a:t>
            </a:r>
            <a:r>
              <a:rPr lang="en-US" sz="1000" b="1" u="none" strike="noStrike" dirty="0">
                <a:effectLst/>
                <a:latin typeface="+mn-lt"/>
              </a:rPr>
              <a:t>Mail the Request</a:t>
            </a:r>
          </a:p>
          <a:p>
            <a:pPr algn="l"/>
            <a:r>
              <a:rPr lang="en-US" sz="1000" baseline="30000" dirty="0">
                <a:latin typeface="+mn-lt"/>
              </a:rPr>
              <a:t>2</a:t>
            </a:r>
            <a:r>
              <a:rPr lang="en-US" sz="1000" b="1" u="none" strike="noStrike" dirty="0">
                <a:effectLst/>
                <a:latin typeface="+mn-lt"/>
              </a:rPr>
              <a:t> </a:t>
            </a:r>
            <a:r>
              <a:rPr lang="en-US" sz="1000" u="none" strike="noStrike" dirty="0">
                <a:effectLst/>
                <a:latin typeface="+mn-lt"/>
              </a:rPr>
              <a:t>-</a:t>
            </a:r>
            <a:r>
              <a:rPr lang="en-US" sz="1000" b="1" u="none" strike="noStrike" dirty="0">
                <a:effectLst/>
                <a:latin typeface="+mn-lt"/>
              </a:rPr>
              <a:t> </a:t>
            </a:r>
            <a:r>
              <a:rPr lang="en-US" sz="1000" u="none" strike="noStrike" dirty="0">
                <a:effectLst/>
                <a:latin typeface="+mn-lt"/>
              </a:rPr>
              <a:t>Tracks and Reports User Info, Mail Preferences, Activity by mailer, Unwanted Mail Volumes, Mail Images, Environmental Impact, Productivity Savings</a:t>
            </a:r>
            <a:endParaRPr lang="en-US" sz="1000" b="1" u="none" strike="noStrike" dirty="0">
              <a:effectLst/>
              <a:latin typeface="+mn-lt"/>
            </a:endParaRPr>
          </a:p>
          <a:p>
            <a:pPr algn="l"/>
            <a:r>
              <a:rPr lang="en-US" sz="1000" baseline="30000" dirty="0">
                <a:latin typeface="+mn-lt"/>
              </a:rPr>
              <a:t>3</a:t>
            </a:r>
            <a:r>
              <a:rPr lang="en-US" sz="1000" u="none" strike="noStrike" dirty="0">
                <a:effectLst/>
                <a:latin typeface="+mn-lt"/>
              </a:rPr>
              <a:t> - Captures Mail Preferences - No Longer There, Unsubscribe, Prefer Electronic/Digital, Correct Addresses</a:t>
            </a:r>
          </a:p>
          <a:p>
            <a:pPr algn="l"/>
            <a:r>
              <a:rPr lang="en-US" sz="1000" baseline="30000" dirty="0">
                <a:latin typeface="+mn-lt"/>
              </a:rPr>
              <a:t>4</a:t>
            </a:r>
            <a:r>
              <a:rPr lang="en-US" sz="1000" u="none" strike="noStrike" dirty="0">
                <a:effectLst/>
                <a:latin typeface="+mn-lt"/>
              </a:rPr>
              <a:t> - Agencies can request high-volume mailers (“carpet bombers”) to stop sending marketing materials to specific locations</a:t>
            </a:r>
          </a:p>
          <a:p>
            <a:pPr algn="l"/>
            <a:r>
              <a:rPr lang="en-US" sz="1000" b="1" baseline="30000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US" sz="1000" b="1" i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+mn-lt"/>
              </a:rPr>
              <a:t>-</a:t>
            </a:r>
            <a:r>
              <a:rPr lang="en-US" sz="1000" b="1" i="0" dirty="0">
                <a:solidFill>
                  <a:srgbClr val="000000"/>
                </a:solidFill>
                <a:latin typeface="+mn-lt"/>
              </a:rPr>
              <a:t> Removing 90% of unwanted mail </a:t>
            </a:r>
            <a:r>
              <a:rPr lang="en-US" sz="1000" dirty="0">
                <a:latin typeface="+mn-lt"/>
              </a:rPr>
              <a:t>means fewer items to scan, sort, and inspect for hazardous materials.</a:t>
            </a:r>
          </a:p>
          <a:p>
            <a:pPr algn="l"/>
            <a:r>
              <a:rPr lang="en-US" sz="1000" i="0" baseline="30000" dirty="0">
                <a:solidFill>
                  <a:srgbClr val="000000"/>
                </a:solidFill>
                <a:latin typeface="+mn-lt"/>
              </a:rPr>
              <a:t>6</a:t>
            </a:r>
            <a:r>
              <a:rPr lang="en-US" sz="1000" i="0" dirty="0">
                <a:solidFill>
                  <a:srgbClr val="000000"/>
                </a:solidFill>
                <a:latin typeface="+mn-lt"/>
              </a:rPr>
              <a:t> - Implemented at the U.S. Department of State and successfully tested at Sheppard, Davis-Monthan, Keesler, Maxwell, and Patrick Space Force Bases—removed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+mn-lt"/>
              </a:rPr>
              <a:t>     more than</a:t>
            </a:r>
            <a:r>
              <a:rPr lang="en-US" sz="1000" i="0" dirty="0">
                <a:solidFill>
                  <a:srgbClr val="000000"/>
                </a:solidFill>
                <a:latin typeface="+mn-lt"/>
              </a:rPr>
              <a:t> 70% of unwanted mail at Patrick Space alone.</a:t>
            </a:r>
            <a:endParaRPr lang="en-US" sz="1000" baseline="30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DBAA1-1F0E-83AA-DDA5-F950C3431680}"/>
              </a:ext>
            </a:extLst>
          </p:cNvPr>
          <p:cNvSpPr txBox="1"/>
          <p:nvPr/>
        </p:nvSpPr>
        <p:spPr>
          <a:xfrm>
            <a:off x="1677555" y="1719028"/>
            <a:ext cx="6629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+mn-lt"/>
              </a:rPr>
              <a:t>Opt-Out Strategies: Manual vs. Automated</a:t>
            </a:r>
          </a:p>
        </p:txBody>
      </p:sp>
      <p:pic>
        <p:nvPicPr>
          <p:cNvPr id="3084" name="Picture 12" descr="Mail Magnifier Stock Illustrations – 3 ...">
            <a:extLst>
              <a:ext uri="{FF2B5EF4-FFF2-40B4-BE49-F238E27FC236}">
                <a16:creationId xmlns:a16="http://schemas.microsoft.com/office/drawing/2014/main" id="{7BBC65BF-F5B3-036C-530C-2CABE7A60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892" r="12500" b="12594"/>
          <a:stretch/>
        </p:blipFill>
        <p:spPr bwMode="auto">
          <a:xfrm>
            <a:off x="3732827" y="5282966"/>
            <a:ext cx="360220" cy="2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C713B6A-DDDC-C263-FE0F-7B109CE2D965}"/>
              </a:ext>
            </a:extLst>
          </p:cNvPr>
          <p:cNvGraphicFramePr>
            <a:graphicFrameLocks noGrp="1"/>
          </p:cNvGraphicFramePr>
          <p:nvPr/>
        </p:nvGraphicFramePr>
        <p:xfrm>
          <a:off x="1512440" y="2893914"/>
          <a:ext cx="6878023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8023">
                  <a:extLst>
                    <a:ext uri="{9D8B030D-6E8A-4147-A177-3AD203B41FA5}">
                      <a16:colId xmlns:a16="http://schemas.microsoft.com/office/drawing/2014/main" val="1544413381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Automated System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402832988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Reach the right person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725378246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Scalability</a:t>
                      </a: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- All Departments and Individuals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435716854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Tracking &amp; Reporting Capability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766284813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Captures </a:t>
                      </a:r>
                      <a:r>
                        <a:rPr lang="en-US" sz="1600" b="1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Mail Preferences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ctr"/>
                </a:tc>
                <a:extLst>
                  <a:ext uri="{0D108BD9-81ED-4DB2-BD59-A6C34878D82A}">
                    <a16:rowId xmlns:a16="http://schemas.microsoft.com/office/drawing/2014/main" val="85543384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Strategic Engagement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386942462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uFill>
                            <a:solidFill>
                              <a:srgbClr val="008000"/>
                            </a:solidFill>
                          </a:uFill>
                        </a:rPr>
                        <a:t>Streamlines Screening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26417553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8000"/>
                            </a:solidFill>
                          </a:uFill>
                          <a:latin typeface="+mn-lt"/>
                        </a:rPr>
                        <a:t>No Measurable Impact in Mail Reduction</a:t>
                      </a:r>
                      <a:endParaRPr lang="en-US" sz="1600" b="0" i="0" u="none" strike="dblStrike" baseline="30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8000"/>
                          </a:solidFill>
                        </a:uFill>
                        <a:latin typeface="+mn-lt"/>
                      </a:endParaRPr>
                    </a:p>
                  </a:txBody>
                  <a:tcPr marL="7413" marR="7413" marT="7413" marB="0" anchor="b"/>
                </a:tc>
                <a:extLst>
                  <a:ext uri="{0D108BD9-81ED-4DB2-BD59-A6C34878D82A}">
                    <a16:rowId xmlns:a16="http://schemas.microsoft.com/office/drawing/2014/main" val="1504262597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DFE33D42-3AB0-C66C-F8D8-D5B74EA4B408}"/>
              </a:ext>
            </a:extLst>
          </p:cNvPr>
          <p:cNvSpPr txBox="1"/>
          <p:nvPr/>
        </p:nvSpPr>
        <p:spPr>
          <a:xfrm>
            <a:off x="5915651" y="250596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AMPS </a:t>
            </a:r>
            <a:endParaRPr lang="en-US" sz="1200" b="1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5096E0-6C25-0354-5EB7-ED95B83D5486}"/>
              </a:ext>
            </a:extLst>
          </p:cNvPr>
          <p:cNvSpPr txBox="1"/>
          <p:nvPr/>
        </p:nvSpPr>
        <p:spPr>
          <a:xfrm>
            <a:off x="6957021" y="250182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WFM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7BFDAC-7EDD-A1C7-9BE5-ADFAA67D28A1}"/>
              </a:ext>
            </a:extLst>
          </p:cNvPr>
          <p:cNvCxnSpPr>
            <a:cxnSpLocks/>
          </p:cNvCxnSpPr>
          <p:nvPr/>
        </p:nvCxnSpPr>
        <p:spPr>
          <a:xfrm>
            <a:off x="1484927" y="3323614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A7A0BF3-15E5-268C-4254-1E914FDE7918}"/>
              </a:ext>
            </a:extLst>
          </p:cNvPr>
          <p:cNvSpPr/>
          <p:nvPr/>
        </p:nvSpPr>
        <p:spPr>
          <a:xfrm>
            <a:off x="6102097" y="3001106"/>
            <a:ext cx="295922" cy="264195"/>
          </a:xfrm>
          <a:prstGeom prst="ellipse">
            <a:avLst/>
          </a:prstGeom>
          <a:gradFill>
            <a:gsLst>
              <a:gs pos="68000">
                <a:schemeClr val="bg1"/>
              </a:gs>
              <a:gs pos="7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27F15E-4779-01DA-03FD-D007841FFBF0}"/>
              </a:ext>
            </a:extLst>
          </p:cNvPr>
          <p:cNvSpPr/>
          <p:nvPr/>
        </p:nvSpPr>
        <p:spPr>
          <a:xfrm>
            <a:off x="6095027" y="4154800"/>
            <a:ext cx="295922" cy="26419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3EDF98-0EEA-C814-0576-648B8FF5933F}"/>
              </a:ext>
            </a:extLst>
          </p:cNvPr>
          <p:cNvCxnSpPr>
            <a:cxnSpLocks/>
          </p:cNvCxnSpPr>
          <p:nvPr/>
        </p:nvCxnSpPr>
        <p:spPr>
          <a:xfrm>
            <a:off x="1484927" y="3704614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9FEDD8-25CA-FC55-7981-EAAFDA5CBFB6}"/>
              </a:ext>
            </a:extLst>
          </p:cNvPr>
          <p:cNvSpPr txBox="1"/>
          <p:nvPr/>
        </p:nvSpPr>
        <p:spPr>
          <a:xfrm>
            <a:off x="6326050" y="2869436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strike="noStrike" baseline="30000" dirty="0">
                <a:effectLst/>
                <a:uFill>
                  <a:solidFill>
                    <a:srgbClr val="008000"/>
                  </a:solidFill>
                </a:uFill>
                <a:latin typeface="+mn-lt"/>
              </a:rPr>
              <a:t>1</a:t>
            </a:r>
            <a:endParaRPr lang="en-US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BFD5A-E4BC-25E9-5999-8E50C37ADDF2}"/>
              </a:ext>
            </a:extLst>
          </p:cNvPr>
          <p:cNvSpPr/>
          <p:nvPr/>
        </p:nvSpPr>
        <p:spPr>
          <a:xfrm>
            <a:off x="6102097" y="4523302"/>
            <a:ext cx="295922" cy="26419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345D70-B7F6-CBCE-FD49-A9E7298B9CF4}"/>
              </a:ext>
            </a:extLst>
          </p:cNvPr>
          <p:cNvSpPr/>
          <p:nvPr/>
        </p:nvSpPr>
        <p:spPr>
          <a:xfrm>
            <a:off x="6095027" y="4920133"/>
            <a:ext cx="295922" cy="26419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B05F5B-E588-7A44-5BDA-AD7C491E87F6}"/>
              </a:ext>
            </a:extLst>
          </p:cNvPr>
          <p:cNvSpPr/>
          <p:nvPr/>
        </p:nvSpPr>
        <p:spPr>
          <a:xfrm>
            <a:off x="6102097" y="5286941"/>
            <a:ext cx="295922" cy="26419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DADF49-9E47-8DB1-1DE2-F268D8E97F72}"/>
              </a:ext>
            </a:extLst>
          </p:cNvPr>
          <p:cNvSpPr/>
          <p:nvPr/>
        </p:nvSpPr>
        <p:spPr>
          <a:xfrm>
            <a:off x="6107660" y="5693811"/>
            <a:ext cx="295922" cy="264195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C22394-AE4D-501A-9841-570A7C07710E}"/>
              </a:ext>
            </a:extLst>
          </p:cNvPr>
          <p:cNvCxnSpPr>
            <a:cxnSpLocks/>
          </p:cNvCxnSpPr>
          <p:nvPr/>
        </p:nvCxnSpPr>
        <p:spPr>
          <a:xfrm>
            <a:off x="187216" y="6051147"/>
            <a:ext cx="8880584" cy="607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0AEE0100-493C-1A93-4250-F5062BF27C4B}"/>
              </a:ext>
            </a:extLst>
          </p:cNvPr>
          <p:cNvSpPr/>
          <p:nvPr/>
        </p:nvSpPr>
        <p:spPr>
          <a:xfrm>
            <a:off x="7155549" y="4168754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ABCAD-B1A1-6E8A-B5A5-95B50D83D791}"/>
              </a:ext>
            </a:extLst>
          </p:cNvPr>
          <p:cNvSpPr txBox="1"/>
          <p:nvPr/>
        </p:nvSpPr>
        <p:spPr>
          <a:xfrm>
            <a:off x="7366404" y="404726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uFill>
                  <a:solidFill>
                    <a:srgbClr val="008000"/>
                  </a:solidFill>
                </a:uFill>
                <a:latin typeface="+mn-lt"/>
              </a:rPr>
              <a:t>2</a:t>
            </a:r>
            <a:endParaRPr lang="en-US" sz="16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43180B-24A0-A84B-D119-8FB95BF16250}"/>
              </a:ext>
            </a:extLst>
          </p:cNvPr>
          <p:cNvSpPr/>
          <p:nvPr/>
        </p:nvSpPr>
        <p:spPr>
          <a:xfrm>
            <a:off x="6095027" y="3400614"/>
            <a:ext cx="295922" cy="264195"/>
          </a:xfrm>
          <a:prstGeom prst="ellipse">
            <a:avLst/>
          </a:prstGeom>
          <a:gradFill>
            <a:gsLst>
              <a:gs pos="41000">
                <a:schemeClr val="bg1"/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D16C9D-258F-8635-8A23-55CB6619436D}"/>
              </a:ext>
            </a:extLst>
          </p:cNvPr>
          <p:cNvSpPr/>
          <p:nvPr/>
        </p:nvSpPr>
        <p:spPr>
          <a:xfrm>
            <a:off x="7159485" y="3775071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5A11F9-2C55-E45F-5314-A6F77A123342}"/>
              </a:ext>
            </a:extLst>
          </p:cNvPr>
          <p:cNvSpPr/>
          <p:nvPr/>
        </p:nvSpPr>
        <p:spPr>
          <a:xfrm>
            <a:off x="7155549" y="3398981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D93938-1BA0-637D-2963-BEA69EAAD90E}"/>
              </a:ext>
            </a:extLst>
          </p:cNvPr>
          <p:cNvSpPr/>
          <p:nvPr/>
        </p:nvSpPr>
        <p:spPr>
          <a:xfrm>
            <a:off x="7155549" y="3003517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0C74991-0405-2C14-2D00-722841C82F60}"/>
              </a:ext>
            </a:extLst>
          </p:cNvPr>
          <p:cNvSpPr/>
          <p:nvPr/>
        </p:nvSpPr>
        <p:spPr>
          <a:xfrm>
            <a:off x="7154523" y="4522158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13D50E-A0B6-E200-6062-785E910D3059}"/>
              </a:ext>
            </a:extLst>
          </p:cNvPr>
          <p:cNvSpPr txBox="1"/>
          <p:nvPr/>
        </p:nvSpPr>
        <p:spPr>
          <a:xfrm>
            <a:off x="7366404" y="440904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uFill>
                  <a:solidFill>
                    <a:srgbClr val="008000"/>
                  </a:solidFill>
                </a:uFill>
                <a:latin typeface="+mn-lt"/>
              </a:rPr>
              <a:t>3</a:t>
            </a:r>
            <a:endParaRPr lang="en-US" sz="16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E28C98-C15A-A18C-C46E-4FB667F48180}"/>
              </a:ext>
            </a:extLst>
          </p:cNvPr>
          <p:cNvSpPr/>
          <p:nvPr/>
        </p:nvSpPr>
        <p:spPr>
          <a:xfrm>
            <a:off x="7154523" y="4933423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824233-733F-4087-26F4-B4F58D6E6D21}"/>
              </a:ext>
            </a:extLst>
          </p:cNvPr>
          <p:cNvSpPr txBox="1"/>
          <p:nvPr/>
        </p:nvSpPr>
        <p:spPr>
          <a:xfrm>
            <a:off x="7366404" y="4802732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uFill>
                  <a:solidFill>
                    <a:srgbClr val="008000"/>
                  </a:solidFill>
                </a:uFill>
                <a:latin typeface="+mn-lt"/>
              </a:rPr>
              <a:t>4</a:t>
            </a:r>
            <a:endParaRPr lang="en-US" sz="16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B75247D-5188-4A29-F960-842D1BA1B1E9}"/>
              </a:ext>
            </a:extLst>
          </p:cNvPr>
          <p:cNvSpPr/>
          <p:nvPr/>
        </p:nvSpPr>
        <p:spPr>
          <a:xfrm>
            <a:off x="7154523" y="5285951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4E2EFD-A4A8-97BE-1F44-05ECC2E52AC8}"/>
              </a:ext>
            </a:extLst>
          </p:cNvPr>
          <p:cNvSpPr txBox="1"/>
          <p:nvPr/>
        </p:nvSpPr>
        <p:spPr>
          <a:xfrm>
            <a:off x="7366404" y="515326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uFill>
                  <a:solidFill>
                    <a:srgbClr val="008000"/>
                  </a:solidFill>
                </a:uFill>
                <a:latin typeface="+mn-lt"/>
              </a:rPr>
              <a:t>5</a:t>
            </a:r>
            <a:endParaRPr lang="en-US" sz="16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C99DAF-7040-395D-C4D7-3724C7E7FAFF}"/>
              </a:ext>
            </a:extLst>
          </p:cNvPr>
          <p:cNvSpPr/>
          <p:nvPr/>
        </p:nvSpPr>
        <p:spPr>
          <a:xfrm>
            <a:off x="7154523" y="5689307"/>
            <a:ext cx="295922" cy="264195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rgbClr val="83AADB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7B71B6-6A88-79C1-2C4A-B152C3E55055}"/>
              </a:ext>
            </a:extLst>
          </p:cNvPr>
          <p:cNvSpPr txBox="1"/>
          <p:nvPr/>
        </p:nvSpPr>
        <p:spPr>
          <a:xfrm>
            <a:off x="7341493" y="5534146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uFill>
                  <a:solidFill>
                    <a:srgbClr val="008000"/>
                  </a:solidFill>
                </a:uFill>
                <a:latin typeface="+mn-lt"/>
              </a:rPr>
              <a:t>6</a:t>
            </a:r>
            <a:endParaRPr lang="en-US" sz="16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24F3F0-AC54-174B-CA73-C3D3F988131A}"/>
              </a:ext>
            </a:extLst>
          </p:cNvPr>
          <p:cNvCxnSpPr>
            <a:cxnSpLocks/>
          </p:cNvCxnSpPr>
          <p:nvPr/>
        </p:nvCxnSpPr>
        <p:spPr>
          <a:xfrm>
            <a:off x="6777895" y="2893914"/>
            <a:ext cx="0" cy="3163303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37" name="Oval 3136">
            <a:extLst>
              <a:ext uri="{FF2B5EF4-FFF2-40B4-BE49-F238E27FC236}">
                <a16:creationId xmlns:a16="http://schemas.microsoft.com/office/drawing/2014/main" id="{37E4757E-2F9F-8BBE-12B4-F925CD086C31}"/>
              </a:ext>
            </a:extLst>
          </p:cNvPr>
          <p:cNvSpPr/>
          <p:nvPr/>
        </p:nvSpPr>
        <p:spPr>
          <a:xfrm>
            <a:off x="6095027" y="3776948"/>
            <a:ext cx="295922" cy="264195"/>
          </a:xfrm>
          <a:prstGeom prst="ellipse">
            <a:avLst/>
          </a:prstGeom>
          <a:gradFill>
            <a:gsLst>
              <a:gs pos="41000">
                <a:schemeClr val="bg1"/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7" name="Straight Connector 3146">
            <a:extLst>
              <a:ext uri="{FF2B5EF4-FFF2-40B4-BE49-F238E27FC236}">
                <a16:creationId xmlns:a16="http://schemas.microsoft.com/office/drawing/2014/main" id="{A95385BD-2C9A-E372-6429-123BF429ECC6}"/>
              </a:ext>
            </a:extLst>
          </p:cNvPr>
          <p:cNvCxnSpPr>
            <a:cxnSpLocks/>
          </p:cNvCxnSpPr>
          <p:nvPr/>
        </p:nvCxnSpPr>
        <p:spPr>
          <a:xfrm>
            <a:off x="205983" y="6477000"/>
            <a:ext cx="8861817" cy="7620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49" name="Straight Connector 3148">
            <a:extLst>
              <a:ext uri="{FF2B5EF4-FFF2-40B4-BE49-F238E27FC236}">
                <a16:creationId xmlns:a16="http://schemas.microsoft.com/office/drawing/2014/main" id="{6DB43F3D-5F11-22CE-4812-10D472101A6E}"/>
              </a:ext>
            </a:extLst>
          </p:cNvPr>
          <p:cNvCxnSpPr>
            <a:cxnSpLocks/>
          </p:cNvCxnSpPr>
          <p:nvPr/>
        </p:nvCxnSpPr>
        <p:spPr>
          <a:xfrm>
            <a:off x="1521823" y="4117060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51" name="Straight Connector 3150">
            <a:extLst>
              <a:ext uri="{FF2B5EF4-FFF2-40B4-BE49-F238E27FC236}">
                <a16:creationId xmlns:a16="http://schemas.microsoft.com/office/drawing/2014/main" id="{D42790A2-0F74-C1DF-9C5F-579986D994DC}"/>
              </a:ext>
            </a:extLst>
          </p:cNvPr>
          <p:cNvCxnSpPr>
            <a:cxnSpLocks/>
          </p:cNvCxnSpPr>
          <p:nvPr/>
        </p:nvCxnSpPr>
        <p:spPr>
          <a:xfrm>
            <a:off x="1512440" y="4465431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53" name="Straight Connector 3152">
            <a:extLst>
              <a:ext uri="{FF2B5EF4-FFF2-40B4-BE49-F238E27FC236}">
                <a16:creationId xmlns:a16="http://schemas.microsoft.com/office/drawing/2014/main" id="{2D7522F4-9D4B-3A6E-4331-86419CBE5352}"/>
              </a:ext>
            </a:extLst>
          </p:cNvPr>
          <p:cNvCxnSpPr>
            <a:cxnSpLocks/>
          </p:cNvCxnSpPr>
          <p:nvPr/>
        </p:nvCxnSpPr>
        <p:spPr>
          <a:xfrm>
            <a:off x="1512440" y="4876800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54" name="Straight Connector 3153">
            <a:extLst>
              <a:ext uri="{FF2B5EF4-FFF2-40B4-BE49-F238E27FC236}">
                <a16:creationId xmlns:a16="http://schemas.microsoft.com/office/drawing/2014/main" id="{726F2ABA-9A42-6313-80F4-7EE7552EBD6B}"/>
              </a:ext>
            </a:extLst>
          </p:cNvPr>
          <p:cNvCxnSpPr>
            <a:cxnSpLocks/>
          </p:cNvCxnSpPr>
          <p:nvPr/>
        </p:nvCxnSpPr>
        <p:spPr>
          <a:xfrm>
            <a:off x="1512440" y="5213329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58" name="Straight Connector 3157">
            <a:extLst>
              <a:ext uri="{FF2B5EF4-FFF2-40B4-BE49-F238E27FC236}">
                <a16:creationId xmlns:a16="http://schemas.microsoft.com/office/drawing/2014/main" id="{CB74F9EE-2774-E11B-C226-FC50433BA5BD}"/>
              </a:ext>
            </a:extLst>
          </p:cNvPr>
          <p:cNvCxnSpPr>
            <a:cxnSpLocks/>
          </p:cNvCxnSpPr>
          <p:nvPr/>
        </p:nvCxnSpPr>
        <p:spPr>
          <a:xfrm>
            <a:off x="1521823" y="5576185"/>
            <a:ext cx="6230136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8191869-0FF7-DD52-9972-617C3EB1C53A}"/>
              </a:ext>
            </a:extLst>
          </p:cNvPr>
          <p:cNvSpPr txBox="1"/>
          <p:nvPr/>
        </p:nvSpPr>
        <p:spPr>
          <a:xfrm>
            <a:off x="9714731" y="748955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0290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6264" y="1610786"/>
            <a:ext cx="6337300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Ringside Condensed Bold"/>
                <a:cs typeface="Ringside Condensed Bold"/>
              </a:rPr>
              <a:t>Michael</a:t>
            </a:r>
            <a:r>
              <a:rPr sz="1800" b="1" spc="-10" dirty="0">
                <a:solidFill>
                  <a:schemeClr val="tx1"/>
                </a:solidFill>
                <a:latin typeface="Ringside Condensed Bold"/>
                <a:cs typeface="Ringside Condensed Bold"/>
              </a:rPr>
              <a:t> </a:t>
            </a:r>
            <a:r>
              <a:rPr sz="1800" b="1" dirty="0">
                <a:solidFill>
                  <a:schemeClr val="tx1"/>
                </a:solidFill>
                <a:latin typeface="Ringside Condensed Bold"/>
                <a:cs typeface="Ringside Condensed Bold"/>
              </a:rPr>
              <a:t>Sanders,</a:t>
            </a:r>
            <a:r>
              <a:rPr sz="1800" b="1" spc="-5" dirty="0">
                <a:solidFill>
                  <a:schemeClr val="tx1"/>
                </a:solidFill>
                <a:latin typeface="Ringside Condensed Bold"/>
                <a:cs typeface="Ringside Condensed Bold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Ringside Condensed Bold"/>
                <a:cs typeface="Ringside Condensed Bold"/>
              </a:rPr>
              <a:t>President</a:t>
            </a:r>
            <a:endParaRPr sz="1800" b="1" dirty="0">
              <a:solidFill>
                <a:schemeClr val="tx1"/>
              </a:solidFill>
              <a:latin typeface="Ringside Condensed Bold"/>
              <a:cs typeface="Ringside Condensed Bold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Main</a:t>
            </a:r>
            <a:r>
              <a:rPr sz="1800" spc="-25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 </a:t>
            </a:r>
            <a:r>
              <a:rPr sz="180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Office:</a:t>
            </a:r>
            <a:r>
              <a:rPr sz="1800" spc="-25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ingsideCondensed-Book"/>
                <a:cs typeface="RingsideCondensed-Book"/>
              </a:rPr>
              <a:t>703-892-</a:t>
            </a:r>
            <a:r>
              <a:rPr sz="1800" dirty="0">
                <a:solidFill>
                  <a:srgbClr val="231F20"/>
                </a:solidFill>
                <a:latin typeface="RingsideCondensed-Book"/>
                <a:cs typeface="RingsideCondensed-Book"/>
              </a:rPr>
              <a:t>MAIL</a:t>
            </a:r>
            <a:r>
              <a:rPr sz="1800" spc="-30" dirty="0">
                <a:solidFill>
                  <a:srgbClr val="231F20"/>
                </a:solidFill>
                <a:latin typeface="RingsideCondensed-Book"/>
                <a:cs typeface="RingsideCondensed-Book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ingsideCondensed-Book"/>
                <a:cs typeface="RingsideCondensed-Book"/>
              </a:rPr>
              <a:t>(6245)</a:t>
            </a:r>
            <a:endParaRPr sz="1800" dirty="0">
              <a:latin typeface="RingsideCondensed-Book"/>
              <a:cs typeface="RingsideCondensed-Book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Email:</a:t>
            </a:r>
            <a:r>
              <a:rPr sz="1800" spc="-2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RingsideCondensed-Book"/>
                <a:cs typeface="RingsideCondensed-Book"/>
                <a:hlinkClick r:id="rId2"/>
              </a:rPr>
              <a:t>michael.sanders@wastefreemail.com</a:t>
            </a:r>
            <a:endParaRPr sz="1800" dirty="0">
              <a:latin typeface="RingsideCondensed-Book"/>
              <a:cs typeface="RingsideCondensed-Book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Company</a:t>
            </a:r>
            <a:r>
              <a:rPr sz="1800" spc="-3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 </a:t>
            </a:r>
            <a:r>
              <a:rPr sz="180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website:</a:t>
            </a:r>
            <a:r>
              <a:rPr lang="en-US" sz="1800" dirty="0">
                <a:solidFill>
                  <a:srgbClr val="2F5317"/>
                </a:solidFill>
                <a:latin typeface="Ringside Condensed Bold"/>
                <a:cs typeface="Ringside Condensed Bold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RingsideCondensed-Book"/>
                <a:cs typeface="RingsideCondensed-Book"/>
                <a:hlinkClick r:id="rId3"/>
              </a:rPr>
              <a:t>https://www.wastefreemail.com</a:t>
            </a:r>
            <a:endParaRPr sz="1800" dirty="0">
              <a:latin typeface="RingsideCondensed-Book"/>
              <a:cs typeface="RingsideCondensed-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0" cy="1371600"/>
          </a:xfrm>
          <a:custGeom>
            <a:avLst/>
            <a:gdLst/>
            <a:ahLst/>
            <a:cxnLst/>
            <a:rect l="l" t="t" r="r" b="b"/>
            <a:pathLst>
              <a:path w="10058400" h="1371600">
                <a:moveTo>
                  <a:pt x="10058400" y="0"/>
                </a:moveTo>
                <a:lnTo>
                  <a:pt x="0" y="0"/>
                </a:lnTo>
                <a:lnTo>
                  <a:pt x="0" y="1371600"/>
                </a:lnTo>
                <a:lnTo>
                  <a:pt x="10058400" y="13716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F5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21435"/>
            <a:ext cx="58801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latin typeface="RingsideCompressed-Bold"/>
                <a:cs typeface="RingsideCompressed-Bold"/>
              </a:rPr>
              <a:t>CONTACT</a:t>
            </a:r>
            <a:r>
              <a:rPr sz="3600" b="1" spc="-110" dirty="0">
                <a:latin typeface="RingsideCompressed-Bold"/>
                <a:cs typeface="RingsideCompressed-Bold"/>
              </a:rPr>
              <a:t> </a:t>
            </a:r>
            <a:r>
              <a:rPr sz="3600" b="1" spc="-60" dirty="0">
                <a:latin typeface="RingsideCompressed-Bold"/>
                <a:cs typeface="RingsideCompressed-Bold"/>
              </a:rPr>
              <a:t>INFORMATION</a:t>
            </a:r>
            <a:endParaRPr sz="3600" b="1" dirty="0">
              <a:latin typeface="RingsideCompressed-Bold"/>
              <a:cs typeface="RingsideCompressed-Bold"/>
            </a:endParaRPr>
          </a:p>
        </p:txBody>
      </p:sp>
      <p:pic>
        <p:nvPicPr>
          <p:cNvPr id="5" name="Picture 4" descr="A logo on a green surface&#10;&#10;Description automatically generated">
            <a:extLst>
              <a:ext uri="{FF2B5EF4-FFF2-40B4-BE49-F238E27FC236}">
                <a16:creationId xmlns:a16="http://schemas.microsoft.com/office/drawing/2014/main" id="{7C2EDDFE-EC0B-BE93-3142-83DE1DC7B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77000"/>
            <a:ext cx="1047750" cy="104775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DB89B91-DC1F-EF5D-6E01-CC2A9CDD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85353"/>
            <a:ext cx="55018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Helmut E. Brokamp | </a:t>
            </a:r>
            <a:r>
              <a:rPr lang="en-US" b="1" dirty="0">
                <a:solidFill>
                  <a:schemeClr val="tx1"/>
                </a:solidFill>
                <a:latin typeface="Ringside Condensed Bold"/>
              </a:rPr>
              <a:t>Director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ingside Condensed 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Office of Diplomatic Pouch and Mail | A/GO/OPS/DPM 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</a:b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Phone: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+1 (771) 204-0792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</a:b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Email: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 </a:t>
            </a:r>
            <a:r>
              <a:rPr kumimoji="0" lang="de-DE" altLang="en-US" i="0" u="sng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Ringside Condensed Bold"/>
                <a:ea typeface="Aptos" panose="020B0004020202020204" pitchFamily="34" charset="0"/>
                <a:cs typeface="Open Sans" panose="020B0606030504020204" pitchFamily="34" charset="0"/>
              </a:rPr>
              <a:t>BrokampHE@state.gov</a:t>
            </a:r>
            <a:endParaRPr kumimoji="0" lang="en-US" altLang="en-US" i="0" u="sng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Ringside Condensed Bold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78E3EE2-8ADF-1BBF-0E2D-CA1400BB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64" y="4610263"/>
            <a:ext cx="35242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DDB64A-EF87-116B-3FB2-B04090825EB5}"/>
              </a:ext>
            </a:extLst>
          </p:cNvPr>
          <p:cNvCxnSpPr>
            <a:cxnSpLocks/>
          </p:cNvCxnSpPr>
          <p:nvPr/>
        </p:nvCxnSpPr>
        <p:spPr>
          <a:xfrm>
            <a:off x="685801" y="5410200"/>
            <a:ext cx="7068335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82E3C8-914E-861E-5E4E-C4264C82CECB}"/>
              </a:ext>
            </a:extLst>
          </p:cNvPr>
          <p:cNvSpPr txBox="1"/>
          <p:nvPr/>
        </p:nvSpPr>
        <p:spPr>
          <a:xfrm>
            <a:off x="1524000" y="5533072"/>
            <a:ext cx="586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SALVADOR OROZPE, GS-13, DAFC</a:t>
            </a:r>
          </a:p>
          <a:p>
            <a:pPr marL="0" marR="0"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AFIMSC Official Mail and Postal Program Manager</a:t>
            </a:r>
          </a:p>
          <a:p>
            <a:pPr marL="0" marR="0"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Air Force Installation and Mission Support Center</a:t>
            </a:r>
          </a:p>
          <a:p>
            <a:pPr marL="0" marR="0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Cell: </a:t>
            </a:r>
            <a:r>
              <a:rPr lang="en-US" sz="1800" dirty="0">
                <a:solidFill>
                  <a:schemeClr val="tx1"/>
                </a:solidFill>
                <a:effectLst/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(210)849-1573</a:t>
            </a:r>
          </a:p>
          <a:p>
            <a:pPr marL="0" marR="0"/>
            <a:r>
              <a:rPr lang="en-US" dirty="0">
                <a:solidFill>
                  <a:srgbClr val="006600"/>
                </a:solidFill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Email: </a:t>
            </a:r>
            <a:r>
              <a:rPr lang="pt-BR" u="sng" dirty="0">
                <a:solidFill>
                  <a:srgbClr val="0000CC"/>
                </a:solidFill>
                <a:latin typeface="Ringside Condensed Bold"/>
                <a:ea typeface="Aptos" panose="020B0004020202020204" pitchFamily="34" charset="0"/>
                <a:cs typeface="Aptos" panose="020B0004020202020204" pitchFamily="34" charset="0"/>
              </a:rPr>
              <a:t>salvador.orozpe.1@us.af.mil</a:t>
            </a:r>
            <a:endParaRPr lang="en-US" sz="1800" u="sng" dirty="0">
              <a:solidFill>
                <a:srgbClr val="0000CC"/>
              </a:solidFill>
              <a:effectLst/>
              <a:latin typeface="Ringside Condensed Bold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95541-6C85-E3FB-165D-2CA1C00C03AA}"/>
              </a:ext>
            </a:extLst>
          </p:cNvPr>
          <p:cNvSpPr txBox="1"/>
          <p:nvPr/>
        </p:nvSpPr>
        <p:spPr>
          <a:xfrm rot="16200000">
            <a:off x="14143" y="4057011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  <a:latin typeface="Ringside Condensed Bold"/>
              </a:rPr>
              <a:t>State Department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73647-EBB5-D39E-BD44-2DF049D7485F}"/>
              </a:ext>
            </a:extLst>
          </p:cNvPr>
          <p:cNvSpPr txBox="1"/>
          <p:nvPr/>
        </p:nvSpPr>
        <p:spPr>
          <a:xfrm rot="16200000">
            <a:off x="361404" y="610644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  <a:latin typeface="Ringside Condensed Bold"/>
              </a:rPr>
              <a:t>Air Force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E9ACFA-D8D7-7143-E706-211BD8FE99F5}"/>
              </a:ext>
            </a:extLst>
          </p:cNvPr>
          <p:cNvCxnSpPr>
            <a:cxnSpLocks/>
          </p:cNvCxnSpPr>
          <p:nvPr/>
        </p:nvCxnSpPr>
        <p:spPr>
          <a:xfrm>
            <a:off x="740745" y="3200400"/>
            <a:ext cx="7068335" cy="0"/>
          </a:xfrm>
          <a:prstGeom prst="line">
            <a:avLst/>
          </a:prstGeom>
          <a:ln w="952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DF9A6D-C5EA-51F4-87C5-E2645820CEDB}"/>
              </a:ext>
            </a:extLst>
          </p:cNvPr>
          <p:cNvSpPr txBox="1"/>
          <p:nvPr/>
        </p:nvSpPr>
        <p:spPr>
          <a:xfrm rot="16200000">
            <a:off x="536719" y="2117334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  <a:latin typeface="Ringside Condensed Bold"/>
              </a:rPr>
              <a:t>WFM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7FC8B2-057D-1E61-6ED3-998D26E315D1}"/>
              </a:ext>
            </a:extLst>
          </p:cNvPr>
          <p:cNvSpPr txBox="1"/>
          <p:nvPr/>
        </p:nvSpPr>
        <p:spPr>
          <a:xfrm>
            <a:off x="9714731" y="748955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E4312-5206-AEB7-3030-6A11C17E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690C945-1BB6-D097-7E88-892D5BEC8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381000"/>
            <a:ext cx="7937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sz="3600" b="1" dirty="0">
                <a:latin typeface="RingsideCompressed-Bold"/>
              </a:rPr>
              <a:t>Unwanted and Undeliverable Mail </a:t>
            </a:r>
            <a:endParaRPr lang="en-US" sz="2400" b="1" i="1" dirty="0">
              <a:latin typeface="RingsideCompressed-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5E09F-9C4D-AEEE-B595-E9ADD85E92F7}"/>
              </a:ext>
            </a:extLst>
          </p:cNvPr>
          <p:cNvSpPr txBox="1"/>
          <p:nvPr/>
        </p:nvSpPr>
        <p:spPr>
          <a:xfrm>
            <a:off x="9582237" y="72968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6" name="Picture 5" descr="A person holding a check&#10;&#10;AI-generated content may be incorrect.">
            <a:extLst>
              <a:ext uri="{FF2B5EF4-FFF2-40B4-BE49-F238E27FC236}">
                <a16:creationId xmlns:a16="http://schemas.microsoft.com/office/drawing/2014/main" id="{F7C368B7-8CBD-3B52-23BA-D555FFD18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3900" y="2171699"/>
            <a:ext cx="6400800" cy="4800600"/>
          </a:xfrm>
          <a:prstGeom prst="rect">
            <a:avLst/>
          </a:prstGeom>
        </p:spPr>
      </p:pic>
      <p:pic>
        <p:nvPicPr>
          <p:cNvPr id="11" name="Picture 10" descr="A pile of magazines on the ground&#10;&#10;AI-generated content may be incorrect.">
            <a:extLst>
              <a:ext uri="{FF2B5EF4-FFF2-40B4-BE49-F238E27FC236}">
                <a16:creationId xmlns:a16="http://schemas.microsoft.com/office/drawing/2014/main" id="{3A79EDF2-9DEF-9A97-AECF-3C1E76D378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211" y="2171702"/>
            <a:ext cx="6400798" cy="48005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4CB874-154A-4EA9-D9AC-2454D4E7E7E7}"/>
              </a:ext>
            </a:extLst>
          </p:cNvPr>
          <p:cNvCxnSpPr/>
          <p:nvPr/>
        </p:nvCxnSpPr>
        <p:spPr>
          <a:xfrm>
            <a:off x="5029200" y="1371599"/>
            <a:ext cx="0" cy="6400801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725AF3B-9DAD-BE71-59A8-6A9878BB1882}"/>
              </a:ext>
            </a:extLst>
          </p:cNvPr>
          <p:cNvSpPr/>
          <p:nvPr/>
        </p:nvSpPr>
        <p:spPr>
          <a:xfrm>
            <a:off x="5638800" y="5029200"/>
            <a:ext cx="3657600" cy="7620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6600"/>
                </a:solidFill>
              </a:rPr>
              <a:t>Screening for Hazardous Material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9032C0D-AC70-CDCF-46FE-2BB1BDF30CB8}"/>
              </a:ext>
            </a:extLst>
          </p:cNvPr>
          <p:cNvSpPr/>
          <p:nvPr/>
        </p:nvSpPr>
        <p:spPr>
          <a:xfrm>
            <a:off x="2032821" y="2209800"/>
            <a:ext cx="2057400" cy="9906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6600"/>
                </a:solidFill>
              </a:rPr>
              <a:t>Colin Powell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96F44-0843-C123-2DB6-447C09C78173}"/>
              </a:ext>
            </a:extLst>
          </p:cNvPr>
          <p:cNvSpPr txBox="1"/>
          <p:nvPr/>
        </p:nvSpPr>
        <p:spPr>
          <a:xfrm>
            <a:off x="9734637" y="74492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040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EEA7F-ACD7-8914-B559-F945B8A86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0827F83-9749-1E47-E2A4-0B0BEC2A787C}"/>
              </a:ext>
            </a:extLst>
          </p:cNvPr>
          <p:cNvSpPr txBox="1"/>
          <p:nvPr/>
        </p:nvSpPr>
        <p:spPr>
          <a:xfrm>
            <a:off x="432210" y="2117717"/>
            <a:ext cx="9378540" cy="3657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US" sz="1800" dirty="0"/>
          </a:p>
          <a:p>
            <a:r>
              <a:rPr lang="en-US" sz="2800" b="1" dirty="0">
                <a:latin typeface="+mn-lt"/>
              </a:rPr>
              <a:t>WFM OptOut – Cost Efficiencies and Zero Waste Opportunity: </a:t>
            </a:r>
          </a:p>
          <a:p>
            <a:endParaRPr lang="en-US" u="sng" dirty="0">
              <a:solidFill>
                <a:srgbClr val="80008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800" u="sng" dirty="0">
                <a:solidFill>
                  <a:srgbClr val="8000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800" u="sng" dirty="0">
                <a:solidFill>
                  <a:srgbClr val="0000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://www.youtube.com/watch?v=ztSjdnpMEqI</a:t>
            </a:r>
            <a:r>
              <a:rPr lang="en-US" sz="1800" dirty="0">
                <a:solidFill>
                  <a:srgbClr val="0000CC"/>
                </a:solidFill>
              </a:rPr>
              <a:t>)</a:t>
            </a:r>
          </a:p>
          <a:p>
            <a:r>
              <a:rPr lang="en-US" sz="1800" dirty="0"/>
              <a:t> </a:t>
            </a:r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2800" b="1" dirty="0">
                <a:latin typeface="+mn-lt"/>
              </a:rPr>
              <a:t>WFM OptOut User Guide: </a:t>
            </a:r>
          </a:p>
          <a:p>
            <a:endParaRPr lang="en-US" u="sng" dirty="0">
              <a:solidFill>
                <a:srgbClr val="80008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800" u="sng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800" u="sng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://www.youtube.com/watch?v=pLSjbUlxec4</a:t>
            </a:r>
            <a:endParaRPr lang="en-US" sz="1800" dirty="0">
              <a:solidFill>
                <a:srgbClr val="0000CC"/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RingsideCondensed-Book"/>
              <a:cs typeface="RingsideCondensed-Book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383447-9CDA-10C5-2BC0-BB549EE130EF}"/>
              </a:ext>
            </a:extLst>
          </p:cNvPr>
          <p:cNvSpPr/>
          <p:nvPr/>
        </p:nvSpPr>
        <p:spPr>
          <a:xfrm>
            <a:off x="0" y="0"/>
            <a:ext cx="10058400" cy="1371600"/>
          </a:xfrm>
          <a:custGeom>
            <a:avLst/>
            <a:gdLst/>
            <a:ahLst/>
            <a:cxnLst/>
            <a:rect l="l" t="t" r="r" b="b"/>
            <a:pathLst>
              <a:path w="10058400" h="1371600">
                <a:moveTo>
                  <a:pt x="10058400" y="0"/>
                </a:moveTo>
                <a:lnTo>
                  <a:pt x="0" y="0"/>
                </a:lnTo>
                <a:lnTo>
                  <a:pt x="0" y="1371600"/>
                </a:lnTo>
                <a:lnTo>
                  <a:pt x="10058400" y="13716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2F5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D028D11-6122-FF17-7A43-3377E0417C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321435"/>
            <a:ext cx="58801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40" dirty="0">
                <a:latin typeface="RingsideCompressed-Bold"/>
                <a:cs typeface="RingsideCompressed-Bold"/>
              </a:rPr>
              <a:t>WFM Videos</a:t>
            </a:r>
            <a:endParaRPr sz="3600" b="1" dirty="0">
              <a:latin typeface="RingsideCompressed-Bold"/>
              <a:cs typeface="RingsideCompressed-Bold"/>
            </a:endParaRPr>
          </a:p>
        </p:txBody>
      </p:sp>
      <p:pic>
        <p:nvPicPr>
          <p:cNvPr id="5" name="Picture 4" descr="A logo on a green surface&#10;&#10;Description automatically generated">
            <a:extLst>
              <a:ext uri="{FF2B5EF4-FFF2-40B4-BE49-F238E27FC236}">
                <a16:creationId xmlns:a16="http://schemas.microsoft.com/office/drawing/2014/main" id="{5C22207A-5F8E-5E87-E369-AD20662A9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6165605"/>
            <a:ext cx="1047750" cy="10477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7845B2-FA71-18AE-F916-A2728A234FDF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432210" y="3946423"/>
            <a:ext cx="924519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C592AD-3F25-AF8E-E7A6-F50240587E8E}"/>
              </a:ext>
            </a:extLst>
          </p:cNvPr>
          <p:cNvSpPr txBox="1"/>
          <p:nvPr/>
        </p:nvSpPr>
        <p:spPr>
          <a:xfrm>
            <a:off x="9582237" y="72968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11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2895600"/>
            <a:ext cx="381000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MANAGE</a:t>
            </a:r>
            <a:r>
              <a:rPr sz="1900" b="1" spc="-4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spc="-1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YOUR</a:t>
            </a:r>
            <a:r>
              <a:rPr sz="1900" b="1" spc="-2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MAIL</a:t>
            </a:r>
            <a:r>
              <a:rPr sz="1900" b="1" spc="-8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–</a:t>
            </a:r>
            <a:r>
              <a:rPr sz="1900" b="1" spc="-25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SAVE</a:t>
            </a:r>
            <a:r>
              <a:rPr sz="1900" b="1" spc="-2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A</a:t>
            </a:r>
            <a:r>
              <a:rPr sz="1900" b="1" spc="-25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 </a:t>
            </a:r>
            <a:r>
              <a:rPr sz="1900" b="1" spc="-10" dirty="0">
                <a:solidFill>
                  <a:srgbClr val="CCDB66"/>
                </a:solidFill>
                <a:latin typeface="RingsideCompressed-Bold"/>
                <a:cs typeface="Nirmala Text" panose="020B0502040204020203" pitchFamily="34" charset="0"/>
              </a:rPr>
              <a:t>TREE!</a:t>
            </a:r>
            <a:endParaRPr sz="1900" b="1" dirty="0">
              <a:latin typeface="RingsideCompressed-Bold"/>
              <a:cs typeface="Nirmala Text" panose="020B0502040204020203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410" y="4038600"/>
            <a:ext cx="9174990" cy="16974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6120"/>
              </a:lnSpc>
              <a:spcBef>
                <a:spcPts val="700"/>
              </a:spcBef>
            </a:pPr>
            <a:r>
              <a:rPr lang="en-US" sz="4400" b="1" dirty="0">
                <a:solidFill>
                  <a:srgbClr val="006600"/>
                </a:solidFill>
                <a:latin typeface="RingsideCompressed-Bold"/>
                <a:cs typeface="Arial" panose="020B0604020202020204" pitchFamily="34" charset="0"/>
              </a:rPr>
              <a:t>WFM OptOut Technology at </a:t>
            </a:r>
          </a:p>
          <a:p>
            <a:pPr marL="12700" marR="5080">
              <a:lnSpc>
                <a:spcPts val="6120"/>
              </a:lnSpc>
              <a:spcBef>
                <a:spcPts val="700"/>
              </a:spcBef>
            </a:pPr>
            <a:r>
              <a:rPr lang="en-US" sz="4400" b="1" dirty="0">
                <a:solidFill>
                  <a:srgbClr val="006600"/>
                </a:solidFill>
                <a:latin typeface="RingsideCompressed-Bold"/>
                <a:cs typeface="Arial" panose="020B0604020202020204" pitchFamily="34" charset="0"/>
              </a:rPr>
              <a:t>U.S. Department of State</a:t>
            </a:r>
          </a:p>
        </p:txBody>
      </p:sp>
      <p:sp>
        <p:nvSpPr>
          <p:cNvPr id="4" name="object 4"/>
          <p:cNvSpPr/>
          <p:nvPr/>
        </p:nvSpPr>
        <p:spPr>
          <a:xfrm flipV="1">
            <a:off x="883410" y="4837824"/>
            <a:ext cx="6812790" cy="971550"/>
          </a:xfrm>
          <a:custGeom>
            <a:avLst/>
            <a:gdLst/>
            <a:ahLst/>
            <a:cxnLst/>
            <a:rect l="l" t="t" r="r" b="b"/>
            <a:pathLst>
              <a:path w="6957059">
                <a:moveTo>
                  <a:pt x="0" y="0"/>
                </a:moveTo>
                <a:lnTo>
                  <a:pt x="6957021" y="0"/>
                </a:lnTo>
              </a:path>
            </a:pathLst>
          </a:custGeom>
          <a:ln w="12700">
            <a:solidFill>
              <a:srgbClr val="CCD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410" y="6096592"/>
            <a:ext cx="76509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200" dirty="0">
                <a:latin typeface="Ringside Condensed Bold"/>
              </a:rPr>
              <a:t>Impact</a:t>
            </a:r>
            <a:r>
              <a:rPr lang="en-US" sz="2400" dirty="0">
                <a:latin typeface="Ringside Condensed Bold"/>
              </a:rPr>
              <a:t> of Removing Unwanted Mail (UM)</a:t>
            </a:r>
            <a:endParaRPr sz="2400" dirty="0">
              <a:latin typeface="Ringside Condensed Bold"/>
              <a:cs typeface="RingsideCondensed-Book"/>
            </a:endParaRPr>
          </a:p>
        </p:txBody>
      </p:sp>
      <p:pic>
        <p:nvPicPr>
          <p:cNvPr id="7" name="Picture 6" descr="A logo on a green surface&#10;&#10;Description automatically generated">
            <a:extLst>
              <a:ext uri="{FF2B5EF4-FFF2-40B4-BE49-F238E27FC236}">
                <a16:creationId xmlns:a16="http://schemas.microsoft.com/office/drawing/2014/main" id="{B4F9A571-A637-1993-0883-EE9A5D660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61" y="6287670"/>
            <a:ext cx="1047750" cy="1047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FE411-C276-A4F7-EB5B-9A8B9EC0088E}"/>
              </a:ext>
            </a:extLst>
          </p:cNvPr>
          <p:cNvSpPr txBox="1"/>
          <p:nvPr/>
        </p:nvSpPr>
        <p:spPr>
          <a:xfrm>
            <a:off x="7467600" y="2869074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Ringside Condensed Bold"/>
              </a:rPr>
              <a:t>SA32 data as of February 2025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013CA-4254-C3E0-A652-6FC1B9C0A4FB}"/>
              </a:ext>
            </a:extLst>
          </p:cNvPr>
          <p:cNvSpPr txBox="1"/>
          <p:nvPr/>
        </p:nvSpPr>
        <p:spPr>
          <a:xfrm>
            <a:off x="9582237" y="72968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42DFB6C-63D7-4E6C-ED59-60B3827E9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473200"/>
            <a:ext cx="9613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>
                <a:latin typeface="RingsideCompressed-Bold"/>
              </a:rPr>
              <a:t>Cost Savings Breakdown Across Categories</a:t>
            </a:r>
            <a:endParaRPr lang="en-US" sz="3600" b="1" i="1" dirty="0">
              <a:latin typeface="RingsideCompressed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2FEF2-7CF9-6609-E747-AD47116E2483}"/>
              </a:ext>
            </a:extLst>
          </p:cNvPr>
          <p:cNvSpPr txBox="1"/>
          <p:nvPr/>
        </p:nvSpPr>
        <p:spPr>
          <a:xfrm>
            <a:off x="2749907" y="4168914"/>
            <a:ext cx="5875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3">
              <a:tabLst>
                <a:tab pos="285750" algn="l"/>
              </a:tabLst>
            </a:pPr>
            <a:r>
              <a:rPr lang="en-US" altLang="en-US" sz="1000" baseline="30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Productivity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($.836) – used USPS Variable Cost for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Flat/Catalog mail type</a:t>
            </a:r>
          </a:p>
          <a:p>
            <a:pPr marL="285750" lvl="3">
              <a:tabLst>
                <a:tab pos="285750" algn="l"/>
              </a:tabLst>
            </a:pPr>
            <a:r>
              <a:rPr kumimoji="0" lang="en-US" altLang="en-US" sz="10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Shipping Cost to Embassies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000" i="1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avg. $7.35 per kilo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) – </a:t>
            </a:r>
            <a:r>
              <a:rPr lang="en-US" altLang="en-US" sz="1000" i="1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prior to WFM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Ringside Condensed Bold"/>
                <a:ea typeface="Calibri" panose="020F0502020204030204" pitchFamily="34" charset="0"/>
                <a:cs typeface="Times New Roman" panose="02020603050405020304" pitchFamily="18" charset="0"/>
              </a:rPr>
              <a:t>most was recycled prior to shipping</a:t>
            </a:r>
          </a:p>
          <a:p>
            <a:pPr marL="285750" lvl="3">
              <a:tabLst>
                <a:tab pos="285750" algn="l"/>
              </a:tabLst>
            </a:pPr>
            <a:r>
              <a:rPr lang="en-US" altLang="en-US" sz="1000" baseline="30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Recycle Cost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000" i="1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avg. $100 per ton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) – used industry cost</a:t>
            </a:r>
          </a:p>
          <a:p>
            <a:pPr marL="285750" lvl="3">
              <a:tabLst>
                <a:tab pos="285750" algn="l"/>
              </a:tabLst>
            </a:pPr>
            <a:r>
              <a:rPr lang="en-US" altLang="en-US" sz="1000" baseline="30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Screening for Hazardous Material </a:t>
            </a:r>
            <a:r>
              <a:rPr lang="en-US" altLang="en-US" sz="1000" dirty="0"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- fewer cages to detect hazardous substances</a:t>
            </a:r>
            <a:endParaRPr lang="en-US" sz="1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2A3CC6-35C0-0EC9-F52C-5A12F01C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93209"/>
              </p:ext>
            </p:extLst>
          </p:nvPr>
        </p:nvGraphicFramePr>
        <p:xfrm>
          <a:off x="3130932" y="1909139"/>
          <a:ext cx="5924637" cy="2250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3052">
                  <a:extLst>
                    <a:ext uri="{9D8B030D-6E8A-4147-A177-3AD203B41FA5}">
                      <a16:colId xmlns:a16="http://schemas.microsoft.com/office/drawing/2014/main" val="3657138105"/>
                    </a:ext>
                  </a:extLst>
                </a:gridCol>
                <a:gridCol w="2111585">
                  <a:extLst>
                    <a:ext uri="{9D8B030D-6E8A-4147-A177-3AD203B41FA5}">
                      <a16:colId xmlns:a16="http://schemas.microsoft.com/office/drawing/2014/main" val="3576799268"/>
                    </a:ext>
                  </a:extLst>
                </a:gridCol>
              </a:tblGrid>
              <a:tr h="339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RingsideCondensed-Bold"/>
                        </a:rPr>
                        <a:t>Category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RingsideCondensed-Bold"/>
                        </a:rPr>
                        <a:t>Cost Savings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607494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RingsideCondensed-Bold"/>
                        </a:rPr>
                        <a:t> Productivity</a:t>
                      </a:r>
                      <a:r>
                        <a:rPr lang="en-US" sz="2000" b="1" u="none" strike="noStrike" baseline="30000" dirty="0">
                          <a:effectLst/>
                          <a:latin typeface="RingsideCondensed-Bold"/>
                        </a:rPr>
                        <a:t>1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ingsideCondensed-Bold"/>
                        </a:rPr>
                        <a:t>$427,255.33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251854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RingsideCondensed-Bold"/>
                        </a:rPr>
                        <a:t> Shipping to Embassies</a:t>
                      </a:r>
                      <a:r>
                        <a:rPr lang="en-US" sz="2000" b="1" u="none" strike="noStrike" baseline="30000" dirty="0">
                          <a:effectLst/>
                          <a:latin typeface="RingsideCondensed-Bold"/>
                        </a:rPr>
                        <a:t>2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ingsideCondensed-Bold"/>
                        </a:rPr>
                        <a:t>$1,241,031.62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693630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RingsideCondensed-Bold"/>
                        </a:rPr>
                        <a:t> Recycling</a:t>
                      </a:r>
                      <a:r>
                        <a:rPr lang="en-US" sz="2000" b="1" u="none" strike="noStrike" baseline="30000" dirty="0">
                          <a:effectLst/>
                          <a:latin typeface="RingsideCondensed-Bold"/>
                        </a:rPr>
                        <a:t>3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ingsideCondensed-Bold"/>
                        </a:rPr>
                        <a:t>$18,612.27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724638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RingsideCondensed-Bold"/>
                        </a:rPr>
                        <a:t> Screening for Hazardous Materials</a:t>
                      </a:r>
                      <a:r>
                        <a:rPr lang="en-US" sz="2000" b="1" u="none" strike="noStrike" baseline="30000" dirty="0">
                          <a:effectLst/>
                          <a:latin typeface="RingsideCondensed-Bold"/>
                        </a:rPr>
                        <a:t>4</a:t>
                      </a:r>
                      <a:endParaRPr lang="en-US" sz="20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275596"/>
                  </a:ext>
                </a:extLst>
              </a:tr>
              <a:tr h="26655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10131"/>
                  </a:ext>
                </a:extLst>
              </a:tr>
              <a:tr h="339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8000"/>
                          </a:solidFill>
                          <a:effectLst/>
                          <a:latin typeface="RingsideCondensed-Bold"/>
                        </a:rPr>
                        <a:t>Total Cost Savings</a:t>
                      </a:r>
                      <a:endParaRPr lang="en-US" sz="2000" b="1" i="0" u="none" strike="noStrike" dirty="0">
                        <a:solidFill>
                          <a:srgbClr val="008000"/>
                        </a:solidFill>
                        <a:effectLst/>
                        <a:latin typeface="RingsideCondensed-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RingsideCondensed-Bold"/>
                        </a:rPr>
                        <a:t>$1,686,899.22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6726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7D8DDD-C093-2452-32C2-6CF9EA963846}"/>
              </a:ext>
            </a:extLst>
          </p:cNvPr>
          <p:cNvSpPr txBox="1"/>
          <p:nvPr/>
        </p:nvSpPr>
        <p:spPr>
          <a:xfrm>
            <a:off x="476827" y="2308064"/>
            <a:ext cx="2113948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ingsideCondensed-Bold"/>
              </a:rPr>
              <a:t>Removed </a:t>
            </a:r>
          </a:p>
          <a:p>
            <a:pPr algn="ctr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RingsideCondensed-Bold"/>
              </a:rPr>
              <a:t>511,071</a:t>
            </a:r>
            <a:r>
              <a:rPr lang="en-US" sz="2400" dirty="0">
                <a:latin typeface="RingsideCondensed-Bold"/>
              </a:rPr>
              <a:t> </a:t>
            </a:r>
          </a:p>
          <a:p>
            <a:pPr algn="ctr"/>
            <a:r>
              <a:rPr lang="en-US" sz="2400" dirty="0">
                <a:latin typeface="RingsideCondensed-Bold"/>
              </a:rPr>
              <a:t>Mail Pieces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D2A880-C840-4EE2-98FB-CB1D85AD2E8D}"/>
              </a:ext>
            </a:extLst>
          </p:cNvPr>
          <p:cNvSpPr/>
          <p:nvPr/>
        </p:nvSpPr>
        <p:spPr>
          <a:xfrm>
            <a:off x="7308494" y="3709815"/>
            <a:ext cx="1905000" cy="590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22F10C-2589-852A-BBC1-7F8AD90C9669}"/>
              </a:ext>
            </a:extLst>
          </p:cNvPr>
          <p:cNvCxnSpPr>
            <a:cxnSpLocks/>
          </p:cNvCxnSpPr>
          <p:nvPr/>
        </p:nvCxnSpPr>
        <p:spPr>
          <a:xfrm>
            <a:off x="2749907" y="2971800"/>
            <a:ext cx="221893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E879F6-DBBC-BE03-0978-97F40EC9E953}"/>
              </a:ext>
            </a:extLst>
          </p:cNvPr>
          <p:cNvCxnSpPr>
            <a:cxnSpLocks/>
          </p:cNvCxnSpPr>
          <p:nvPr/>
        </p:nvCxnSpPr>
        <p:spPr>
          <a:xfrm>
            <a:off x="2749907" y="2819400"/>
            <a:ext cx="221893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stack of magazines on a table&#10;&#10;Description automatically generated">
            <a:extLst>
              <a:ext uri="{FF2B5EF4-FFF2-40B4-BE49-F238E27FC236}">
                <a16:creationId xmlns:a16="http://schemas.microsoft.com/office/drawing/2014/main" id="{2948E9C5-8D41-24B0-3012-158676B00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2928"/>
            <a:ext cx="1622820" cy="1217115"/>
          </a:xfrm>
          <a:prstGeom prst="rect">
            <a:avLst/>
          </a:prstGeom>
        </p:spPr>
      </p:pic>
      <p:pic>
        <p:nvPicPr>
          <p:cNvPr id="25" name="Picture 10" descr="The Foreign Service Journal">
            <a:extLst>
              <a:ext uri="{FF2B5EF4-FFF2-40B4-BE49-F238E27FC236}">
                <a16:creationId xmlns:a16="http://schemas.microsoft.com/office/drawing/2014/main" id="{5FD5D9F9-15D6-E0AD-C54E-73A7C26CB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b="45828"/>
          <a:stretch/>
        </p:blipFill>
        <p:spPr bwMode="auto">
          <a:xfrm>
            <a:off x="762000" y="4559485"/>
            <a:ext cx="1618203" cy="2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EE7D8E5-6F55-E4F3-31C0-9DF92441DF66}"/>
              </a:ext>
            </a:extLst>
          </p:cNvPr>
          <p:cNvSpPr txBox="1"/>
          <p:nvPr/>
        </p:nvSpPr>
        <p:spPr>
          <a:xfrm>
            <a:off x="9582237" y="72968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1E5A983-65BD-DA7E-E606-E02ABDB4B66B}"/>
              </a:ext>
            </a:extLst>
          </p:cNvPr>
          <p:cNvSpPr txBox="1">
            <a:spLocks/>
          </p:cNvSpPr>
          <p:nvPr/>
        </p:nvSpPr>
        <p:spPr bwMode="gray">
          <a:xfrm>
            <a:off x="442191" y="5562600"/>
            <a:ext cx="92964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1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1" fontAlgn="base" hangingPunct="1">
              <a:lnSpc>
                <a:spcPct val="106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517525" indent="-171450" algn="l" rtl="0" eaLnBrk="1" fontAlgn="base" hangingPunct="1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4462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9034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3606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8178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2750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69863" marR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Operational Sustainability:</a:t>
            </a:r>
            <a:r>
              <a:rPr lang="en-US" sz="1800" i="1" kern="100" dirty="0">
                <a:solidFill>
                  <a:schemeClr val="bg1"/>
                </a:solidFill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kern="100" dirty="0">
                <a:solidFill>
                  <a:schemeClr val="bg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Companies tend to focus on dealing with products at their end of life, e.g., recycling or safe disposal. While this is good, being sustainable at the start of products’ lives — such as reducing materials during production — can be far more sustainable than the end-of-life approach.”</a:t>
            </a:r>
          </a:p>
          <a:p>
            <a:pPr marL="169863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i="1" kern="100" dirty="0">
                <a:solidFill>
                  <a:schemeClr val="bg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Vishal Agrawal is Henry J. </a:t>
            </a:r>
            <a:r>
              <a:rPr lang="en-US" sz="1200" i="1" kern="100" dirty="0" err="1">
                <a:solidFill>
                  <a:schemeClr val="bg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Blommer</a:t>
            </a:r>
            <a:r>
              <a:rPr lang="en-US" sz="1200" i="1" kern="100" dirty="0">
                <a:solidFill>
                  <a:schemeClr val="bg1"/>
                </a:solidFill>
                <a:effectLst/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 Family Endowed Chair in Sustainable Business and Professor of Operations Management at the McDonough School of Business, Georgetown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37439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42DFB6C-63D7-4E6C-ED59-60B3827E9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473200"/>
            <a:ext cx="9613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>
                <a:latin typeface="RingsideCompressed-Bold"/>
              </a:rPr>
              <a:t>SA-32 Letter Mail </a:t>
            </a:r>
            <a:r>
              <a:rPr lang="en-US" sz="2400" b="1" dirty="0">
                <a:latin typeface="RingsideCompressed-Bold"/>
              </a:rPr>
              <a:t>(Years: 2022, 2023, 2024, and 2025)</a:t>
            </a:r>
            <a:endParaRPr lang="en-US" sz="2400" b="1" i="1" dirty="0">
              <a:latin typeface="RingsideCompressed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6EBD6-0F74-D421-2DE6-0E984F5EDB13}"/>
              </a:ext>
            </a:extLst>
          </p:cNvPr>
          <p:cNvSpPr txBox="1"/>
          <p:nvPr/>
        </p:nvSpPr>
        <p:spPr>
          <a:xfrm>
            <a:off x="4445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07CC53-E2EC-E1DE-6AEF-C0E815B926BA}"/>
              </a:ext>
            </a:extLst>
          </p:cNvPr>
          <p:cNvSpPr txBox="1">
            <a:spLocks/>
          </p:cNvSpPr>
          <p:nvPr/>
        </p:nvSpPr>
        <p:spPr bwMode="gray">
          <a:xfrm>
            <a:off x="536865" y="7003755"/>
            <a:ext cx="9309100" cy="566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1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1" fontAlgn="base" hangingPunct="1">
              <a:lnSpc>
                <a:spcPct val="106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517525" indent="-171450" algn="l" rtl="0" eaLnBrk="1" fontAlgn="base" hangingPunct="1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4462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9034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3606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8178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2750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69863" marR="0" indent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Letter mail volume dropped by 36% from 2022 to 2023. By connecting SA-32 to nearly 928 commercial mailers, an additional 20% reduction in letter mail volume was achieved in 2024.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4C4E-5049-5032-D837-278D648903DF}"/>
              </a:ext>
            </a:extLst>
          </p:cNvPr>
          <p:cNvSpPr txBox="1"/>
          <p:nvPr/>
        </p:nvSpPr>
        <p:spPr>
          <a:xfrm>
            <a:off x="9569470" y="702465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BE4850-E9CC-D7BC-D141-873E2823F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197691"/>
              </p:ext>
            </p:extLst>
          </p:nvPr>
        </p:nvGraphicFramePr>
        <p:xfrm>
          <a:off x="1190915" y="1447800"/>
          <a:ext cx="7876885" cy="555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0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42DFB6C-63D7-4E6C-ED59-60B3827E9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541" y="533417"/>
            <a:ext cx="82417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>
                <a:latin typeface="RingsideCompressed-Bold"/>
              </a:rPr>
              <a:t>SA-32 Flat Mail </a:t>
            </a:r>
            <a:r>
              <a:rPr lang="en-US" sz="2800" b="1" dirty="0">
                <a:latin typeface="RingsideCompressed-Bold"/>
              </a:rPr>
              <a:t>(Years: 2022, 2023, 2024, and 2025)</a:t>
            </a:r>
            <a:endParaRPr lang="en-US" sz="2800" b="1" i="1" dirty="0">
              <a:latin typeface="RingsideCompressed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6EBD6-0F74-D421-2DE6-0E984F5EDB13}"/>
              </a:ext>
            </a:extLst>
          </p:cNvPr>
          <p:cNvSpPr txBox="1"/>
          <p:nvPr/>
        </p:nvSpPr>
        <p:spPr>
          <a:xfrm>
            <a:off x="4445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A60C9A3-5D8B-7CCA-B8FC-C335E57277F8}"/>
              </a:ext>
            </a:extLst>
          </p:cNvPr>
          <p:cNvSpPr txBox="1">
            <a:spLocks/>
          </p:cNvSpPr>
          <p:nvPr/>
        </p:nvSpPr>
        <p:spPr bwMode="gray">
          <a:xfrm>
            <a:off x="536865" y="6339729"/>
            <a:ext cx="9309100" cy="1230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1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1" fontAlgn="base" hangingPunct="1">
              <a:lnSpc>
                <a:spcPct val="106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517525" indent="-171450" algn="l" rtl="0" eaLnBrk="1" fontAlgn="base" hangingPunct="1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4462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9034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3606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8178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2750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69863" marR="0" indent="0">
              <a:spcBef>
                <a:spcPts val="0"/>
              </a:spcBef>
              <a:spcAft>
                <a:spcPts val="0"/>
              </a:spcAft>
            </a:pPr>
            <a:r>
              <a:rPr lang="en-US" sz="1700" kern="100" dirty="0">
                <a:solidFill>
                  <a:schemeClr val="bg1"/>
                </a:solidFill>
                <a:latin typeface="Ringside Condensed Bold"/>
                <a:ea typeface="Calibri" panose="020F0502020204030204" pitchFamily="34" charset="0"/>
                <a:cs typeface="Arial" panose="020B0604020202020204" pitchFamily="34" charset="0"/>
              </a:rPr>
              <a:t>While Letter Mail experienced significant reductions, Flats only decreased by 11% from 2022 to 2023. However, by connecting 928 commercial mailers, WFM Technology achieved a 56% year-over-year reduction in SPLY Flat Mail volume in February 2025. Flat mail types are heavier and cost approximately $0.836 per piece to process (according to USPS 2023 Revenue Analysis), also contribute the most waste.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530F6-2BBE-1008-B457-5CD6068B487C}"/>
              </a:ext>
            </a:extLst>
          </p:cNvPr>
          <p:cNvSpPr txBox="1"/>
          <p:nvPr/>
        </p:nvSpPr>
        <p:spPr>
          <a:xfrm>
            <a:off x="9597179" y="634203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3E36AC-24ED-772B-6D3F-A0F00D75E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03280"/>
              </p:ext>
            </p:extLst>
          </p:nvPr>
        </p:nvGraphicFramePr>
        <p:xfrm>
          <a:off x="1511851" y="1447800"/>
          <a:ext cx="747974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F2D9C9-ECD2-7271-FBBC-A8AF97AB1DC2}"/>
              </a:ext>
            </a:extLst>
          </p:cNvPr>
          <p:cNvCxnSpPr>
            <a:cxnSpLocks/>
          </p:cNvCxnSpPr>
          <p:nvPr/>
        </p:nvCxnSpPr>
        <p:spPr>
          <a:xfrm>
            <a:off x="3048000" y="3276600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8FA472-75EA-32BB-0E33-0BF657C55F9D}"/>
              </a:ext>
            </a:extLst>
          </p:cNvPr>
          <p:cNvSpPr txBox="1"/>
          <p:nvPr/>
        </p:nvSpPr>
        <p:spPr>
          <a:xfrm rot="16200000">
            <a:off x="-948601" y="3510651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+mn-lt"/>
              </a:rPr>
              <a:t>Feb 2025 SPLY Cut 56%</a:t>
            </a:r>
            <a:endParaRPr lang="en-US" sz="2000" b="1" dirty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95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42DFB6C-63D7-4E6C-ED59-60B3827E9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473200"/>
            <a:ext cx="9613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>
                <a:latin typeface="RingsideCompressed-Bold"/>
              </a:rPr>
              <a:t>SA-32 Number of Cages </a:t>
            </a:r>
            <a:r>
              <a:rPr lang="en-US" sz="2400" b="1" dirty="0">
                <a:latin typeface="RingsideCompressed-Bold"/>
              </a:rPr>
              <a:t>(Years: 2022, 2023, 2024, and 2025)</a:t>
            </a:r>
            <a:endParaRPr lang="en-US" sz="2400" b="1" i="1" dirty="0">
              <a:latin typeface="RingsideCompressed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6EBD6-0F74-D421-2DE6-0E984F5EDB13}"/>
              </a:ext>
            </a:extLst>
          </p:cNvPr>
          <p:cNvSpPr txBox="1"/>
          <p:nvPr/>
        </p:nvSpPr>
        <p:spPr>
          <a:xfrm>
            <a:off x="4445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93BFFC6-C662-29D3-BF8E-C2446CE61770}"/>
              </a:ext>
            </a:extLst>
          </p:cNvPr>
          <p:cNvSpPr txBox="1">
            <a:spLocks/>
          </p:cNvSpPr>
          <p:nvPr/>
        </p:nvSpPr>
        <p:spPr bwMode="gray">
          <a:xfrm>
            <a:off x="925945" y="6781800"/>
            <a:ext cx="8446655" cy="9116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9863" indent="-168275" algn="l" rtl="0" eaLnBrk="1" fontAlgn="base" hangingPunct="1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¡"/>
              <a:defRPr sz="1100">
                <a:solidFill>
                  <a:schemeClr val="tx1"/>
                </a:solidFill>
                <a:latin typeface="+mn-lt"/>
              </a:defRPr>
            </a:lvl2pPr>
            <a:lvl3pPr marL="344488" indent="-173038" algn="l" rtl="0" eaLnBrk="1" fontAlgn="base" hangingPunct="1">
              <a:lnSpc>
                <a:spcPct val="106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517525" indent="-171450" algn="l" rtl="0" eaLnBrk="1" fontAlgn="base" hangingPunct="1">
              <a:lnSpc>
                <a:spcPct val="106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4462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9034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23606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8178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3275013" indent="-2365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tabLst>
                <a:tab pos="111125" algn="l"/>
              </a:tabLst>
            </a:pPr>
            <a:r>
              <a:rPr lang="en-US" sz="1600" dirty="0">
                <a:ln w="0"/>
                <a:solidFill>
                  <a:schemeClr val="bg1"/>
                </a:solidFill>
                <a:latin typeface="Ringside Condensed Bold"/>
                <a:cs typeface="Arial" panose="020B0604020202020204" pitchFamily="34" charset="0"/>
              </a:rPr>
              <a:t>	</a:t>
            </a:r>
            <a:r>
              <a:rPr lang="en-US" sz="1600" kern="0" dirty="0">
                <a:ln w="0"/>
                <a:solidFill>
                  <a:schemeClr val="bg1"/>
                </a:solidFill>
                <a:latin typeface="Ringside Condensed Bold"/>
                <a:cs typeface="Arial" panose="020B0604020202020204" pitchFamily="34" charset="0"/>
              </a:rPr>
              <a:t>SA-32 receives cages from USPS containing approx. 8 letter trays and 6.5 flat tubs.  Letter trays       	hold up to 500 pcs. Flat tubs hold up to 155 pcs.  However, letters weigh significantly less than flat</a:t>
            </a:r>
            <a:r>
              <a:rPr lang="en-US" sz="1600" dirty="0">
                <a:ln w="0"/>
                <a:solidFill>
                  <a:schemeClr val="bg1"/>
                </a:solidFill>
                <a:latin typeface="Ringside Condensed Bold"/>
                <a:cs typeface="Arial" panose="020B0604020202020204" pitchFamily="34" charset="0"/>
              </a:rPr>
              <a:t>s</a:t>
            </a:r>
            <a:r>
              <a:rPr lang="en-US" sz="1600" kern="0" dirty="0">
                <a:ln w="0"/>
                <a:solidFill>
                  <a:schemeClr val="bg1"/>
                </a:solidFill>
                <a:latin typeface="Ringside Condensed Bold"/>
                <a:cs typeface="Arial" panose="020B0604020202020204" pitchFamily="34" charset="0"/>
              </a:rPr>
              <a:t>.  	Therefore, removing unwanted flats/catalogs/journals saves a lot more money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9ADEB-ACAF-7D1F-5C0D-B110E199BBFE}"/>
              </a:ext>
            </a:extLst>
          </p:cNvPr>
          <p:cNvSpPr txBox="1"/>
          <p:nvPr/>
        </p:nvSpPr>
        <p:spPr>
          <a:xfrm>
            <a:off x="9582237" y="72968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16D1B8-C70A-3E1C-C727-12BA45812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318375"/>
              </p:ext>
            </p:extLst>
          </p:nvPr>
        </p:nvGraphicFramePr>
        <p:xfrm>
          <a:off x="1430582" y="1418963"/>
          <a:ext cx="7391391" cy="545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588CE9-93E4-E12C-DBDC-E4B628041E3B}"/>
              </a:ext>
            </a:extLst>
          </p:cNvPr>
          <p:cNvCxnSpPr>
            <a:cxnSpLocks/>
          </p:cNvCxnSpPr>
          <p:nvPr/>
        </p:nvCxnSpPr>
        <p:spPr>
          <a:xfrm>
            <a:off x="2286000" y="5486400"/>
            <a:ext cx="304800" cy="76200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5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42DFB6C-63D7-4E6C-ED59-60B3827E94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381000"/>
            <a:ext cx="96139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sz="3600" b="1" dirty="0">
                <a:latin typeface="RingsideCompressed-Bold"/>
              </a:rPr>
              <a:t>Environmental Impact &amp; Productivity Savings</a:t>
            </a:r>
            <a:br>
              <a:rPr lang="en-US" sz="3600" b="1" dirty="0">
                <a:latin typeface="RingsideCompressed-Bold"/>
              </a:rPr>
            </a:br>
            <a:r>
              <a:rPr lang="en-US" sz="2400" b="1" dirty="0">
                <a:latin typeface="RingsideCompressed-Bold"/>
              </a:rPr>
              <a:t>(volume processed during WFM testing and for 11 months)</a:t>
            </a:r>
            <a:endParaRPr lang="en-US" sz="2400" b="1" i="1" dirty="0">
              <a:latin typeface="RingsideCompressed-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F5811-61DF-3FFF-8BCC-1B684174116C}"/>
              </a:ext>
            </a:extLst>
          </p:cNvPr>
          <p:cNvSpPr txBox="1"/>
          <p:nvPr/>
        </p:nvSpPr>
        <p:spPr>
          <a:xfrm rot="16200000">
            <a:off x="-963891" y="4310529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  <a:latin typeface="Ringside Condensed Bold"/>
                <a:cs typeface="Arial" panose="020B0604020202020204" pitchFamily="34" charset="0"/>
              </a:rPr>
              <a:t>SA-32 and </a:t>
            </a:r>
            <a:r>
              <a:rPr lang="en-US" sz="2000" b="1" dirty="0">
                <a:solidFill>
                  <a:srgbClr val="006600"/>
                </a:solidFill>
                <a:effectLst/>
                <a:latin typeface="Ringside Condensed Bold"/>
                <a:ea typeface="Aptos" panose="020B0004020202020204" pitchFamily="34" charset="0"/>
                <a:cs typeface="Arial" panose="020B0604020202020204" pitchFamily="34" charset="0"/>
              </a:rPr>
              <a:t>HST Mail Center</a:t>
            </a:r>
            <a:endParaRPr lang="en-US" sz="2000" dirty="0">
              <a:solidFill>
                <a:srgbClr val="006600"/>
              </a:solidFill>
              <a:latin typeface="Ringside Condensed Bold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AB06B-506C-86A4-67EC-7EBB3E196AAA}"/>
              </a:ext>
            </a:extLst>
          </p:cNvPr>
          <p:cNvSpPr txBox="1"/>
          <p:nvPr/>
        </p:nvSpPr>
        <p:spPr>
          <a:xfrm>
            <a:off x="9582237" y="729689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28441-CC69-F2A6-69EE-05982D469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697" t="25758" r="19697" b="5152"/>
          <a:stretch/>
        </p:blipFill>
        <p:spPr>
          <a:xfrm>
            <a:off x="820754" y="1529843"/>
            <a:ext cx="8761483" cy="62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1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54660</TotalTime>
  <Words>986</Words>
  <Application>Microsoft Office PowerPoint</Application>
  <PresentationFormat>Custom</PresentationFormat>
  <Paragraphs>120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Knockout-70FullWelterwt</vt:lpstr>
      <vt:lpstr>Ringside Condensed Bold</vt:lpstr>
      <vt:lpstr>RingsideCompressed-Bold</vt:lpstr>
      <vt:lpstr>RingsideCondensed-Bold</vt:lpstr>
      <vt:lpstr>RingsideCondensed-Book</vt:lpstr>
      <vt:lpstr>Wingdings</vt:lpstr>
      <vt:lpstr>Office Theme</vt:lpstr>
      <vt:lpstr>PowerPoint Presentation</vt:lpstr>
      <vt:lpstr>Unwanted and Undeliverable Mail </vt:lpstr>
      <vt:lpstr>WFM Videos</vt:lpstr>
      <vt:lpstr>PowerPoint Presentation</vt:lpstr>
      <vt:lpstr>Cost Savings Breakdown Across Categories</vt:lpstr>
      <vt:lpstr>SA-32 Letter Mail (Years: 2022, 2023, 2024, and 2025)</vt:lpstr>
      <vt:lpstr>SA-32 Flat Mail (Years: 2022, 2023, 2024, and 2025)</vt:lpstr>
      <vt:lpstr>SA-32 Number of Cages (Years: 2022, 2023, 2024, and 2025)</vt:lpstr>
      <vt:lpstr>Environmental Impact &amp; Productivity Savings (volume processed during WFM testing and for 11 months)</vt:lpstr>
      <vt:lpstr>Other Accomplishments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michael sanders</cp:lastModifiedBy>
  <cp:revision>126</cp:revision>
  <dcterms:created xsi:type="dcterms:W3CDTF">2023-09-13T10:07:22Z</dcterms:created>
  <dcterms:modified xsi:type="dcterms:W3CDTF">2025-05-28T17:16:18Z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2023-09-13T00:00:00Z</vt:filetime>
  </property>
</Properties>
</file>