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6"/>
  </p:notesMasterIdLst>
  <p:sldIdLst>
    <p:sldId id="321" r:id="rId5"/>
    <p:sldId id="351" r:id="rId6"/>
    <p:sldId id="342" r:id="rId7"/>
    <p:sldId id="306" r:id="rId8"/>
    <p:sldId id="319" r:id="rId9"/>
    <p:sldId id="305" r:id="rId10"/>
    <p:sldId id="318" r:id="rId11"/>
    <p:sldId id="324" r:id="rId12"/>
    <p:sldId id="294" r:id="rId13"/>
    <p:sldId id="323" r:id="rId14"/>
    <p:sldId id="296" r:id="rId15"/>
    <p:sldId id="302" r:id="rId16"/>
    <p:sldId id="343" r:id="rId17"/>
    <p:sldId id="307" r:id="rId18"/>
    <p:sldId id="354" r:id="rId19"/>
    <p:sldId id="344" r:id="rId20"/>
    <p:sldId id="345" r:id="rId21"/>
    <p:sldId id="325" r:id="rId22"/>
    <p:sldId id="356" r:id="rId23"/>
    <p:sldId id="357" r:id="rId24"/>
    <p:sldId id="358" r:id="rId25"/>
  </p:sldIdLst>
  <p:sldSz cx="12192000" cy="68580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C00"/>
    <a:srgbClr val="C79910"/>
    <a:srgbClr val="0033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376C18-32AD-9A63-379F-6066F0041066}" v="25" dt="2025-05-14T09:10:53.913"/>
    <p1510:client id="{A6A8375A-EB46-4B39-A705-DC66906B0B45}" v="6" dt="2025-05-13T14:46:54.87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akeling" userId="a3821709-7d63-4dbc-a5aa-97d2941fef2f" providerId="ADAL" clId="{A6A8375A-EB46-4B39-A705-DC66906B0B45}"/>
    <pc:docChg chg="custSel addSld delSld modSld">
      <pc:chgData name="Jason Wakeling" userId="a3821709-7d63-4dbc-a5aa-97d2941fef2f" providerId="ADAL" clId="{A6A8375A-EB46-4B39-A705-DC66906B0B45}" dt="2025-05-13T15:18:14.259" v="284"/>
      <pc:docMkLst>
        <pc:docMk/>
      </pc:docMkLst>
      <pc:sldChg chg="del">
        <pc:chgData name="Jason Wakeling" userId="a3821709-7d63-4dbc-a5aa-97d2941fef2f" providerId="ADAL" clId="{A6A8375A-EB46-4B39-A705-DC66906B0B45}" dt="2025-05-13T14:39:40.823" v="6" actId="47"/>
        <pc:sldMkLst>
          <pc:docMk/>
          <pc:sldMk cId="1227851598" sldId="270"/>
        </pc:sldMkLst>
      </pc:sldChg>
      <pc:sldChg chg="modSp mod">
        <pc:chgData name="Jason Wakeling" userId="a3821709-7d63-4dbc-a5aa-97d2941fef2f" providerId="ADAL" clId="{A6A8375A-EB46-4B39-A705-DC66906B0B45}" dt="2025-05-13T14:22:24.590" v="0" actId="27636"/>
        <pc:sldMkLst>
          <pc:docMk/>
          <pc:sldMk cId="3392573974" sldId="296"/>
        </pc:sldMkLst>
        <pc:spChg chg="mod">
          <ac:chgData name="Jason Wakeling" userId="a3821709-7d63-4dbc-a5aa-97d2941fef2f" providerId="ADAL" clId="{A6A8375A-EB46-4B39-A705-DC66906B0B45}" dt="2025-05-13T14:22:24.590" v="0" actId="27636"/>
          <ac:spMkLst>
            <pc:docMk/>
            <pc:sldMk cId="3392573974" sldId="296"/>
            <ac:spMk id="20" creationId="{7E28D0C6-3540-7325-4D98-CFC6C428B9C2}"/>
          </ac:spMkLst>
        </pc:spChg>
      </pc:sldChg>
      <pc:sldChg chg="del">
        <pc:chgData name="Jason Wakeling" userId="a3821709-7d63-4dbc-a5aa-97d2941fef2f" providerId="ADAL" clId="{A6A8375A-EB46-4B39-A705-DC66906B0B45}" dt="2025-05-13T14:39:36.210" v="5" actId="47"/>
        <pc:sldMkLst>
          <pc:docMk/>
          <pc:sldMk cId="2495197111" sldId="297"/>
        </pc:sldMkLst>
      </pc:sldChg>
      <pc:sldChg chg="del">
        <pc:chgData name="Jason Wakeling" userId="a3821709-7d63-4dbc-a5aa-97d2941fef2f" providerId="ADAL" clId="{A6A8375A-EB46-4B39-A705-DC66906B0B45}" dt="2025-05-13T14:39:33.609" v="4" actId="47"/>
        <pc:sldMkLst>
          <pc:docMk/>
          <pc:sldMk cId="1631106194" sldId="298"/>
        </pc:sldMkLst>
      </pc:sldChg>
      <pc:sldChg chg="modSp mod">
        <pc:chgData name="Jason Wakeling" userId="a3821709-7d63-4dbc-a5aa-97d2941fef2f" providerId="ADAL" clId="{A6A8375A-EB46-4B39-A705-DC66906B0B45}" dt="2025-05-13T15:18:14.259" v="284"/>
        <pc:sldMkLst>
          <pc:docMk/>
          <pc:sldMk cId="3103026972" sldId="321"/>
        </pc:sldMkLst>
        <pc:spChg chg="mod">
          <ac:chgData name="Jason Wakeling" userId="a3821709-7d63-4dbc-a5aa-97d2941fef2f" providerId="ADAL" clId="{A6A8375A-EB46-4B39-A705-DC66906B0B45}" dt="2025-05-13T15:18:14.259" v="284"/>
          <ac:spMkLst>
            <pc:docMk/>
            <pc:sldMk cId="3103026972" sldId="321"/>
            <ac:spMk id="36" creationId="{00000000-0000-0000-0000-000000000000}"/>
          </ac:spMkLst>
        </pc:spChg>
      </pc:sldChg>
      <pc:sldChg chg="modSp mod">
        <pc:chgData name="Jason Wakeling" userId="a3821709-7d63-4dbc-a5aa-97d2941fef2f" providerId="ADAL" clId="{A6A8375A-EB46-4B39-A705-DC66906B0B45}" dt="2025-05-13T14:45:02.493" v="32" actId="1076"/>
        <pc:sldMkLst>
          <pc:docMk/>
          <pc:sldMk cId="2777577956" sldId="325"/>
        </pc:sldMkLst>
        <pc:spChg chg="mod">
          <ac:chgData name="Jason Wakeling" userId="a3821709-7d63-4dbc-a5aa-97d2941fef2f" providerId="ADAL" clId="{A6A8375A-EB46-4B39-A705-DC66906B0B45}" dt="2025-05-13T14:45:02.493" v="32" actId="1076"/>
          <ac:spMkLst>
            <pc:docMk/>
            <pc:sldMk cId="2777577956" sldId="325"/>
            <ac:spMk id="2" creationId="{65025729-7952-4621-9390-024AB4BF259A}"/>
          </ac:spMkLst>
        </pc:spChg>
      </pc:sldChg>
      <pc:sldChg chg="del">
        <pc:chgData name="Jason Wakeling" userId="a3821709-7d63-4dbc-a5aa-97d2941fef2f" providerId="ADAL" clId="{A6A8375A-EB46-4B39-A705-DC66906B0B45}" dt="2025-05-13T14:39:17.579" v="1" actId="47"/>
        <pc:sldMkLst>
          <pc:docMk/>
          <pc:sldMk cId="3882165032" sldId="327"/>
        </pc:sldMkLst>
      </pc:sldChg>
      <pc:sldChg chg="del">
        <pc:chgData name="Jason Wakeling" userId="a3821709-7d63-4dbc-a5aa-97d2941fef2f" providerId="ADAL" clId="{A6A8375A-EB46-4B39-A705-DC66906B0B45}" dt="2025-05-13T14:39:30.834" v="3" actId="47"/>
        <pc:sldMkLst>
          <pc:docMk/>
          <pc:sldMk cId="884841848" sldId="352"/>
        </pc:sldMkLst>
      </pc:sldChg>
      <pc:sldChg chg="add">
        <pc:chgData name="Jason Wakeling" userId="a3821709-7d63-4dbc-a5aa-97d2941fef2f" providerId="ADAL" clId="{A6A8375A-EB46-4B39-A705-DC66906B0B45}" dt="2025-05-13T14:44:35.320" v="7"/>
        <pc:sldMkLst>
          <pc:docMk/>
          <pc:sldMk cId="4218572250" sldId="352"/>
        </pc:sldMkLst>
      </pc:sldChg>
      <pc:sldChg chg="modSp add mod">
        <pc:chgData name="Jason Wakeling" userId="a3821709-7d63-4dbc-a5aa-97d2941fef2f" providerId="ADAL" clId="{A6A8375A-EB46-4B39-A705-DC66906B0B45}" dt="2025-05-13T15:17:35.833" v="281" actId="20577"/>
        <pc:sldMkLst>
          <pc:docMk/>
          <pc:sldMk cId="1997651091" sldId="353"/>
        </pc:sldMkLst>
        <pc:spChg chg="mod">
          <ac:chgData name="Jason Wakeling" userId="a3821709-7d63-4dbc-a5aa-97d2941fef2f" providerId="ADAL" clId="{A6A8375A-EB46-4B39-A705-DC66906B0B45}" dt="2025-05-13T15:17:35.833" v="281" actId="20577"/>
          <ac:spMkLst>
            <pc:docMk/>
            <pc:sldMk cId="1997651091" sldId="353"/>
            <ac:spMk id="2" creationId="{86E9B6B2-2830-0767-6E66-B7FBB9EB12B5}"/>
          </ac:spMkLst>
        </pc:spChg>
      </pc:sldChg>
      <pc:sldChg chg="del">
        <pc:chgData name="Jason Wakeling" userId="a3821709-7d63-4dbc-a5aa-97d2941fef2f" providerId="ADAL" clId="{A6A8375A-EB46-4B39-A705-DC66906B0B45}" dt="2025-05-13T14:39:21.578" v="2" actId="47"/>
        <pc:sldMkLst>
          <pc:docMk/>
          <pc:sldMk cId="3594886127" sldId="353"/>
        </pc:sldMkLst>
      </pc:sldChg>
    </pc:docChg>
  </pc:docChgLst>
  <pc:docChgLst>
    <pc:chgData name="Jason Wakeling" userId="S::wakelingj@4bridgeworks.com::a3821709-7d63-4dbc-a5aa-97d2941fef2f" providerId="AD" clId="Web-{32376C18-32AD-9A63-379F-6066F0041066}"/>
    <pc:docChg chg="addSld modSld sldOrd">
      <pc:chgData name="Jason Wakeling" userId="S::wakelingj@4bridgeworks.com::a3821709-7d63-4dbc-a5aa-97d2941fef2f" providerId="AD" clId="Web-{32376C18-32AD-9A63-379F-6066F0041066}" dt="2025-05-14T09:10:52.273" v="19" actId="20577"/>
      <pc:docMkLst>
        <pc:docMk/>
      </pc:docMkLst>
      <pc:sldChg chg="modSp">
        <pc:chgData name="Jason Wakeling" userId="S::wakelingj@4bridgeworks.com::a3821709-7d63-4dbc-a5aa-97d2941fef2f" providerId="AD" clId="Web-{32376C18-32AD-9A63-379F-6066F0041066}" dt="2025-05-14T09:10:52.273" v="19" actId="20577"/>
        <pc:sldMkLst>
          <pc:docMk/>
          <pc:sldMk cId="1997651091" sldId="353"/>
        </pc:sldMkLst>
        <pc:spChg chg="mod">
          <ac:chgData name="Jason Wakeling" userId="S::wakelingj@4bridgeworks.com::a3821709-7d63-4dbc-a5aa-97d2941fef2f" providerId="AD" clId="Web-{32376C18-32AD-9A63-379F-6066F0041066}" dt="2025-05-14T09:10:52.273" v="19" actId="20577"/>
          <ac:spMkLst>
            <pc:docMk/>
            <pc:sldMk cId="1997651091" sldId="353"/>
            <ac:spMk id="2" creationId="{86E9B6B2-2830-0767-6E66-B7FBB9EB12B5}"/>
          </ac:spMkLst>
        </pc:spChg>
      </pc:sldChg>
      <pc:sldChg chg="modSp add">
        <pc:chgData name="Jason Wakeling" userId="S::wakelingj@4bridgeworks.com::a3821709-7d63-4dbc-a5aa-97d2941fef2f" providerId="AD" clId="Web-{32376C18-32AD-9A63-379F-6066F0041066}" dt="2025-05-14T08:39:17.536" v="8" actId="20577"/>
        <pc:sldMkLst>
          <pc:docMk/>
          <pc:sldMk cId="884841848" sldId="354"/>
        </pc:sldMkLst>
        <pc:spChg chg="mod">
          <ac:chgData name="Jason Wakeling" userId="S::wakelingj@4bridgeworks.com::a3821709-7d63-4dbc-a5aa-97d2941fef2f" providerId="AD" clId="Web-{32376C18-32AD-9A63-379F-6066F0041066}" dt="2025-05-14T08:39:17.536" v="8" actId="20577"/>
          <ac:spMkLst>
            <pc:docMk/>
            <pc:sldMk cId="884841848" sldId="354"/>
            <ac:spMk id="12" creationId="{40215142-4DB0-1BC4-9DE3-75754BE568BB}"/>
          </ac:spMkLst>
        </pc:spChg>
      </pc:sldChg>
      <pc:sldChg chg="modSp add ord replId">
        <pc:chgData name="Jason Wakeling" userId="S::wakelingj@4bridgeworks.com::a3821709-7d63-4dbc-a5aa-97d2941fef2f" providerId="AD" clId="Web-{32376C18-32AD-9A63-379F-6066F0041066}" dt="2025-05-14T09:10:00.832" v="17"/>
        <pc:sldMkLst>
          <pc:docMk/>
          <pc:sldMk cId="1005044354" sldId="355"/>
        </pc:sldMkLst>
        <pc:spChg chg="mod">
          <ac:chgData name="Jason Wakeling" userId="S::wakelingj@4bridgeworks.com::a3821709-7d63-4dbc-a5aa-97d2941fef2f" providerId="AD" clId="Web-{32376C18-32AD-9A63-379F-6066F0041066}" dt="2025-05-14T08:42:47.831" v="16" actId="14100"/>
          <ac:spMkLst>
            <pc:docMk/>
            <pc:sldMk cId="1005044354" sldId="355"/>
            <ac:spMk id="2" creationId="{E2B85A65-E0A0-07AC-BB34-92195E4F0A5E}"/>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Accelerated</c:v>
                </c:pt>
              </c:strCache>
            </c:strRef>
          </c:tx>
          <c:spPr>
            <a:ln w="19050" cap="flat" cmpd="sng" algn="ctr">
              <a:solidFill>
                <a:schemeClr val="tx1"/>
              </a:solidFill>
              <a:miter lim="800000"/>
            </a:ln>
            <a:effectLst/>
          </c:spPr>
          <c:marker>
            <c:symbol val="diamond"/>
            <c:size val="4"/>
            <c:spPr>
              <a:solidFill>
                <a:schemeClr val="tx1"/>
              </a:solidFill>
              <a:ln w="9525" cap="flat" cmpd="sng" algn="ctr">
                <a:solidFill>
                  <a:schemeClr val="tx1"/>
                </a:solidFill>
                <a:round/>
              </a:ln>
              <a:effectLst/>
            </c:spPr>
          </c:marker>
          <c:cat>
            <c:numRef>
              <c:f>Sheet1!$A$2:$A$10</c:f>
              <c:numCache>
                <c:formatCode>General</c:formatCode>
                <c:ptCount val="9"/>
                <c:pt idx="0">
                  <c:v>0</c:v>
                </c:pt>
                <c:pt idx="1">
                  <c:v>10</c:v>
                </c:pt>
                <c:pt idx="2">
                  <c:v>20</c:v>
                </c:pt>
                <c:pt idx="3">
                  <c:v>40</c:v>
                </c:pt>
                <c:pt idx="4">
                  <c:v>80</c:v>
                </c:pt>
                <c:pt idx="5">
                  <c:v>100</c:v>
                </c:pt>
                <c:pt idx="6">
                  <c:v>160</c:v>
                </c:pt>
                <c:pt idx="7">
                  <c:v>200</c:v>
                </c:pt>
                <c:pt idx="8">
                  <c:v>360</c:v>
                </c:pt>
              </c:numCache>
            </c:numRef>
          </c:cat>
          <c:val>
            <c:numRef>
              <c:f>Sheet1!$B$2:$B$10</c:f>
              <c:numCache>
                <c:formatCode>General</c:formatCode>
                <c:ptCount val="9"/>
                <c:pt idx="1">
                  <c:v>116</c:v>
                </c:pt>
                <c:pt idx="2">
                  <c:v>113</c:v>
                </c:pt>
                <c:pt idx="3">
                  <c:v>113</c:v>
                </c:pt>
                <c:pt idx="4">
                  <c:v>110</c:v>
                </c:pt>
                <c:pt idx="5">
                  <c:v>114</c:v>
                </c:pt>
                <c:pt idx="6">
                  <c:v>111</c:v>
                </c:pt>
                <c:pt idx="7">
                  <c:v>109</c:v>
                </c:pt>
                <c:pt idx="8">
                  <c:v>101</c:v>
                </c:pt>
              </c:numCache>
            </c:numRef>
          </c:val>
          <c:smooth val="0"/>
          <c:extLst>
            <c:ext xmlns:c16="http://schemas.microsoft.com/office/drawing/2014/chart" uri="{C3380CC4-5D6E-409C-BE32-E72D297353CC}">
              <c16:uniqueId val="{00000000-EBFA-41DF-96D5-156CFD267DEA}"/>
            </c:ext>
          </c:extLst>
        </c:ser>
        <c:ser>
          <c:idx val="1"/>
          <c:order val="1"/>
          <c:tx>
            <c:strRef>
              <c:f>Sheet1!$C$1</c:f>
              <c:strCache>
                <c:ptCount val="1"/>
                <c:pt idx="0">
                  <c:v>Unaccelerated</c:v>
                </c:pt>
              </c:strCache>
            </c:strRef>
          </c:tx>
          <c:spPr>
            <a:ln w="19050" cap="flat" cmpd="sng" algn="ctr">
              <a:solidFill>
                <a:schemeClr val="accent2"/>
              </a:solidFill>
              <a:miter lim="800000"/>
            </a:ln>
            <a:effectLst/>
          </c:spPr>
          <c:marker>
            <c:symbol val="diamond"/>
            <c:size val="5"/>
            <c:spPr>
              <a:solidFill>
                <a:schemeClr val="accent2"/>
              </a:solidFill>
              <a:ln w="19050" cap="flat" cmpd="sng" algn="ctr">
                <a:noFill/>
                <a:round/>
              </a:ln>
              <a:effectLst/>
            </c:spPr>
          </c:marker>
          <c:cat>
            <c:numRef>
              <c:f>Sheet1!$A$2:$A$10</c:f>
              <c:numCache>
                <c:formatCode>General</c:formatCode>
                <c:ptCount val="9"/>
                <c:pt idx="0">
                  <c:v>0</c:v>
                </c:pt>
                <c:pt idx="1">
                  <c:v>10</c:v>
                </c:pt>
                <c:pt idx="2">
                  <c:v>20</c:v>
                </c:pt>
                <c:pt idx="3">
                  <c:v>40</c:v>
                </c:pt>
                <c:pt idx="4">
                  <c:v>80</c:v>
                </c:pt>
                <c:pt idx="5">
                  <c:v>100</c:v>
                </c:pt>
                <c:pt idx="6">
                  <c:v>160</c:v>
                </c:pt>
                <c:pt idx="7">
                  <c:v>200</c:v>
                </c:pt>
                <c:pt idx="8">
                  <c:v>360</c:v>
                </c:pt>
              </c:numCache>
            </c:numRef>
          </c:cat>
          <c:val>
            <c:numRef>
              <c:f>Sheet1!$C$2:$C$10</c:f>
              <c:numCache>
                <c:formatCode>General</c:formatCode>
                <c:ptCount val="9"/>
                <c:pt idx="0">
                  <c:v>108</c:v>
                </c:pt>
                <c:pt idx="1">
                  <c:v>12</c:v>
                </c:pt>
                <c:pt idx="2">
                  <c:v>6</c:v>
                </c:pt>
                <c:pt idx="3">
                  <c:v>2</c:v>
                </c:pt>
                <c:pt idx="4">
                  <c:v>1</c:v>
                </c:pt>
                <c:pt idx="5">
                  <c:v>1</c:v>
                </c:pt>
                <c:pt idx="6">
                  <c:v>0.6</c:v>
                </c:pt>
                <c:pt idx="7">
                  <c:v>0.5</c:v>
                </c:pt>
                <c:pt idx="8">
                  <c:v>0.3</c:v>
                </c:pt>
              </c:numCache>
            </c:numRef>
          </c:val>
          <c:smooth val="0"/>
          <c:extLst>
            <c:ext xmlns:c16="http://schemas.microsoft.com/office/drawing/2014/chart" uri="{C3380CC4-5D6E-409C-BE32-E72D297353CC}">
              <c16:uniqueId val="{00000001-EBFA-41DF-96D5-156CFD267DEA}"/>
            </c:ext>
          </c:extLst>
        </c:ser>
        <c:dLbls>
          <c:showLegendKey val="0"/>
          <c:showVal val="0"/>
          <c:showCatName val="0"/>
          <c:showSerName val="0"/>
          <c:showPercent val="0"/>
          <c:showBubbleSize val="0"/>
        </c:dLbls>
        <c:marker val="1"/>
        <c:smooth val="0"/>
        <c:axId val="141478528"/>
        <c:axId val="179049600"/>
      </c:lineChart>
      <c:catAx>
        <c:axId val="141478528"/>
        <c:scaling>
          <c:orientation val="minMax"/>
        </c:scaling>
        <c:delete val="0"/>
        <c:axPos val="b"/>
        <c:majorGridlines>
          <c:spPr>
            <a:ln w="9525" cap="flat" cmpd="sng" algn="ctr">
              <a:solidFill>
                <a:schemeClr val="tx1">
                  <a:lumMod val="15000"/>
                  <a:lumOff val="85000"/>
                  <a:alpha val="32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GB"/>
                  <a:t>Latency:</a:t>
                </a:r>
                <a:r>
                  <a:rPr lang="en-GB" baseline="0"/>
                  <a:t> Round Trip Time</a:t>
                </a:r>
                <a:r>
                  <a:rPr lang="en-GB"/>
                  <a:t> (ms)</a:t>
                </a:r>
              </a:p>
            </c:rich>
          </c:tx>
          <c:overlay val="0"/>
          <c:spPr>
            <a:noFill/>
            <a:ln>
              <a:noFill/>
            </a:ln>
            <a:effectLst/>
          </c:spPr>
        </c:title>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049600"/>
        <c:crosses val="autoZero"/>
        <c:auto val="1"/>
        <c:lblAlgn val="ctr"/>
        <c:lblOffset val="50"/>
        <c:noMultiLvlLbl val="0"/>
      </c:catAx>
      <c:valAx>
        <c:axId val="179049600"/>
        <c:scaling>
          <c:orientation val="minMax"/>
          <c:max val="120"/>
          <c:min val="0"/>
        </c:scaling>
        <c:delete val="0"/>
        <c:axPos val="l"/>
        <c:majorGridlines>
          <c:spPr>
            <a:ln w="9525" cap="flat" cmpd="sng" algn="ctr">
              <a:solidFill>
                <a:schemeClr val="tx1">
                  <a:lumMod val="15000"/>
                  <a:lumOff val="85000"/>
                  <a:alpha val="32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GB"/>
                  <a:t>TRansfer Rate (MB/s)</a:t>
                </a:r>
              </a:p>
            </c:rich>
          </c:tx>
          <c:overlay val="0"/>
          <c:spPr>
            <a:noFill/>
            <a:ln>
              <a:noFill/>
            </a:ln>
            <a:effectLst/>
          </c:spPr>
        </c:title>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478528"/>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90488" y="744538"/>
            <a:ext cx="6616700" cy="3722687"/>
          </a:xfrm>
          <a:prstGeom prst="rect">
            <a:avLst/>
          </a:prstGeom>
        </p:spPr>
        <p:txBody>
          <a:bodyPr/>
          <a:lstStyle/>
          <a:p>
            <a:endParaRPr/>
          </a:p>
        </p:txBody>
      </p:sp>
      <p:sp>
        <p:nvSpPr>
          <p:cNvPr id="30" name="Shape 30"/>
          <p:cNvSpPr>
            <a:spLocks noGrp="1"/>
          </p:cNvSpPr>
          <p:nvPr>
            <p:ph type="body" sz="quarter" idx="1"/>
          </p:nvPr>
        </p:nvSpPr>
        <p:spPr>
          <a:xfrm>
            <a:off x="906357" y="4715153"/>
            <a:ext cx="4984962" cy="4466987"/>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t>The company is based in the UK with the HQ in </a:t>
            </a:r>
            <a:r>
              <a:rPr lang="en-US" dirty="0" err="1"/>
              <a:t>Lymington</a:t>
            </a:r>
            <a:r>
              <a:rPr lang="en-US" dirty="0"/>
              <a:t>, Hampshire and the existing and new solutions are sold through partners and OEM’s Worldwide.</a:t>
            </a:r>
          </a:p>
          <a:p>
            <a:pPr algn="l"/>
            <a:endParaRPr lang="en-US" dirty="0"/>
          </a:p>
          <a:p>
            <a:pPr algn="l"/>
            <a:r>
              <a:rPr lang="en-US" dirty="0"/>
              <a:t>Founded in 1982 as Digital Interfaces Ltd, they were a leading innovator a number of tape and disk solutions for connecting Servers and tape devices such as </a:t>
            </a:r>
            <a:r>
              <a:rPr lang="en-US" dirty="0" err="1"/>
              <a:t>Pertec</a:t>
            </a:r>
            <a:r>
              <a:rPr lang="en-US" dirty="0"/>
              <a:t>, STK and other tape devices. The company worked with Alcatel and BELL Telecoms to produce a </a:t>
            </a:r>
            <a:r>
              <a:rPr lang="en-US" dirty="0" err="1"/>
              <a:t>Pertec</a:t>
            </a:r>
            <a:r>
              <a:rPr lang="en-US" dirty="0"/>
              <a:t> to SCSI controller for their thousands of telecom switches across the world. Other OEMs such as ICL, IBM and other OEM used their products for unique solutions.</a:t>
            </a:r>
          </a:p>
          <a:p>
            <a:pPr algn="l"/>
            <a:endParaRPr lang="en-US" dirty="0"/>
          </a:p>
          <a:p>
            <a:pPr algn="l"/>
            <a:r>
              <a:rPr lang="en-US" dirty="0"/>
              <a:t>Acquired by the current owners in 1999 with David </a:t>
            </a:r>
            <a:r>
              <a:rPr lang="en-US" dirty="0" err="1"/>
              <a:t>Trossell</a:t>
            </a:r>
            <a:r>
              <a:rPr lang="en-US" dirty="0"/>
              <a:t>, the current CEO, joining in 2000. The company name was changed to Bridgeworks Ltd. in 2002 to accurately reflect the nature of the business and the product portfolio. During the period 2001 to date Bridgeworks has developed a series of groundbreaking products for OEM such as DELL, Quantum for their tape Libraries. Since 2008 Bridgeworks have continued the development of the SAN Bridge solutions culminating in the first company in the World, to introduce a 100Gbs iSCSI to SAS Bridge to market .</a:t>
            </a:r>
            <a:endParaRPr lang="en-GB" dirty="0"/>
          </a:p>
          <a:p>
            <a:pPr algn="l"/>
            <a:endParaRPr lang="en-US" dirty="0"/>
          </a:p>
          <a:p>
            <a:pPr algn="l"/>
            <a:r>
              <a:rPr lang="en-US" dirty="0"/>
              <a:t>In addition to continuous development of SAN Protocol Bridges , Bridgeworks has developed once again world beating  WAN Acceleration products for the transmission of  SAN and or IP protocols over  long distance  WAN without being affected by Latency and or Packet Loss.  This products unique feature is the embedded AI program that automatically configures and </a:t>
            </a:r>
            <a:r>
              <a:rPr lang="en-US" dirty="0" err="1"/>
              <a:t>optimises</a:t>
            </a:r>
            <a:r>
              <a:rPr lang="en-US" dirty="0"/>
              <a:t> the performance of the traffic flow across the WAN.</a:t>
            </a:r>
          </a:p>
          <a:p>
            <a:pPr algn="l"/>
            <a:endParaRPr lang="en-US" dirty="0"/>
          </a:p>
          <a:p>
            <a:pPr algn="l"/>
            <a:r>
              <a:rPr lang="en-US" dirty="0"/>
              <a:t>Existing clients of note are the National Security Agency, Atlassian Williams Racing, Allianz, Investec and IBM.</a:t>
            </a:r>
            <a:endParaRPr lang="en-GB" dirty="0"/>
          </a:p>
        </p:txBody>
      </p:sp>
    </p:spTree>
    <p:extLst>
      <p:ext uri="{BB962C8B-B14F-4D97-AF65-F5344CB8AC3E}">
        <p14:creationId xmlns:p14="http://schemas.microsoft.com/office/powerpoint/2010/main" val="4054330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1" name="Title Text"/>
          <p:cNvSpPr txBox="1">
            <a:spLocks noGrp="1"/>
          </p:cNvSpPr>
          <p:nvPr>
            <p:ph type="title"/>
          </p:nvPr>
        </p:nvSpPr>
        <p:spPr>
          <a:prstGeom prst="rect">
            <a:avLst/>
          </a:prstGeom>
        </p:spPr>
        <p:txBody>
          <a:bodyPr/>
          <a:lstStyle/>
          <a:p>
            <a:r>
              <a:t>Title Text</a:t>
            </a:r>
          </a:p>
        </p:txBody>
      </p:sp>
      <p:sp>
        <p:nvSpPr>
          <p:cNvPr id="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a:lvl1pPr>
            <a:lvl2pPr marL="320040" indent="0">
              <a:buNone/>
              <a:defRPr/>
            </a:lvl2pPr>
            <a:lvl3pPr marL="594360" indent="0">
              <a:buNone/>
              <a:defRPr/>
            </a:lvl3pPr>
            <a:lvl4pPr marL="868680" indent="0">
              <a:buNone/>
              <a:defRPr/>
            </a:lvl4pPr>
            <a:lvl5pPr marL="109728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endParaRPr lang="en-US"/>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pic>
        <p:nvPicPr>
          <p:cNvPr id="7" name="Picture 6">
            <a:extLst>
              <a:ext uri="{FF2B5EF4-FFF2-40B4-BE49-F238E27FC236}">
                <a16:creationId xmlns:a16="http://schemas.microsoft.com/office/drawing/2014/main" id="{48C0675F-5AE8-4EF3-AE80-45B1B7506A7C}"/>
              </a:ext>
            </a:extLst>
          </p:cNvPr>
          <p:cNvPicPr>
            <a:picLocks noChangeAspect="1"/>
          </p:cNvPicPr>
          <p:nvPr userDrawn="1"/>
        </p:nvPicPr>
        <p:blipFill>
          <a:blip r:embed="rId2"/>
          <a:stretch>
            <a:fillRect/>
          </a:stretch>
        </p:blipFill>
        <p:spPr>
          <a:xfrm>
            <a:off x="10930359" y="6172200"/>
            <a:ext cx="1065513" cy="594625"/>
          </a:xfrm>
          <a:prstGeom prst="rect">
            <a:avLst/>
          </a:prstGeom>
        </p:spPr>
      </p:pic>
    </p:spTree>
    <p:extLst>
      <p:ext uri="{BB962C8B-B14F-4D97-AF65-F5344CB8AC3E}">
        <p14:creationId xmlns:p14="http://schemas.microsoft.com/office/powerpoint/2010/main" val="99147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2"/>
          <p:cNvSpPr/>
          <p:nvPr/>
        </p:nvSpPr>
        <p:spPr>
          <a:xfrm>
            <a:off x="0" y="6227395"/>
            <a:ext cx="12192000" cy="633047"/>
          </a:xfrm>
          <a:prstGeom prst="rect">
            <a:avLst/>
          </a:prstGeom>
          <a:solidFill>
            <a:srgbClr val="EFF4FF"/>
          </a:solidFill>
          <a:ln w="12700">
            <a:miter lim="400000"/>
          </a:ln>
        </p:spPr>
        <p:txBody>
          <a:bodyPr lIns="45719" rIns="45719" anchor="ctr"/>
          <a:lstStyle/>
          <a:p>
            <a:pPr algn="ctr">
              <a:defRPr>
                <a:solidFill>
                  <a:srgbClr val="FFFFFF"/>
                </a:solidFill>
              </a:defRPr>
            </a:pPr>
            <a:endParaRPr/>
          </a:p>
        </p:txBody>
      </p:sp>
      <p:pic>
        <p:nvPicPr>
          <p:cNvPr id="3" name="Picture 7" descr="Picture 7"/>
          <p:cNvPicPr>
            <a:picLocks noChangeAspect="1"/>
          </p:cNvPicPr>
          <p:nvPr/>
        </p:nvPicPr>
        <p:blipFill>
          <a:blip r:embed="rId4"/>
          <a:stretch>
            <a:fillRect/>
          </a:stretch>
        </p:blipFill>
        <p:spPr>
          <a:xfrm>
            <a:off x="1" y="4607168"/>
            <a:ext cx="2578500" cy="1325263"/>
          </a:xfrm>
          <a:prstGeom prst="rect">
            <a:avLst/>
          </a:prstGeom>
          <a:ln w="12700">
            <a:miter lim="400000"/>
          </a:ln>
        </p:spPr>
      </p:pic>
      <p:pic>
        <p:nvPicPr>
          <p:cNvPr id="4" name="Picture 9" descr="Picture 9"/>
          <p:cNvPicPr>
            <a:picLocks noChangeAspect="1"/>
          </p:cNvPicPr>
          <p:nvPr/>
        </p:nvPicPr>
        <p:blipFill>
          <a:blip r:embed="rId4"/>
          <a:stretch>
            <a:fillRect/>
          </a:stretch>
        </p:blipFill>
        <p:spPr>
          <a:xfrm>
            <a:off x="9605802" y="1031629"/>
            <a:ext cx="2578500" cy="1325263"/>
          </a:xfrm>
          <a:prstGeom prst="rect">
            <a:avLst/>
          </a:prstGeom>
          <a:ln w="12700">
            <a:miter lim="400000"/>
          </a:ln>
        </p:spPr>
      </p:pic>
      <p:pic>
        <p:nvPicPr>
          <p:cNvPr id="5" name="Picture 11" descr="Picture 11"/>
          <p:cNvPicPr>
            <a:picLocks noChangeAspect="1"/>
          </p:cNvPicPr>
          <p:nvPr/>
        </p:nvPicPr>
        <p:blipFill>
          <a:blip r:embed="rId5"/>
          <a:stretch>
            <a:fillRect/>
          </a:stretch>
        </p:blipFill>
        <p:spPr>
          <a:xfrm>
            <a:off x="332150" y="398513"/>
            <a:ext cx="1530049" cy="758174"/>
          </a:xfrm>
          <a:prstGeom prst="rect">
            <a:avLst/>
          </a:prstGeom>
          <a:ln w="12700">
            <a:miter lim="400000"/>
          </a:ln>
        </p:spPr>
      </p:pic>
      <p:pic>
        <p:nvPicPr>
          <p:cNvPr id="6" name="Graphic 14" descr="Graphic 14"/>
          <p:cNvPicPr>
            <a:picLocks noChangeAspect="1"/>
          </p:cNvPicPr>
          <p:nvPr/>
        </p:nvPicPr>
        <p:blipFill>
          <a:blip r:embed="rId6"/>
          <a:stretch>
            <a:fillRect/>
          </a:stretch>
        </p:blipFill>
        <p:spPr>
          <a:xfrm>
            <a:off x="349260" y="6499893"/>
            <a:ext cx="120906" cy="120905"/>
          </a:xfrm>
          <a:prstGeom prst="rect">
            <a:avLst/>
          </a:prstGeom>
          <a:ln w="12700">
            <a:miter lim="400000"/>
          </a:ln>
        </p:spPr>
      </p:pic>
      <p:pic>
        <p:nvPicPr>
          <p:cNvPr id="7" name="Graphic 15" descr="Graphic 15"/>
          <p:cNvPicPr>
            <a:picLocks noChangeAspect="1"/>
          </p:cNvPicPr>
          <p:nvPr/>
        </p:nvPicPr>
        <p:blipFill>
          <a:blip r:embed="rId6"/>
          <a:stretch>
            <a:fillRect/>
          </a:stretch>
        </p:blipFill>
        <p:spPr>
          <a:xfrm>
            <a:off x="2473599" y="6499893"/>
            <a:ext cx="120905" cy="120905"/>
          </a:xfrm>
          <a:prstGeom prst="rect">
            <a:avLst/>
          </a:prstGeom>
          <a:ln w="12700">
            <a:miter lim="400000"/>
          </a:ln>
        </p:spPr>
      </p:pic>
      <p:sp>
        <p:nvSpPr>
          <p:cNvPr id="8" name="TextBox 18"/>
          <p:cNvSpPr txBox="1"/>
          <p:nvPr/>
        </p:nvSpPr>
        <p:spPr>
          <a:xfrm>
            <a:off x="451539" y="6388327"/>
            <a:ext cx="2022059" cy="29450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150000"/>
              </a:lnSpc>
              <a:defRPr sz="1000">
                <a:solidFill>
                  <a:srgbClr val="00A89F"/>
                </a:solidFill>
                <a:latin typeface="Open Sans"/>
                <a:ea typeface="Open Sans"/>
                <a:cs typeface="Open Sans"/>
                <a:sym typeface="Open Sans"/>
              </a:defRPr>
            </a:lvl1pPr>
          </a:lstStyle>
          <a:p>
            <a:r>
              <a:t>UK, EMEA | +44 1590 615 4</a:t>
            </a:r>
            <a:r>
              <a:rPr lang="en-GB"/>
              <a:t>4</a:t>
            </a:r>
            <a:r>
              <a:t>4</a:t>
            </a:r>
          </a:p>
        </p:txBody>
      </p:sp>
      <p:sp>
        <p:nvSpPr>
          <p:cNvPr id="9" name="TextBox 19"/>
          <p:cNvSpPr txBox="1"/>
          <p:nvPr/>
        </p:nvSpPr>
        <p:spPr>
          <a:xfrm>
            <a:off x="2594503" y="6388327"/>
            <a:ext cx="2096485"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150000"/>
              </a:lnSpc>
              <a:defRPr sz="1000">
                <a:solidFill>
                  <a:srgbClr val="00A89F"/>
                </a:solidFill>
                <a:latin typeface="Open Sans"/>
                <a:ea typeface="Open Sans"/>
                <a:cs typeface="Open Sans"/>
                <a:sym typeface="Open Sans"/>
              </a:defRPr>
            </a:lvl1pPr>
          </a:lstStyle>
          <a:p>
            <a:r>
              <a:t>USA, Canada | +1 888 238 1805</a:t>
            </a:r>
          </a:p>
        </p:txBody>
      </p:sp>
      <p:sp>
        <p:nvSpPr>
          <p:cNvPr id="10" name="TextBox 20"/>
          <p:cNvSpPr txBox="1"/>
          <p:nvPr/>
        </p:nvSpPr>
        <p:spPr>
          <a:xfrm>
            <a:off x="10214516" y="6388327"/>
            <a:ext cx="1637635" cy="152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a:lnSpc>
                <a:spcPct val="150000"/>
              </a:lnSpc>
              <a:defRPr sz="1000">
                <a:solidFill>
                  <a:srgbClr val="00A89F"/>
                </a:solidFill>
                <a:latin typeface="Open Sans"/>
                <a:ea typeface="Open Sans"/>
                <a:cs typeface="Open Sans"/>
                <a:sym typeface="Open Sans"/>
              </a:defRPr>
            </a:lvl1pPr>
          </a:lstStyle>
          <a:p>
            <a:r>
              <a:t>https://4bridgeworks.com</a:t>
            </a:r>
          </a:p>
        </p:txBody>
      </p:sp>
      <p:pic>
        <p:nvPicPr>
          <p:cNvPr id="11" name="Graphic 22" descr="Graphic 22"/>
          <p:cNvPicPr>
            <a:picLocks noChangeAspect="1"/>
          </p:cNvPicPr>
          <p:nvPr/>
        </p:nvPicPr>
        <p:blipFill>
          <a:blip r:embed="rId7"/>
          <a:stretch>
            <a:fillRect/>
          </a:stretch>
        </p:blipFill>
        <p:spPr>
          <a:xfrm>
            <a:off x="10094397" y="6488093"/>
            <a:ext cx="144505" cy="144505"/>
          </a:xfrm>
          <a:prstGeom prst="rect">
            <a:avLst/>
          </a:prstGeom>
          <a:ln w="12700">
            <a:miter lim="400000"/>
          </a:ln>
        </p:spPr>
      </p:pic>
      <p:sp>
        <p:nvSpPr>
          <p:cNvPr id="12" name="Title Text"/>
          <p:cNvSpPr txBox="1">
            <a:spLocks noGrp="1"/>
          </p:cNvSpPr>
          <p:nvPr>
            <p:ph type="title"/>
          </p:nvPr>
        </p:nvSpPr>
        <p:spPr>
          <a:xfrm>
            <a:off x="2132151" y="320399"/>
            <a:ext cx="9720000" cy="9144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13" name="Body Level One…"/>
          <p:cNvSpPr txBox="1">
            <a:spLocks noGrp="1"/>
          </p:cNvSpPr>
          <p:nvPr>
            <p:ph type="body" idx="1"/>
          </p:nvPr>
        </p:nvSpPr>
        <p:spPr>
          <a:xfrm>
            <a:off x="719999" y="1439999"/>
            <a:ext cx="10800001" cy="4680001"/>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Lst>
  <p:transition spd="med"/>
  <p:hf sldNum="0" hdr="0" ftr="0" dt="0"/>
  <p:txStyles>
    <p:titleStyle>
      <a:lvl1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1pPr>
      <a:lvl2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2pPr>
      <a:lvl3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3pPr>
      <a:lvl4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4pPr>
      <a:lvl5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5pPr>
      <a:lvl6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6pPr>
      <a:lvl7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7pPr>
      <a:lvl8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8pPr>
      <a:lvl9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9pPr>
    </p:titleStyle>
    <p:bodyStyle>
      <a:lvl1pPr marL="0" marR="0" indent="0" algn="l" defTabSz="914400" rtl="0" latinLnBrk="0">
        <a:lnSpc>
          <a:spcPct val="90000"/>
        </a:lnSpc>
        <a:spcBef>
          <a:spcPts val="1000"/>
        </a:spcBef>
        <a:spcAft>
          <a:spcPts val="0"/>
        </a:spcAft>
        <a:buClrTx/>
        <a:buSzTx/>
        <a:buFontTx/>
        <a:buNone/>
        <a:tabLst/>
        <a:defRPr sz="1400" b="0" i="0" u="none" strike="noStrike" cap="none" spc="0" baseline="0">
          <a:ln>
            <a:noFill/>
          </a:ln>
          <a:solidFill>
            <a:srgbClr val="000000"/>
          </a:solidFill>
          <a:uFillTx/>
          <a:latin typeface="Open Sans"/>
          <a:ea typeface="Open Sans"/>
          <a:cs typeface="Open Sans"/>
          <a:sym typeface="Open Sans"/>
        </a:defRPr>
      </a:lvl1pPr>
      <a:lvl2pPr marL="0" marR="0" indent="457200" algn="l" defTabSz="914400" rtl="0" latinLnBrk="0">
        <a:lnSpc>
          <a:spcPct val="90000"/>
        </a:lnSpc>
        <a:spcBef>
          <a:spcPts val="1000"/>
        </a:spcBef>
        <a:spcAft>
          <a:spcPts val="0"/>
        </a:spcAft>
        <a:buClrTx/>
        <a:buSzTx/>
        <a:buFontTx/>
        <a:buNone/>
        <a:tabLst/>
        <a:defRPr sz="1400" b="0" i="0" u="none" strike="noStrike" cap="none" spc="0" baseline="0">
          <a:ln>
            <a:noFill/>
          </a:ln>
          <a:solidFill>
            <a:srgbClr val="000000"/>
          </a:solidFill>
          <a:uFillTx/>
          <a:latin typeface="Open Sans"/>
          <a:ea typeface="Open Sans"/>
          <a:cs typeface="Open Sans"/>
          <a:sym typeface="Open Sans"/>
        </a:defRPr>
      </a:lvl2pPr>
      <a:lvl3pPr marL="0" marR="0" indent="914400" algn="l" defTabSz="914400" rtl="0" latinLnBrk="0">
        <a:lnSpc>
          <a:spcPct val="90000"/>
        </a:lnSpc>
        <a:spcBef>
          <a:spcPts val="1000"/>
        </a:spcBef>
        <a:spcAft>
          <a:spcPts val="0"/>
        </a:spcAft>
        <a:buClrTx/>
        <a:buSzTx/>
        <a:buFontTx/>
        <a:buNone/>
        <a:tabLst/>
        <a:defRPr sz="1400" b="0" i="0" u="none" strike="noStrike" cap="none" spc="0" baseline="0">
          <a:ln>
            <a:noFill/>
          </a:ln>
          <a:solidFill>
            <a:srgbClr val="000000"/>
          </a:solidFill>
          <a:uFillTx/>
          <a:latin typeface="Open Sans"/>
          <a:ea typeface="Open Sans"/>
          <a:cs typeface="Open Sans"/>
          <a:sym typeface="Open Sans"/>
        </a:defRPr>
      </a:lvl3pPr>
      <a:lvl4pPr marL="0" marR="0" indent="1371600" algn="l" defTabSz="914400" rtl="0" latinLnBrk="0">
        <a:lnSpc>
          <a:spcPct val="90000"/>
        </a:lnSpc>
        <a:spcBef>
          <a:spcPts val="1000"/>
        </a:spcBef>
        <a:spcAft>
          <a:spcPts val="0"/>
        </a:spcAft>
        <a:buClrTx/>
        <a:buSzTx/>
        <a:buFontTx/>
        <a:buNone/>
        <a:tabLst/>
        <a:defRPr sz="1400" b="0" i="0" u="none" strike="noStrike" cap="none" spc="0" baseline="0">
          <a:ln>
            <a:noFill/>
          </a:ln>
          <a:solidFill>
            <a:srgbClr val="000000"/>
          </a:solidFill>
          <a:uFillTx/>
          <a:latin typeface="Open Sans"/>
          <a:ea typeface="Open Sans"/>
          <a:cs typeface="Open Sans"/>
          <a:sym typeface="Open Sans"/>
        </a:defRPr>
      </a:lvl4pPr>
      <a:lvl5pPr marL="0" marR="0" indent="1828800" algn="l" defTabSz="914400" rtl="0" latinLnBrk="0">
        <a:lnSpc>
          <a:spcPct val="90000"/>
        </a:lnSpc>
        <a:spcBef>
          <a:spcPts val="1000"/>
        </a:spcBef>
        <a:spcAft>
          <a:spcPts val="0"/>
        </a:spcAft>
        <a:buClrTx/>
        <a:buSzTx/>
        <a:buFontTx/>
        <a:buNone/>
        <a:tabLst/>
        <a:defRPr sz="1400" b="0" i="0" u="none" strike="noStrike" cap="none" spc="0" baseline="0">
          <a:ln>
            <a:noFill/>
          </a:ln>
          <a:solidFill>
            <a:srgbClr val="000000"/>
          </a:solidFill>
          <a:uFillTx/>
          <a:latin typeface="Open Sans"/>
          <a:ea typeface="Open Sans"/>
          <a:cs typeface="Open Sans"/>
          <a:sym typeface="Open Sans"/>
        </a:defRPr>
      </a:lvl5pPr>
      <a:lvl6pPr marL="0" marR="0" indent="2286000" algn="l" defTabSz="914400" rtl="0" latinLnBrk="0">
        <a:lnSpc>
          <a:spcPct val="90000"/>
        </a:lnSpc>
        <a:spcBef>
          <a:spcPts val="1000"/>
        </a:spcBef>
        <a:spcAft>
          <a:spcPts val="0"/>
        </a:spcAft>
        <a:buClrTx/>
        <a:buSzTx/>
        <a:buFontTx/>
        <a:buNone/>
        <a:tabLst/>
        <a:defRPr sz="1400" b="0" i="0" u="none" strike="noStrike" cap="none" spc="0" baseline="0">
          <a:ln>
            <a:noFill/>
          </a:ln>
          <a:solidFill>
            <a:srgbClr val="000000"/>
          </a:solidFill>
          <a:uFillTx/>
          <a:latin typeface="Open Sans"/>
          <a:ea typeface="Open Sans"/>
          <a:cs typeface="Open Sans"/>
          <a:sym typeface="Open Sans"/>
        </a:defRPr>
      </a:lvl6pPr>
      <a:lvl7pPr marL="0" marR="0" indent="2743200" algn="l" defTabSz="914400" rtl="0" latinLnBrk="0">
        <a:lnSpc>
          <a:spcPct val="90000"/>
        </a:lnSpc>
        <a:spcBef>
          <a:spcPts val="1000"/>
        </a:spcBef>
        <a:spcAft>
          <a:spcPts val="0"/>
        </a:spcAft>
        <a:buClrTx/>
        <a:buSzTx/>
        <a:buFontTx/>
        <a:buNone/>
        <a:tabLst/>
        <a:defRPr sz="1400" b="0" i="0" u="none" strike="noStrike" cap="none" spc="0" baseline="0">
          <a:ln>
            <a:noFill/>
          </a:ln>
          <a:solidFill>
            <a:srgbClr val="000000"/>
          </a:solidFill>
          <a:uFillTx/>
          <a:latin typeface="Open Sans"/>
          <a:ea typeface="Open Sans"/>
          <a:cs typeface="Open Sans"/>
          <a:sym typeface="Open Sans"/>
        </a:defRPr>
      </a:lvl7pPr>
      <a:lvl8pPr marL="0" marR="0" indent="3200400" algn="l" defTabSz="914400" rtl="0" latinLnBrk="0">
        <a:lnSpc>
          <a:spcPct val="90000"/>
        </a:lnSpc>
        <a:spcBef>
          <a:spcPts val="1000"/>
        </a:spcBef>
        <a:spcAft>
          <a:spcPts val="0"/>
        </a:spcAft>
        <a:buClrTx/>
        <a:buSzTx/>
        <a:buFontTx/>
        <a:buNone/>
        <a:tabLst/>
        <a:defRPr sz="1400" b="0" i="0" u="none" strike="noStrike" cap="none" spc="0" baseline="0">
          <a:ln>
            <a:noFill/>
          </a:ln>
          <a:solidFill>
            <a:srgbClr val="000000"/>
          </a:solidFill>
          <a:uFillTx/>
          <a:latin typeface="Open Sans"/>
          <a:ea typeface="Open Sans"/>
          <a:cs typeface="Open Sans"/>
          <a:sym typeface="Open Sans"/>
        </a:defRPr>
      </a:lvl8pPr>
      <a:lvl9pPr marL="0" marR="0" indent="3657600" algn="l" defTabSz="914400" rtl="0" latinLnBrk="0">
        <a:lnSpc>
          <a:spcPct val="90000"/>
        </a:lnSpc>
        <a:spcBef>
          <a:spcPts val="1000"/>
        </a:spcBef>
        <a:spcAft>
          <a:spcPts val="0"/>
        </a:spcAft>
        <a:buClrTx/>
        <a:buSzTx/>
        <a:buFontTx/>
        <a:buNone/>
        <a:tabLst/>
        <a:defRPr sz="1400" b="0" i="0" u="none" strike="noStrike" cap="none" spc="0" baseline="0">
          <a:ln>
            <a:noFill/>
          </a:ln>
          <a:solidFill>
            <a:srgbClr val="000000"/>
          </a:solidFill>
          <a:uFillTx/>
          <a:latin typeface="Open Sans"/>
          <a:ea typeface="Open Sans"/>
          <a:cs typeface="Open Sans"/>
          <a:sym typeface="Open Sans"/>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5.emf"/><Relationship Id="rId7" Type="http://schemas.openxmlformats.org/officeDocument/2006/relationships/image" Target="../media/image27.emf"/><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chart" Target="../charts/chart1.xml"/><Relationship Id="rId4" Type="http://schemas.openxmlformats.org/officeDocument/2006/relationships/image" Target="../media/image26.emf"/><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jpe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5.jpeg"/><Relationship Id="rId5" Type="http://schemas.openxmlformats.org/officeDocument/2006/relationships/image" Target="../media/image8.png"/><Relationship Id="rId15" Type="http://schemas.openxmlformats.org/officeDocument/2006/relationships/image" Target="../media/image19.png"/><Relationship Id="rId10" Type="http://schemas.openxmlformats.org/officeDocument/2006/relationships/image" Target="../media/image14.jpe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4" name="Rectangle 3"/>
          <p:cNvGrpSpPr/>
          <p:nvPr/>
        </p:nvGrpSpPr>
        <p:grpSpPr>
          <a:xfrm>
            <a:off x="-7699" y="-145638"/>
            <a:ext cx="12192001" cy="6858001"/>
            <a:chOff x="0" y="0"/>
            <a:chExt cx="12192000" cy="6858000"/>
          </a:xfrm>
        </p:grpSpPr>
        <p:sp>
          <p:nvSpPr>
            <p:cNvPr id="32" name="Rectangle"/>
            <p:cNvSpPr/>
            <p:nvPr/>
          </p:nvSpPr>
          <p:spPr>
            <a:xfrm>
              <a:off x="0" y="0"/>
              <a:ext cx="12192000" cy="6858000"/>
            </a:xfrm>
            <a:prstGeom prst="rect">
              <a:avLst/>
            </a:prstGeom>
            <a:gradFill flip="none" rotWithShape="1">
              <a:gsLst>
                <a:gs pos="0">
                  <a:srgbClr val="FAFDFC"/>
                </a:gs>
                <a:gs pos="100000">
                  <a:srgbClr val="FAFDFC"/>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3" name="="/>
            <p:cNvSpPr txBox="1"/>
            <p:nvPr/>
          </p:nvSpPr>
          <p:spPr>
            <a:xfrm>
              <a:off x="0" y="3249930"/>
              <a:ext cx="12192000" cy="3581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FFFFFF"/>
                  </a:solidFill>
                </a:defRPr>
              </a:lvl1pPr>
            </a:lstStyle>
            <a:p>
              <a:r>
                <a:t>=</a:t>
              </a:r>
            </a:p>
          </p:txBody>
        </p:sp>
      </p:grpSp>
      <p:sp>
        <p:nvSpPr>
          <p:cNvPr id="35" name="Title 1"/>
          <p:cNvSpPr txBox="1">
            <a:spLocks noGrp="1"/>
          </p:cNvSpPr>
          <p:nvPr>
            <p:ph type="ctrTitle"/>
          </p:nvPr>
        </p:nvSpPr>
        <p:spPr>
          <a:xfrm>
            <a:off x="1114079" y="2952191"/>
            <a:ext cx="9720002" cy="1892351"/>
          </a:xfrm>
          <a:prstGeom prst="rect">
            <a:avLst/>
          </a:prstGeom>
        </p:spPr>
        <p:txBody>
          <a:bodyPr lIns="45719" tIns="45720" rIns="45719" bIns="45720" anchor="ctr">
            <a:normAutofit fontScale="90000"/>
          </a:bodyPr>
          <a:lstStyle/>
          <a:p>
            <a:pPr algn="ctr">
              <a:lnSpc>
                <a:spcPct val="100000"/>
              </a:lnSpc>
              <a:defRPr sz="4000"/>
            </a:pPr>
            <a:r>
              <a:rPr dirty="0">
                <a:latin typeface="Tahoma"/>
                <a:ea typeface="Tahoma"/>
                <a:cs typeface="Tahoma"/>
              </a:rPr>
              <a:t>The Data </a:t>
            </a:r>
            <a:r>
              <a:rPr lang="en-GB" dirty="0">
                <a:latin typeface="Tahoma"/>
                <a:ea typeface="Tahoma"/>
                <a:cs typeface="Tahoma"/>
              </a:rPr>
              <a:t>Protection </a:t>
            </a:r>
            <a:r>
              <a:rPr dirty="0">
                <a:latin typeface="Tahoma"/>
                <a:ea typeface="Tahoma"/>
                <a:cs typeface="Tahoma"/>
              </a:rPr>
              <a:t>Company</a:t>
            </a:r>
            <a:br>
              <a:rPr lang="en-GB" dirty="0">
                <a:latin typeface="Tahoma"/>
                <a:ea typeface="Tahoma"/>
                <a:cs typeface="Tahoma"/>
              </a:rPr>
            </a:br>
            <a:r>
              <a:rPr lang="en-GB" dirty="0">
                <a:latin typeface="Tahoma"/>
                <a:ea typeface="Tahoma"/>
                <a:cs typeface="Tahoma"/>
              </a:rPr>
              <a:t>Innovation in High-Speed Data Transfer powered by AI</a:t>
            </a:r>
            <a:br>
              <a:rPr lang="en-GB" dirty="0"/>
            </a:br>
            <a:r>
              <a:rPr lang="en-GB" dirty="0"/>
              <a:t> </a:t>
            </a:r>
            <a:endParaRPr dirty="0"/>
          </a:p>
        </p:txBody>
      </p:sp>
      <p:sp>
        <p:nvSpPr>
          <p:cNvPr id="36" name="Subtitle 2"/>
          <p:cNvSpPr txBox="1">
            <a:spLocks noGrp="1"/>
          </p:cNvSpPr>
          <p:nvPr>
            <p:ph type="subTitle" sz="half" idx="1"/>
          </p:nvPr>
        </p:nvSpPr>
        <p:spPr>
          <a:xfrm>
            <a:off x="3444405" y="4731939"/>
            <a:ext cx="5281532" cy="1556779"/>
          </a:xfrm>
          <a:prstGeom prst="rect">
            <a:avLst/>
          </a:prstGeom>
        </p:spPr>
        <p:txBody>
          <a:bodyPr lIns="45719" tIns="45720" rIns="45719" bIns="45720" anchor="t">
            <a:normAutofit/>
          </a:bodyPr>
          <a:lstStyle/>
          <a:p>
            <a:pPr algn="ctr" defTabSz="393192">
              <a:spcBef>
                <a:spcPts val="400"/>
              </a:spcBef>
              <a:defRPr sz="1505" b="1"/>
            </a:pPr>
            <a:br>
              <a:rPr sz="1500" dirty="0"/>
            </a:br>
            <a:r>
              <a:rPr lang="en-US" sz="1500" dirty="0"/>
              <a:t>Thursday,15th May 2025</a:t>
            </a:r>
            <a:endParaRPr lang="en-US" sz="1505" dirty="0"/>
          </a:p>
          <a:p>
            <a:pPr algn="ctr" defTabSz="393192">
              <a:spcBef>
                <a:spcPts val="400"/>
              </a:spcBef>
              <a:defRPr sz="1505" b="1"/>
            </a:pPr>
            <a:r>
              <a:rPr lang="en-US" sz="1500" dirty="0"/>
              <a:t>David </a:t>
            </a:r>
            <a:r>
              <a:rPr lang="en-US" sz="1500" dirty="0" err="1"/>
              <a:t>Trossell</a:t>
            </a:r>
            <a:r>
              <a:rPr lang="en-US" sz="1500" dirty="0"/>
              <a:t> – CEO/CTO</a:t>
            </a:r>
          </a:p>
          <a:p>
            <a:pPr algn="ctr" defTabSz="393192">
              <a:spcBef>
                <a:spcPts val="400"/>
              </a:spcBef>
              <a:defRPr sz="1505" b="1"/>
            </a:pPr>
            <a:r>
              <a:rPr lang="en-US" sz="1500" dirty="0"/>
              <a:t>Antony Reynolds – CRO, Global Channels Leader</a:t>
            </a:r>
          </a:p>
          <a:p>
            <a:pPr algn="ctr" defTabSz="393192">
              <a:spcBef>
                <a:spcPts val="400"/>
              </a:spcBef>
              <a:defRPr sz="1505" b="1"/>
            </a:pPr>
            <a:r>
              <a:rPr lang="en-US" sz="1500" dirty="0"/>
              <a:t>Jason Wakeling – Technical Pre-Sales &amp; Support</a:t>
            </a:r>
          </a:p>
          <a:p>
            <a:pPr algn="ctr" defTabSz="393192">
              <a:spcBef>
                <a:spcPts val="400"/>
              </a:spcBef>
              <a:defRPr sz="1505" b="1"/>
            </a:pPr>
            <a:endParaRPr lang="en-US" sz="1500" dirty="0"/>
          </a:p>
          <a:p>
            <a:pPr algn="ctr" defTabSz="393192">
              <a:spcBef>
                <a:spcPts val="400"/>
              </a:spcBef>
              <a:defRPr sz="1505" b="1"/>
            </a:pPr>
            <a:endParaRPr lang="en-GB" sz="1075" dirty="0"/>
          </a:p>
          <a:p>
            <a:pPr defTabSz="393192">
              <a:lnSpc>
                <a:spcPct val="100000"/>
              </a:lnSpc>
              <a:spcBef>
                <a:spcPts val="0"/>
              </a:spcBef>
              <a:defRPr sz="1075"/>
            </a:pPr>
            <a:endParaRPr sz="688" b="1" dirty="0">
              <a:solidFill>
                <a:srgbClr val="ED912C"/>
              </a:solidFill>
              <a:latin typeface="Arial"/>
              <a:cs typeface="Arial"/>
            </a:endParaRPr>
          </a:p>
          <a:p>
            <a:pPr defTabSz="196596">
              <a:lnSpc>
                <a:spcPct val="100000"/>
              </a:lnSpc>
              <a:spcBef>
                <a:spcPts val="0"/>
              </a:spcBef>
              <a:defRPr sz="688" b="1">
                <a:solidFill>
                  <a:srgbClr val="ED912C"/>
                </a:solidFill>
                <a:latin typeface="Arial"/>
                <a:ea typeface="Arial"/>
                <a:cs typeface="Arial"/>
                <a:sym typeface="Arial"/>
              </a:defRPr>
            </a:pPr>
            <a:endParaRPr dirty="0"/>
          </a:p>
          <a:p>
            <a:pPr defTabSz="196596">
              <a:lnSpc>
                <a:spcPct val="100000"/>
              </a:lnSpc>
              <a:spcBef>
                <a:spcPts val="0"/>
              </a:spcBef>
              <a:defRPr sz="688" b="1">
                <a:solidFill>
                  <a:srgbClr val="ED912C"/>
                </a:solidFill>
                <a:latin typeface="Arial"/>
                <a:ea typeface="Arial"/>
                <a:cs typeface="Arial"/>
                <a:sym typeface="Arial"/>
              </a:defRPr>
            </a:pPr>
            <a:endParaRPr dirty="0"/>
          </a:p>
          <a:p>
            <a:pPr defTabSz="196596">
              <a:lnSpc>
                <a:spcPct val="100000"/>
              </a:lnSpc>
              <a:spcBef>
                <a:spcPts val="0"/>
              </a:spcBef>
              <a:defRPr sz="688" b="1">
                <a:solidFill>
                  <a:srgbClr val="ED912C"/>
                </a:solidFill>
                <a:latin typeface="Arial"/>
                <a:ea typeface="Arial"/>
                <a:cs typeface="Arial"/>
                <a:sym typeface="Arial"/>
              </a:defRPr>
            </a:pPr>
            <a:endParaRPr dirty="0"/>
          </a:p>
        </p:txBody>
      </p:sp>
      <p:pic>
        <p:nvPicPr>
          <p:cNvPr id="37" name="Picture 5" descr="Picture 5"/>
          <p:cNvPicPr>
            <a:picLocks noChangeAspect="1"/>
          </p:cNvPicPr>
          <p:nvPr/>
        </p:nvPicPr>
        <p:blipFill>
          <a:blip r:embed="rId2"/>
          <a:stretch>
            <a:fillRect/>
          </a:stretch>
        </p:blipFill>
        <p:spPr>
          <a:xfrm>
            <a:off x="4825363" y="1087119"/>
            <a:ext cx="2296769" cy="1138102"/>
          </a:xfrm>
          <a:prstGeom prst="rect">
            <a:avLst/>
          </a:prstGeom>
          <a:ln w="12700">
            <a:miter lim="400000"/>
          </a:ln>
        </p:spPr>
      </p:pic>
    </p:spTree>
    <p:extLst>
      <p:ext uri="{BB962C8B-B14F-4D97-AF65-F5344CB8AC3E}">
        <p14:creationId xmlns:p14="http://schemas.microsoft.com/office/powerpoint/2010/main" val="310302697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3E5C2F-7DDB-0D4F-20BF-743CC216EDF3}"/>
              </a:ext>
            </a:extLst>
          </p:cNvPr>
          <p:cNvSpPr>
            <a:spLocks noGrp="1"/>
          </p:cNvSpPr>
          <p:nvPr>
            <p:ph type="title"/>
          </p:nvPr>
        </p:nvSpPr>
        <p:spPr>
          <a:xfrm>
            <a:off x="3200522" y="320399"/>
            <a:ext cx="9720000" cy="914401"/>
          </a:xfrm>
        </p:spPr>
        <p:txBody>
          <a:bodyPr lIns="45719" tIns="45720" rIns="45719" bIns="45720" anchor="ctr">
            <a:normAutofit/>
          </a:bodyPr>
          <a:lstStyle/>
          <a:p>
            <a:r>
              <a:rPr lang="en-US">
                <a:latin typeface="Tahoma"/>
              </a:rPr>
              <a:t>Typical Solutions Suggested</a:t>
            </a:r>
            <a:endParaRPr lang="en-GB">
              <a:latin typeface="Tahoma"/>
            </a:endParaRPr>
          </a:p>
        </p:txBody>
      </p:sp>
      <p:sp>
        <p:nvSpPr>
          <p:cNvPr id="7" name="Title 3">
            <a:extLst>
              <a:ext uri="{FF2B5EF4-FFF2-40B4-BE49-F238E27FC236}">
                <a16:creationId xmlns:a16="http://schemas.microsoft.com/office/drawing/2014/main" id="{D3D1650F-70BA-1D39-DEA1-F01C7BA298B9}"/>
              </a:ext>
            </a:extLst>
          </p:cNvPr>
          <p:cNvSpPr txBox="1">
            <a:spLocks/>
          </p:cNvSpPr>
          <p:nvPr/>
        </p:nvSpPr>
        <p:spPr>
          <a:xfrm>
            <a:off x="667381" y="2119941"/>
            <a:ext cx="10857238" cy="3262354"/>
          </a:xfrm>
          <a:prstGeom prst="rect">
            <a:avLst/>
          </a:prstGeom>
          <a:ln w="12700">
            <a:miter lim="400000"/>
          </a:ln>
          <a:extLst>
            <a:ext uri="{C572A759-6A51-4108-AA02-DFA0A04FC94B}">
              <ma14:wrappingTextBoxFlag xmlns:ma14="http://schemas.microsoft.com/office/mac/drawingml/2011/main" xmlns="" val="1"/>
            </a:ext>
          </a:extLst>
        </p:spPr>
        <p:txBody>
          <a:bodyPr lIns="45719" tIns="45720" rIns="45719" bIns="45720" anchor="ctr">
            <a:normAutofit/>
          </a:bodyPr>
          <a:lstStyle>
            <a:lvl1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1pPr>
            <a:lvl2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2pPr>
            <a:lvl3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3pPr>
            <a:lvl4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4pPr>
            <a:lvl5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5pPr>
            <a:lvl6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6pPr>
            <a:lvl7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7pPr>
            <a:lvl8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8pPr>
            <a:lvl9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9pPr>
          </a:lstStyle>
          <a:p>
            <a:pPr marL="457200" indent="-457200" hangingPunct="1">
              <a:buFont typeface="Arial,Sans-Serif" panose="020B0604020202020204" pitchFamily="34" charset="0"/>
              <a:buChar char="•"/>
            </a:pPr>
            <a:r>
              <a:rPr lang="en-US" sz="2000">
                <a:solidFill>
                  <a:schemeClr val="tx1"/>
                </a:solidFill>
                <a:latin typeface="Tahoma"/>
                <a:cs typeface="Arial"/>
              </a:rPr>
              <a:t>Purchase more bandwidth</a:t>
            </a:r>
            <a:br>
              <a:rPr lang="en-US" sz="2000">
                <a:solidFill>
                  <a:schemeClr val="tx1"/>
                </a:solidFill>
                <a:latin typeface="Tahoma"/>
                <a:cs typeface="Arial"/>
              </a:rPr>
            </a:br>
            <a:endParaRPr lang="en-US" sz="2000">
              <a:solidFill>
                <a:schemeClr val="tx1"/>
              </a:solidFill>
              <a:latin typeface="Tahoma"/>
              <a:cs typeface="Arial"/>
            </a:endParaRPr>
          </a:p>
          <a:p>
            <a:pPr marL="457200" indent="-457200">
              <a:buFont typeface="Arial" panose="020B0604020202020204" pitchFamily="34" charset="0"/>
              <a:buChar char="•"/>
            </a:pPr>
            <a:r>
              <a:rPr lang="en-US" sz="2000">
                <a:solidFill>
                  <a:schemeClr val="tx1"/>
                </a:solidFill>
                <a:latin typeface="Tahoma"/>
              </a:rPr>
              <a:t>Upgrade the infrastructure</a:t>
            </a:r>
            <a:br>
              <a:rPr lang="en-US" sz="2000">
                <a:solidFill>
                  <a:schemeClr val="tx1"/>
                </a:solidFill>
                <a:latin typeface="Tahoma"/>
              </a:rPr>
            </a:br>
            <a:endParaRPr lang="en-US">
              <a:solidFill>
                <a:schemeClr val="tx1"/>
              </a:solidFill>
              <a:latin typeface="Tahoma"/>
            </a:endParaRPr>
          </a:p>
          <a:p>
            <a:pPr marL="457200" indent="-457200" hangingPunct="1">
              <a:buFont typeface="Arial" panose="020B0604020202020204" pitchFamily="34" charset="0"/>
              <a:buChar char="•"/>
            </a:pPr>
            <a:r>
              <a:rPr lang="en-US" sz="2000">
                <a:solidFill>
                  <a:schemeClr val="tx1"/>
                </a:solidFill>
                <a:latin typeface="Tahoma"/>
              </a:rPr>
              <a:t>Use Data Compression and De-Duplication</a:t>
            </a:r>
            <a:br>
              <a:rPr lang="en-US" sz="2000">
                <a:solidFill>
                  <a:schemeClr val="tx1"/>
                </a:solidFill>
                <a:latin typeface="Tahoma"/>
              </a:rPr>
            </a:br>
            <a:endParaRPr lang="en-US" sz="2000">
              <a:solidFill>
                <a:schemeClr val="tx1"/>
              </a:solidFill>
              <a:latin typeface="Tahoma"/>
            </a:endParaRPr>
          </a:p>
          <a:p>
            <a:pPr marL="457200" indent="-457200" hangingPunct="1">
              <a:buFont typeface="Arial" panose="020B0604020202020204" pitchFamily="34" charset="0"/>
              <a:buChar char="•"/>
            </a:pPr>
            <a:r>
              <a:rPr lang="en-GB" sz="2000">
                <a:solidFill>
                  <a:schemeClr val="tx1"/>
                </a:solidFill>
                <a:latin typeface="Tahoma"/>
              </a:rPr>
              <a:t>Optimise the protocols</a:t>
            </a:r>
            <a:br>
              <a:rPr lang="en-GB" sz="2000">
                <a:solidFill>
                  <a:schemeClr val="tx1"/>
                </a:solidFill>
                <a:latin typeface="Tahoma"/>
              </a:rPr>
            </a:br>
            <a:endParaRPr lang="en-GB" sz="2000">
              <a:solidFill>
                <a:schemeClr val="tx1"/>
              </a:solidFill>
              <a:latin typeface="Tahoma"/>
            </a:endParaRPr>
          </a:p>
          <a:p>
            <a:pPr marL="457200" indent="-457200" hangingPunct="1">
              <a:buFont typeface="Arial" panose="020B0604020202020204" pitchFamily="34" charset="0"/>
              <a:buChar char="•"/>
            </a:pPr>
            <a:r>
              <a:rPr lang="en-GB" sz="2000">
                <a:solidFill>
                  <a:schemeClr val="tx1"/>
                </a:solidFill>
                <a:latin typeface="Tahoma"/>
              </a:rPr>
              <a:t>Cache the data</a:t>
            </a:r>
          </a:p>
        </p:txBody>
      </p:sp>
      <p:pic>
        <p:nvPicPr>
          <p:cNvPr id="3" name="Picture 2" descr="A logo with blue and orange lines&#10;&#10;Description automatically generated">
            <a:extLst>
              <a:ext uri="{FF2B5EF4-FFF2-40B4-BE49-F238E27FC236}">
                <a16:creationId xmlns:a16="http://schemas.microsoft.com/office/drawing/2014/main" id="{164EA0DC-B0E6-D966-EB36-F8C5A5B741DC}"/>
              </a:ext>
            </a:extLst>
          </p:cNvPr>
          <p:cNvPicPr>
            <a:picLocks noChangeAspect="1"/>
          </p:cNvPicPr>
          <p:nvPr/>
        </p:nvPicPr>
        <p:blipFill>
          <a:blip r:embed="rId2"/>
          <a:stretch>
            <a:fillRect/>
          </a:stretch>
        </p:blipFill>
        <p:spPr>
          <a:xfrm>
            <a:off x="169082" y="135821"/>
            <a:ext cx="2250057" cy="1134374"/>
          </a:xfrm>
          <a:prstGeom prst="rect">
            <a:avLst/>
          </a:prstGeom>
        </p:spPr>
      </p:pic>
      <p:sp>
        <p:nvSpPr>
          <p:cNvPr id="6" name="TextBox 5">
            <a:extLst>
              <a:ext uri="{FF2B5EF4-FFF2-40B4-BE49-F238E27FC236}">
                <a16:creationId xmlns:a16="http://schemas.microsoft.com/office/drawing/2014/main" id="{D2A70ADB-9802-88E4-0F95-30CA4D8D2900}"/>
              </a:ext>
            </a:extLst>
          </p:cNvPr>
          <p:cNvSpPr txBox="1"/>
          <p:nvPr/>
        </p:nvSpPr>
        <p:spPr>
          <a:xfrm>
            <a:off x="170233" y="6395936"/>
            <a:ext cx="11811000" cy="369330"/>
          </a:xfrm>
          <a:prstGeom prst="rect">
            <a:avLst/>
          </a:prstGeom>
          <a:solidFill>
            <a:schemeClr val="accent5">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a:solidFill>
                  <a:srgbClr val="ED7D31"/>
                </a:solidFill>
                <a:latin typeface="Wingdings"/>
                <a:sym typeface="Wingdings"/>
              </a:rPr>
              <a:t>)</a:t>
            </a:r>
            <a:r>
              <a:rPr lang="en-US">
                <a:solidFill>
                  <a:srgbClr val="ED7D31"/>
                </a:solidFill>
              </a:rPr>
              <a:t>UK /EMEA +44 1590 615 444       </a:t>
            </a:r>
            <a:r>
              <a:rPr lang="en-US">
                <a:solidFill>
                  <a:srgbClr val="ED7D31"/>
                </a:solidFill>
                <a:latin typeface="Wingdings"/>
                <a:sym typeface="Wingdings"/>
              </a:rPr>
              <a:t>)</a:t>
            </a:r>
            <a:r>
              <a:rPr lang="en-US">
                <a:solidFill>
                  <a:srgbClr val="ED7D31"/>
                </a:solidFill>
              </a:rPr>
              <a:t>USA/Canada +1 888 238 1805    </a:t>
            </a:r>
            <a:r>
              <a:rPr lang="en-US">
                <a:solidFill>
                  <a:srgbClr val="ED7D31"/>
                </a:solidFill>
                <a:latin typeface="Calibri"/>
              </a:rPr>
              <a:t>https</a:t>
            </a:r>
            <a:r>
              <a:rPr lang="en-US">
                <a:solidFill>
                  <a:srgbClr val="ED7D31"/>
                </a:solidFill>
              </a:rPr>
              <a:t>://www.4bridgeworks.com</a:t>
            </a:r>
            <a:endParaRPr lang="en-US" sz="1800" b="0" i="0" u="none" strike="noStrike" cap="none" spc="0" normalizeH="0" baseline="0">
              <a:ln>
                <a:noFill/>
              </a:ln>
              <a:solidFill>
                <a:srgbClr val="ED7D31"/>
              </a:solidFill>
              <a:effectLst/>
              <a:uFillTx/>
              <a:latin typeface="+mn-lt"/>
              <a:ea typeface="+mn-ea"/>
              <a:cs typeface="+mn-cs"/>
            </a:endParaRPr>
          </a:p>
        </p:txBody>
      </p:sp>
    </p:spTree>
    <p:extLst>
      <p:ext uri="{BB962C8B-B14F-4D97-AF65-F5344CB8AC3E}">
        <p14:creationId xmlns:p14="http://schemas.microsoft.com/office/powerpoint/2010/main" val="48548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07739" y="320399"/>
            <a:ext cx="9720000" cy="914401"/>
          </a:xfrm>
        </p:spPr>
        <p:txBody>
          <a:bodyPr lIns="45719" tIns="45720" rIns="45719" bIns="45720" anchor="ctr">
            <a:normAutofit/>
          </a:bodyPr>
          <a:lstStyle/>
          <a:p>
            <a:r>
              <a:rPr lang="en-GB">
                <a:latin typeface="Tahoma"/>
              </a:rPr>
              <a:t>Data Acceleration and Bridgeworks</a:t>
            </a:r>
          </a:p>
        </p:txBody>
      </p:sp>
      <p:sp>
        <p:nvSpPr>
          <p:cNvPr id="3" name="Subtitle 2">
            <a:extLst>
              <a:ext uri="{FF2B5EF4-FFF2-40B4-BE49-F238E27FC236}">
                <a16:creationId xmlns:a16="http://schemas.microsoft.com/office/drawing/2014/main" id="{75BAF5AD-9217-EB8A-3935-A831D55E258B}"/>
              </a:ext>
            </a:extLst>
          </p:cNvPr>
          <p:cNvSpPr txBox="1">
            <a:spLocks/>
          </p:cNvSpPr>
          <p:nvPr/>
        </p:nvSpPr>
        <p:spPr>
          <a:xfrm>
            <a:off x="453300" y="3047096"/>
            <a:ext cx="6843508" cy="623750"/>
          </a:xfrm>
          <a:prstGeom prst="rect">
            <a:avLst/>
          </a:prstGeom>
          <a:ln w="12700">
            <a:miter lim="400000"/>
          </a:ln>
          <a:extLst>
            <a:ext uri="{C572A759-6A51-4108-AA02-DFA0A04FC94B}">
              <ma14:wrappingTextBoxFlag xmlns:ma14="http://schemas.microsoft.com/office/mac/drawingml/2011/main" xmlns="" val="1"/>
            </a:ext>
          </a:extLst>
        </p:spPr>
        <p:txBody>
          <a:bodyPr lIns="45719" tIns="45720" rIns="45719" bIns="45720" anchor="t">
            <a:normAutofit/>
          </a:bodyPr>
          <a:lstStyle>
            <a:lvl1pPr marL="0" marR="0" indent="0" algn="l" defTabSz="914400" rtl="0" latinLnBrk="0">
              <a:lnSpc>
                <a:spcPct val="90000"/>
              </a:lnSpc>
              <a:spcBef>
                <a:spcPts val="1000"/>
              </a:spcBef>
              <a:spcAft>
                <a:spcPts val="0"/>
              </a:spcAft>
              <a:buClrTx/>
              <a:buSzTx/>
              <a:buFontTx/>
              <a:buNone/>
              <a:tabLst/>
              <a:defRPr sz="1400" b="0" i="0" u="none" strike="noStrike" cap="none" spc="0" baseline="0">
                <a:ln>
                  <a:noFill/>
                </a:ln>
                <a:solidFill>
                  <a:srgbClr val="000000"/>
                </a:solidFill>
                <a:uFillTx/>
                <a:latin typeface="Open Sans"/>
                <a:ea typeface="Open Sans"/>
                <a:cs typeface="Open Sans"/>
                <a:sym typeface="Open Sans"/>
              </a:defRPr>
            </a:lvl1pPr>
            <a:lvl2pPr marL="320040" marR="0" indent="0" algn="l" defTabSz="914400" rtl="0" latinLnBrk="0">
              <a:lnSpc>
                <a:spcPct val="90000"/>
              </a:lnSpc>
              <a:spcBef>
                <a:spcPts val="1000"/>
              </a:spcBef>
              <a:spcAft>
                <a:spcPts val="0"/>
              </a:spcAft>
              <a:buClrTx/>
              <a:buSzTx/>
              <a:buFontTx/>
              <a:buNone/>
              <a:tabLst/>
              <a:defRPr sz="1400" b="0" i="0" u="none" strike="noStrike" cap="none" spc="0" baseline="0">
                <a:ln>
                  <a:noFill/>
                </a:ln>
                <a:solidFill>
                  <a:srgbClr val="000000"/>
                </a:solidFill>
                <a:uFillTx/>
                <a:latin typeface="Open Sans"/>
                <a:ea typeface="Open Sans"/>
                <a:cs typeface="Open Sans"/>
                <a:sym typeface="Open Sans"/>
              </a:defRPr>
            </a:lvl2pPr>
            <a:lvl3pPr marL="594360" marR="0" indent="0" algn="l" defTabSz="914400" rtl="0" latinLnBrk="0">
              <a:lnSpc>
                <a:spcPct val="90000"/>
              </a:lnSpc>
              <a:spcBef>
                <a:spcPts val="1000"/>
              </a:spcBef>
              <a:spcAft>
                <a:spcPts val="0"/>
              </a:spcAft>
              <a:buClrTx/>
              <a:buSzTx/>
              <a:buFontTx/>
              <a:buNone/>
              <a:tabLst/>
              <a:defRPr sz="1400" b="0" i="0" u="none" strike="noStrike" cap="none" spc="0" baseline="0">
                <a:ln>
                  <a:noFill/>
                </a:ln>
                <a:solidFill>
                  <a:srgbClr val="000000"/>
                </a:solidFill>
                <a:uFillTx/>
                <a:latin typeface="Open Sans"/>
                <a:ea typeface="Open Sans"/>
                <a:cs typeface="Open Sans"/>
                <a:sym typeface="Open Sans"/>
              </a:defRPr>
            </a:lvl3pPr>
            <a:lvl4pPr marL="868680" marR="0" indent="0" algn="l" defTabSz="914400" rtl="0" latinLnBrk="0">
              <a:lnSpc>
                <a:spcPct val="90000"/>
              </a:lnSpc>
              <a:spcBef>
                <a:spcPts val="1000"/>
              </a:spcBef>
              <a:spcAft>
                <a:spcPts val="0"/>
              </a:spcAft>
              <a:buClrTx/>
              <a:buSzTx/>
              <a:buFontTx/>
              <a:buNone/>
              <a:tabLst/>
              <a:defRPr sz="1400" b="0" i="0" u="none" strike="noStrike" cap="none" spc="0" baseline="0">
                <a:ln>
                  <a:noFill/>
                </a:ln>
                <a:solidFill>
                  <a:srgbClr val="000000"/>
                </a:solidFill>
                <a:uFillTx/>
                <a:latin typeface="Open Sans"/>
                <a:ea typeface="Open Sans"/>
                <a:cs typeface="Open Sans"/>
                <a:sym typeface="Open Sans"/>
              </a:defRPr>
            </a:lvl4pPr>
            <a:lvl5pPr marL="1097280" marR="0" indent="0" algn="l" defTabSz="914400" rtl="0" latinLnBrk="0">
              <a:lnSpc>
                <a:spcPct val="90000"/>
              </a:lnSpc>
              <a:spcBef>
                <a:spcPts val="1000"/>
              </a:spcBef>
              <a:spcAft>
                <a:spcPts val="0"/>
              </a:spcAft>
              <a:buClrTx/>
              <a:buSzTx/>
              <a:buFontTx/>
              <a:buNone/>
              <a:tabLst/>
              <a:defRPr sz="1400" b="0" i="0" u="none" strike="noStrike" cap="none" spc="0" baseline="0">
                <a:ln>
                  <a:noFill/>
                </a:ln>
                <a:solidFill>
                  <a:srgbClr val="000000"/>
                </a:solidFill>
                <a:uFillTx/>
                <a:latin typeface="Open Sans"/>
                <a:ea typeface="Open Sans"/>
                <a:cs typeface="Open Sans"/>
                <a:sym typeface="Open Sans"/>
              </a:defRPr>
            </a:lvl5pPr>
            <a:lvl6pPr marL="0" marR="0" indent="2286000" algn="l" defTabSz="914400" rtl="0" latinLnBrk="0">
              <a:lnSpc>
                <a:spcPct val="90000"/>
              </a:lnSpc>
              <a:spcBef>
                <a:spcPts val="1000"/>
              </a:spcBef>
              <a:spcAft>
                <a:spcPts val="0"/>
              </a:spcAft>
              <a:buClrTx/>
              <a:buSzTx/>
              <a:buFontTx/>
              <a:buNone/>
              <a:tabLst/>
              <a:defRPr sz="1400" b="0" i="0" u="none" strike="noStrike" cap="none" spc="0" baseline="0">
                <a:ln>
                  <a:noFill/>
                </a:ln>
                <a:solidFill>
                  <a:srgbClr val="000000"/>
                </a:solidFill>
                <a:uFillTx/>
                <a:latin typeface="Open Sans"/>
                <a:ea typeface="Open Sans"/>
                <a:cs typeface="Open Sans"/>
                <a:sym typeface="Open Sans"/>
              </a:defRPr>
            </a:lvl6pPr>
            <a:lvl7pPr marL="0" marR="0" indent="2743200" algn="l" defTabSz="914400" rtl="0" latinLnBrk="0">
              <a:lnSpc>
                <a:spcPct val="90000"/>
              </a:lnSpc>
              <a:spcBef>
                <a:spcPts val="1000"/>
              </a:spcBef>
              <a:spcAft>
                <a:spcPts val="0"/>
              </a:spcAft>
              <a:buClrTx/>
              <a:buSzTx/>
              <a:buFontTx/>
              <a:buNone/>
              <a:tabLst/>
              <a:defRPr sz="1400" b="0" i="0" u="none" strike="noStrike" cap="none" spc="0" baseline="0">
                <a:ln>
                  <a:noFill/>
                </a:ln>
                <a:solidFill>
                  <a:srgbClr val="000000"/>
                </a:solidFill>
                <a:uFillTx/>
                <a:latin typeface="Open Sans"/>
                <a:ea typeface="Open Sans"/>
                <a:cs typeface="Open Sans"/>
                <a:sym typeface="Open Sans"/>
              </a:defRPr>
            </a:lvl7pPr>
            <a:lvl8pPr marL="0" marR="0" indent="3200400" algn="l" defTabSz="914400" rtl="0" latinLnBrk="0">
              <a:lnSpc>
                <a:spcPct val="90000"/>
              </a:lnSpc>
              <a:spcBef>
                <a:spcPts val="1000"/>
              </a:spcBef>
              <a:spcAft>
                <a:spcPts val="0"/>
              </a:spcAft>
              <a:buClrTx/>
              <a:buSzTx/>
              <a:buFontTx/>
              <a:buNone/>
              <a:tabLst/>
              <a:defRPr sz="1400" b="0" i="0" u="none" strike="noStrike" cap="none" spc="0" baseline="0">
                <a:ln>
                  <a:noFill/>
                </a:ln>
                <a:solidFill>
                  <a:srgbClr val="000000"/>
                </a:solidFill>
                <a:uFillTx/>
                <a:latin typeface="Open Sans"/>
                <a:ea typeface="Open Sans"/>
                <a:cs typeface="Open Sans"/>
                <a:sym typeface="Open Sans"/>
              </a:defRPr>
            </a:lvl8pPr>
            <a:lvl9pPr marL="0" marR="0" indent="3657600" algn="l" defTabSz="914400" rtl="0" latinLnBrk="0">
              <a:lnSpc>
                <a:spcPct val="90000"/>
              </a:lnSpc>
              <a:spcBef>
                <a:spcPts val="1000"/>
              </a:spcBef>
              <a:spcAft>
                <a:spcPts val="0"/>
              </a:spcAft>
              <a:buClrTx/>
              <a:buSzTx/>
              <a:buFontTx/>
              <a:buNone/>
              <a:tabLst/>
              <a:defRPr sz="1400" b="0" i="0" u="none" strike="noStrike" cap="none" spc="0" baseline="0">
                <a:ln>
                  <a:noFill/>
                </a:ln>
                <a:solidFill>
                  <a:srgbClr val="000000"/>
                </a:solidFill>
                <a:uFillTx/>
                <a:latin typeface="Open Sans"/>
                <a:ea typeface="Open Sans"/>
                <a:cs typeface="Open Sans"/>
                <a:sym typeface="Open Sans"/>
              </a:defRPr>
            </a:lvl9pPr>
          </a:lstStyle>
          <a:p>
            <a:pPr hangingPunct="1"/>
            <a:r>
              <a:rPr lang="en-US" b="1"/>
              <a:t>Bridgeworks solution </a:t>
            </a:r>
            <a:r>
              <a:rPr lang="en-US"/>
              <a:t>was implemented within</a:t>
            </a:r>
            <a:r>
              <a:rPr lang="en-US" b="1"/>
              <a:t> 15 minutes, </a:t>
            </a:r>
            <a:r>
              <a:rPr lang="en-US"/>
              <a:t>and resulted in:</a:t>
            </a:r>
          </a:p>
        </p:txBody>
      </p:sp>
      <p:pic>
        <p:nvPicPr>
          <p:cNvPr id="4" name="Picture 6" descr="Picture 6">
            <a:extLst>
              <a:ext uri="{FF2B5EF4-FFF2-40B4-BE49-F238E27FC236}">
                <a16:creationId xmlns:a16="http://schemas.microsoft.com/office/drawing/2014/main" id="{4AAC7F63-1650-750A-28E8-9290F7923C00}"/>
              </a:ext>
            </a:extLst>
          </p:cNvPr>
          <p:cNvPicPr>
            <a:picLocks noChangeAspect="1"/>
          </p:cNvPicPr>
          <p:nvPr/>
        </p:nvPicPr>
        <p:blipFill>
          <a:blip r:embed="rId2">
            <a:alphaModFix amt="62000"/>
          </a:blip>
          <a:stretch>
            <a:fillRect/>
          </a:stretch>
        </p:blipFill>
        <p:spPr>
          <a:xfrm>
            <a:off x="7607300" y="1987550"/>
            <a:ext cx="4325850" cy="2677702"/>
          </a:xfrm>
          <a:prstGeom prst="rect">
            <a:avLst/>
          </a:prstGeom>
          <a:ln w="12700">
            <a:miter lim="400000"/>
          </a:ln>
        </p:spPr>
      </p:pic>
      <p:pic>
        <p:nvPicPr>
          <p:cNvPr id="5" name="Picture 4" descr="Picture 4">
            <a:extLst>
              <a:ext uri="{FF2B5EF4-FFF2-40B4-BE49-F238E27FC236}">
                <a16:creationId xmlns:a16="http://schemas.microsoft.com/office/drawing/2014/main" id="{4A447A46-18D0-D7EC-936A-AD0F708EF441}"/>
              </a:ext>
            </a:extLst>
          </p:cNvPr>
          <p:cNvPicPr>
            <a:picLocks noChangeAspect="1"/>
          </p:cNvPicPr>
          <p:nvPr/>
        </p:nvPicPr>
        <p:blipFill>
          <a:blip r:embed="rId3"/>
          <a:stretch>
            <a:fillRect/>
          </a:stretch>
        </p:blipFill>
        <p:spPr>
          <a:xfrm>
            <a:off x="8616191" y="4865098"/>
            <a:ext cx="2305810" cy="411752"/>
          </a:xfrm>
          <a:prstGeom prst="rect">
            <a:avLst/>
          </a:prstGeom>
          <a:ln w="12700">
            <a:miter lim="400000"/>
          </a:ln>
        </p:spPr>
      </p:pic>
      <p:grpSp>
        <p:nvGrpSpPr>
          <p:cNvPr id="6" name="Rounded Rectangle 7">
            <a:extLst>
              <a:ext uri="{FF2B5EF4-FFF2-40B4-BE49-F238E27FC236}">
                <a16:creationId xmlns:a16="http://schemas.microsoft.com/office/drawing/2014/main" id="{D7DD1D30-0395-DC36-5F06-722F38A34775}"/>
              </a:ext>
            </a:extLst>
          </p:cNvPr>
          <p:cNvGrpSpPr/>
          <p:nvPr/>
        </p:nvGrpSpPr>
        <p:grpSpPr>
          <a:xfrm>
            <a:off x="10563252" y="2623970"/>
            <a:ext cx="1465454" cy="359902"/>
            <a:chOff x="0" y="0"/>
            <a:chExt cx="1465453" cy="359901"/>
          </a:xfrm>
        </p:grpSpPr>
        <p:sp>
          <p:nvSpPr>
            <p:cNvPr id="7" name="Rounded Rectangle">
              <a:extLst>
                <a:ext uri="{FF2B5EF4-FFF2-40B4-BE49-F238E27FC236}">
                  <a16:creationId xmlns:a16="http://schemas.microsoft.com/office/drawing/2014/main" id="{DEF1FB8B-ACEF-35C7-10BC-564E6E952F63}"/>
                </a:ext>
              </a:extLst>
            </p:cNvPr>
            <p:cNvSpPr/>
            <p:nvPr/>
          </p:nvSpPr>
          <p:spPr>
            <a:xfrm>
              <a:off x="0" y="19083"/>
              <a:ext cx="1465453" cy="321734"/>
            </a:xfrm>
            <a:prstGeom prst="roundRect">
              <a:avLst>
                <a:gd name="adj" fmla="val 50000"/>
              </a:avLst>
            </a:prstGeom>
            <a:solidFill>
              <a:srgbClr val="314E6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 name="Rhode Island">
              <a:extLst>
                <a:ext uri="{FF2B5EF4-FFF2-40B4-BE49-F238E27FC236}">
                  <a16:creationId xmlns:a16="http://schemas.microsoft.com/office/drawing/2014/main" id="{93F88EE4-96D9-48CA-AE18-2CE805FDF6C9}"/>
                </a:ext>
              </a:extLst>
            </p:cNvPr>
            <p:cNvSpPr txBox="1"/>
            <p:nvPr/>
          </p:nvSpPr>
          <p:spPr>
            <a:xfrm>
              <a:off x="47116" y="0"/>
              <a:ext cx="1371220" cy="359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72000" tIns="72000" rIns="72000" bIns="72000" numCol="1" anchor="ctr">
              <a:spAutoFit/>
            </a:bodyPr>
            <a:lstStyle>
              <a:lvl1pPr algn="ctr">
                <a:defRPr sz="1400">
                  <a:solidFill>
                    <a:srgbClr val="FFFFFF"/>
                  </a:solidFill>
                  <a:latin typeface="Open Sans"/>
                  <a:ea typeface="Open Sans"/>
                  <a:cs typeface="Open Sans"/>
                  <a:sym typeface="Open Sans"/>
                </a:defRPr>
              </a:lvl1pPr>
            </a:lstStyle>
            <a:p>
              <a:r>
                <a:t>Rhode Island</a:t>
              </a:r>
            </a:p>
          </p:txBody>
        </p:sp>
      </p:grpSp>
      <p:sp>
        <p:nvSpPr>
          <p:cNvPr id="9" name="Straight Arrow Connector 13">
            <a:extLst>
              <a:ext uri="{FF2B5EF4-FFF2-40B4-BE49-F238E27FC236}">
                <a16:creationId xmlns:a16="http://schemas.microsoft.com/office/drawing/2014/main" id="{4643D360-E05A-FFAB-F3C8-10469184A4FA}"/>
              </a:ext>
            </a:extLst>
          </p:cNvPr>
          <p:cNvSpPr/>
          <p:nvPr/>
        </p:nvSpPr>
        <p:spPr>
          <a:xfrm flipV="1">
            <a:off x="8418021" y="2982248"/>
            <a:ext cx="2241908" cy="798260"/>
          </a:xfrm>
          <a:prstGeom prst="line">
            <a:avLst/>
          </a:prstGeom>
          <a:ln w="69850">
            <a:solidFill>
              <a:srgbClr val="808080"/>
            </a:solidFill>
            <a:miter/>
            <a:tailEnd type="triangle"/>
          </a:ln>
        </p:spPr>
        <p:txBody>
          <a:bodyPr lIns="45719" rIns="45719"/>
          <a:lstStyle/>
          <a:p>
            <a:endParaRPr/>
          </a:p>
        </p:txBody>
      </p:sp>
      <p:sp>
        <p:nvSpPr>
          <p:cNvPr id="10" name="Straight Arrow Connector 16">
            <a:extLst>
              <a:ext uri="{FF2B5EF4-FFF2-40B4-BE49-F238E27FC236}">
                <a16:creationId xmlns:a16="http://schemas.microsoft.com/office/drawing/2014/main" id="{1DC4860B-6A28-96E8-D072-1A18D75CFDA9}"/>
              </a:ext>
            </a:extLst>
          </p:cNvPr>
          <p:cNvSpPr/>
          <p:nvPr/>
        </p:nvSpPr>
        <p:spPr>
          <a:xfrm flipV="1">
            <a:off x="8017929" y="2759080"/>
            <a:ext cx="2524577" cy="913617"/>
          </a:xfrm>
          <a:prstGeom prst="line">
            <a:avLst/>
          </a:prstGeom>
          <a:ln w="69850">
            <a:solidFill>
              <a:srgbClr val="FF8C00"/>
            </a:solidFill>
            <a:miter/>
            <a:tailEnd type="triangle"/>
          </a:ln>
        </p:spPr>
        <p:txBody>
          <a:bodyPr lIns="45719" rIns="45719"/>
          <a:lstStyle/>
          <a:p>
            <a:endParaRPr/>
          </a:p>
        </p:txBody>
      </p:sp>
      <p:grpSp>
        <p:nvGrpSpPr>
          <p:cNvPr id="11" name="Rounded Rectangle 8">
            <a:extLst>
              <a:ext uri="{FF2B5EF4-FFF2-40B4-BE49-F238E27FC236}">
                <a16:creationId xmlns:a16="http://schemas.microsoft.com/office/drawing/2014/main" id="{B71C97C4-F630-9167-338E-5257B5BCA932}"/>
              </a:ext>
            </a:extLst>
          </p:cNvPr>
          <p:cNvGrpSpPr/>
          <p:nvPr/>
        </p:nvGrpSpPr>
        <p:grpSpPr>
          <a:xfrm>
            <a:off x="7803829" y="3555717"/>
            <a:ext cx="1014284" cy="359902"/>
            <a:chOff x="0" y="0"/>
            <a:chExt cx="1014282" cy="359901"/>
          </a:xfrm>
        </p:grpSpPr>
        <p:sp>
          <p:nvSpPr>
            <p:cNvPr id="12" name="Rounded Rectangle">
              <a:extLst>
                <a:ext uri="{FF2B5EF4-FFF2-40B4-BE49-F238E27FC236}">
                  <a16:creationId xmlns:a16="http://schemas.microsoft.com/office/drawing/2014/main" id="{118F3936-F4DF-5954-9FF1-22C77A41C5B1}"/>
                </a:ext>
              </a:extLst>
            </p:cNvPr>
            <p:cNvSpPr/>
            <p:nvPr/>
          </p:nvSpPr>
          <p:spPr>
            <a:xfrm>
              <a:off x="0" y="19083"/>
              <a:ext cx="1014282" cy="321734"/>
            </a:xfrm>
            <a:prstGeom prst="roundRect">
              <a:avLst>
                <a:gd name="adj" fmla="val 50000"/>
              </a:avLst>
            </a:prstGeom>
            <a:solidFill>
              <a:srgbClr val="314E6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 name="Arizona">
              <a:extLst>
                <a:ext uri="{FF2B5EF4-FFF2-40B4-BE49-F238E27FC236}">
                  <a16:creationId xmlns:a16="http://schemas.microsoft.com/office/drawing/2014/main" id="{A948FD2B-E9A2-C970-2CB8-7DFBE2C4BEBF}"/>
                </a:ext>
              </a:extLst>
            </p:cNvPr>
            <p:cNvSpPr txBox="1"/>
            <p:nvPr/>
          </p:nvSpPr>
          <p:spPr>
            <a:xfrm>
              <a:off x="47115" y="0"/>
              <a:ext cx="920052" cy="359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72000" tIns="72000" rIns="72000" bIns="72000" numCol="1" anchor="ctr">
              <a:spAutoFit/>
            </a:bodyPr>
            <a:lstStyle>
              <a:lvl1pPr algn="ctr">
                <a:defRPr sz="1400">
                  <a:solidFill>
                    <a:srgbClr val="FFFFFF"/>
                  </a:solidFill>
                  <a:latin typeface="Open Sans"/>
                  <a:ea typeface="Open Sans"/>
                  <a:cs typeface="Open Sans"/>
                  <a:sym typeface="Open Sans"/>
                </a:defRPr>
              </a:lvl1pPr>
            </a:lstStyle>
            <a:p>
              <a:r>
                <a:t>Arizona</a:t>
              </a:r>
            </a:p>
          </p:txBody>
        </p:sp>
      </p:grpSp>
      <p:grpSp>
        <p:nvGrpSpPr>
          <p:cNvPr id="14" name="Group 25">
            <a:extLst>
              <a:ext uri="{FF2B5EF4-FFF2-40B4-BE49-F238E27FC236}">
                <a16:creationId xmlns:a16="http://schemas.microsoft.com/office/drawing/2014/main" id="{A3F331BC-DEA1-6843-CD15-510662C24906}"/>
              </a:ext>
            </a:extLst>
          </p:cNvPr>
          <p:cNvGrpSpPr/>
          <p:nvPr/>
        </p:nvGrpSpPr>
        <p:grpSpPr>
          <a:xfrm>
            <a:off x="250098" y="3675130"/>
            <a:ext cx="7008610" cy="2298067"/>
            <a:chOff x="-1" y="0"/>
            <a:chExt cx="6538709" cy="1790065"/>
          </a:xfrm>
        </p:grpSpPr>
        <p:sp>
          <p:nvSpPr>
            <p:cNvPr id="15" name="Subtitle 2">
              <a:extLst>
                <a:ext uri="{FF2B5EF4-FFF2-40B4-BE49-F238E27FC236}">
                  <a16:creationId xmlns:a16="http://schemas.microsoft.com/office/drawing/2014/main" id="{078503A8-23BF-73D5-B2B6-7DB9819F0607}"/>
                </a:ext>
              </a:extLst>
            </p:cNvPr>
            <p:cNvSpPr txBox="1"/>
            <p:nvPr/>
          </p:nvSpPr>
          <p:spPr>
            <a:xfrm>
              <a:off x="-1" y="0"/>
              <a:ext cx="3236233" cy="175332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a:bodyPr>
            <a:lstStyle/>
            <a:p>
              <a:pPr marL="285750" indent="-285750">
                <a:lnSpc>
                  <a:spcPct val="90000"/>
                </a:lnSpc>
                <a:spcBef>
                  <a:spcPts val="1000"/>
                </a:spcBef>
                <a:buSzPct val="100000"/>
                <a:buBlip>
                  <a:blip r:embed="rId4"/>
                </a:buBlip>
                <a:defRPr sz="1400">
                  <a:latin typeface="Open Sans"/>
                  <a:ea typeface="Open Sans"/>
                  <a:cs typeface="Open Sans"/>
                  <a:sym typeface="Open Sans"/>
                </a:defRPr>
              </a:pPr>
              <a:r>
                <a:rPr sz="1600"/>
                <a:t>94% reduction in backup of 50 GB (15 hours reduced to 45 minutes)</a:t>
              </a:r>
              <a:endParaRPr lang="en-US" sz="1600"/>
            </a:p>
            <a:p>
              <a:pPr marL="285750" indent="-285750">
                <a:lnSpc>
                  <a:spcPct val="90000"/>
                </a:lnSpc>
                <a:spcBef>
                  <a:spcPts val="1000"/>
                </a:spcBef>
                <a:buSzPct val="100000"/>
                <a:buBlip>
                  <a:blip r:embed="rId4"/>
                </a:buBlip>
                <a:defRPr sz="1400">
                  <a:latin typeface="Open Sans"/>
                  <a:ea typeface="Open Sans"/>
                  <a:cs typeface="Open Sans"/>
                  <a:sym typeface="Open Sans"/>
                </a:defRPr>
              </a:pPr>
              <a:r>
                <a:rPr lang="en-GB" sz="1600"/>
                <a:t>Daily</a:t>
              </a:r>
              <a:r>
                <a:rPr sz="1600"/>
                <a:t> backups</a:t>
              </a:r>
              <a:r>
                <a:rPr lang="en-GB" sz="1600"/>
                <a:t> (450GB)</a:t>
              </a:r>
              <a:r>
                <a:rPr sz="1600"/>
                <a:t> reduced to less than 4 hours</a:t>
              </a:r>
            </a:p>
            <a:p>
              <a:pPr marL="285750" indent="-285750">
                <a:lnSpc>
                  <a:spcPct val="90000"/>
                </a:lnSpc>
                <a:spcBef>
                  <a:spcPts val="1000"/>
                </a:spcBef>
                <a:buSzPct val="100000"/>
                <a:buBlip>
                  <a:blip r:embed="rId4"/>
                </a:buBlip>
                <a:defRPr sz="1400">
                  <a:latin typeface="Open Sans"/>
                  <a:ea typeface="Open Sans"/>
                  <a:cs typeface="Open Sans"/>
                  <a:sym typeface="Open Sans"/>
                </a:defRPr>
              </a:pPr>
              <a:r>
                <a:rPr sz="1600"/>
                <a:t>Disaster recovery tests completed in less than 5 hours</a:t>
              </a:r>
            </a:p>
          </p:txBody>
        </p:sp>
        <p:sp>
          <p:nvSpPr>
            <p:cNvPr id="16" name="Subtitle 2">
              <a:extLst>
                <a:ext uri="{FF2B5EF4-FFF2-40B4-BE49-F238E27FC236}">
                  <a16:creationId xmlns:a16="http://schemas.microsoft.com/office/drawing/2014/main" id="{1101FDDD-F160-AE0E-7ED0-BC6A9359C578}"/>
                </a:ext>
              </a:extLst>
            </p:cNvPr>
            <p:cNvSpPr txBox="1"/>
            <p:nvPr/>
          </p:nvSpPr>
          <p:spPr>
            <a:xfrm>
              <a:off x="3302475" y="0"/>
              <a:ext cx="3236233" cy="17900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a:bodyPr>
            <a:lstStyle/>
            <a:p>
              <a:pPr marL="276860" indent="-276860" defTabSz="886968">
                <a:lnSpc>
                  <a:spcPct val="90000"/>
                </a:lnSpc>
                <a:spcBef>
                  <a:spcPts val="900"/>
                </a:spcBef>
                <a:buSzPct val="100000"/>
                <a:buBlip>
                  <a:blip r:embed="rId4"/>
                </a:buBlip>
                <a:defRPr sz="1358">
                  <a:latin typeface="Open Sans"/>
                  <a:ea typeface="Open Sans"/>
                  <a:cs typeface="Open Sans"/>
                  <a:sym typeface="Open Sans"/>
                </a:defRPr>
              </a:pPr>
              <a:r>
                <a:rPr sz="1600"/>
                <a:t>Eliminated Iron Mountain costs</a:t>
              </a:r>
              <a:endParaRPr lang="en-US" sz="1600"/>
            </a:p>
            <a:p>
              <a:pPr marL="276860" indent="-276860" defTabSz="886968">
                <a:lnSpc>
                  <a:spcPct val="90000"/>
                </a:lnSpc>
                <a:spcBef>
                  <a:spcPts val="900"/>
                </a:spcBef>
                <a:buSzPct val="100000"/>
                <a:buBlip>
                  <a:blip r:embed="rId4"/>
                </a:buBlip>
                <a:defRPr sz="1358">
                  <a:latin typeface="Open Sans"/>
                  <a:ea typeface="Open Sans"/>
                  <a:cs typeface="Open Sans"/>
                  <a:sym typeface="Open Sans"/>
                </a:defRPr>
              </a:pPr>
              <a:r>
                <a:rPr sz="1600"/>
                <a:t>Eliminated physical tape media</a:t>
              </a:r>
              <a:r>
                <a:rPr lang="en-GB" sz="1600"/>
                <a:t> </a:t>
              </a:r>
              <a:endParaRPr sz="1600"/>
            </a:p>
            <a:p>
              <a:pPr marL="276860" indent="-276860" defTabSz="886968">
                <a:lnSpc>
                  <a:spcPct val="90000"/>
                </a:lnSpc>
                <a:spcBef>
                  <a:spcPts val="900"/>
                </a:spcBef>
                <a:buSzPct val="100000"/>
                <a:buBlip>
                  <a:blip r:embed="rId4"/>
                </a:buBlip>
                <a:defRPr sz="1358">
                  <a:latin typeface="Open Sans"/>
                  <a:ea typeface="Open Sans"/>
                  <a:cs typeface="Open Sans"/>
                  <a:sym typeface="Open Sans"/>
                </a:defRPr>
              </a:pPr>
              <a:r>
                <a:rPr lang="en-GB" sz="1600"/>
                <a:t>Mitigated</a:t>
              </a:r>
              <a:r>
                <a:rPr sz="1600"/>
                <a:t> latency and packet loss</a:t>
              </a:r>
            </a:p>
            <a:p>
              <a:pPr marL="276860" indent="-276860" defTabSz="886968">
                <a:lnSpc>
                  <a:spcPct val="90000"/>
                </a:lnSpc>
                <a:spcBef>
                  <a:spcPts val="900"/>
                </a:spcBef>
                <a:buSzPct val="100000"/>
                <a:buBlip>
                  <a:blip r:embed="rId4"/>
                </a:buBlip>
                <a:defRPr sz="1358">
                  <a:latin typeface="Open Sans"/>
                  <a:ea typeface="Open Sans"/>
                  <a:cs typeface="Open Sans"/>
                  <a:sym typeface="Open Sans"/>
                </a:defRPr>
              </a:pPr>
              <a:r>
                <a:rPr sz="1600"/>
                <a:t>Reduced manpower hours</a:t>
              </a:r>
            </a:p>
            <a:p>
              <a:pPr marL="276860" indent="-276860" defTabSz="886968">
                <a:lnSpc>
                  <a:spcPct val="90000"/>
                </a:lnSpc>
                <a:spcBef>
                  <a:spcPts val="900"/>
                </a:spcBef>
                <a:buSzPct val="100000"/>
                <a:buBlip>
                  <a:blip r:embed="rId4"/>
                </a:buBlip>
                <a:defRPr sz="1358">
                  <a:latin typeface="Open Sans"/>
                  <a:ea typeface="Open Sans"/>
                  <a:cs typeface="Open Sans"/>
                  <a:sym typeface="Open Sans"/>
                </a:defRPr>
              </a:pPr>
              <a:r>
                <a:rPr sz="1600"/>
                <a:t>Removed audit, compliance risks</a:t>
              </a:r>
            </a:p>
          </p:txBody>
        </p:sp>
      </p:grpSp>
      <p:grpSp>
        <p:nvGrpSpPr>
          <p:cNvPr id="17" name="Group 33">
            <a:extLst>
              <a:ext uri="{FF2B5EF4-FFF2-40B4-BE49-F238E27FC236}">
                <a16:creationId xmlns:a16="http://schemas.microsoft.com/office/drawing/2014/main" id="{34D2DF77-8CCB-5063-127F-0A71C343FFE4}"/>
              </a:ext>
            </a:extLst>
          </p:cNvPr>
          <p:cNvGrpSpPr/>
          <p:nvPr/>
        </p:nvGrpSpPr>
        <p:grpSpPr>
          <a:xfrm>
            <a:off x="1237105" y="1533832"/>
            <a:ext cx="3128315" cy="454808"/>
            <a:chOff x="-11687" y="1181"/>
            <a:chExt cx="3223562" cy="381538"/>
          </a:xfrm>
        </p:grpSpPr>
        <p:grpSp>
          <p:nvGrpSpPr>
            <p:cNvPr id="18" name="Rounded Rectangle 19">
              <a:extLst>
                <a:ext uri="{FF2B5EF4-FFF2-40B4-BE49-F238E27FC236}">
                  <a16:creationId xmlns:a16="http://schemas.microsoft.com/office/drawing/2014/main" id="{0D5F6EC9-7A07-5CB3-3143-3FDD10F76E8D}"/>
                </a:ext>
              </a:extLst>
            </p:cNvPr>
            <p:cNvGrpSpPr/>
            <p:nvPr/>
          </p:nvGrpSpPr>
          <p:grpSpPr>
            <a:xfrm>
              <a:off x="-11687" y="1181"/>
              <a:ext cx="1455951" cy="344989"/>
              <a:chOff x="-11687" y="1181"/>
              <a:chExt cx="1455950" cy="344988"/>
            </a:xfrm>
          </p:grpSpPr>
          <p:sp>
            <p:nvSpPr>
              <p:cNvPr id="21" name="Rounded Rectangle">
                <a:extLst>
                  <a:ext uri="{FF2B5EF4-FFF2-40B4-BE49-F238E27FC236}">
                    <a16:creationId xmlns:a16="http://schemas.microsoft.com/office/drawing/2014/main" id="{72397260-2F1E-BF33-3DCE-97A1803762EB}"/>
                  </a:ext>
                </a:extLst>
              </p:cNvPr>
              <p:cNvSpPr/>
              <p:nvPr/>
            </p:nvSpPr>
            <p:spPr>
              <a:xfrm>
                <a:off x="0" y="13732"/>
                <a:ext cx="1444263" cy="332437"/>
              </a:xfrm>
              <a:prstGeom prst="roundRect">
                <a:avLst>
                  <a:gd name="adj" fmla="val 50000"/>
                </a:avLst>
              </a:prstGeom>
              <a:solidFill>
                <a:srgbClr val="808080"/>
              </a:solidFill>
              <a:ln w="12700" cap="flat">
                <a:noFill/>
                <a:miter lim="400000"/>
              </a:ln>
              <a:effectLst/>
            </p:spPr>
            <p:txBody>
              <a:bodyPr wrap="square" lIns="45719" tIns="45719" rIns="45719" bIns="45719" numCol="1" anchor="ctr">
                <a:noAutofit/>
              </a:bodyPr>
              <a:lstStyle/>
              <a:p>
                <a:pPr algn="ctr">
                  <a:defRPr sz="1400">
                    <a:solidFill>
                      <a:srgbClr val="FFFFFF"/>
                    </a:solidFill>
                    <a:latin typeface="Open Sans"/>
                    <a:ea typeface="Open Sans"/>
                    <a:cs typeface="Open Sans"/>
                    <a:sym typeface="Open Sans"/>
                  </a:defRPr>
                </a:pPr>
                <a:endParaRPr/>
              </a:p>
            </p:txBody>
          </p:sp>
          <p:sp>
            <p:nvSpPr>
              <p:cNvPr id="22" name="No SANslide">
                <a:extLst>
                  <a:ext uri="{FF2B5EF4-FFF2-40B4-BE49-F238E27FC236}">
                    <a16:creationId xmlns:a16="http://schemas.microsoft.com/office/drawing/2014/main" id="{C67EEBFD-011D-1F8F-5CFC-BB6821C32146}"/>
                  </a:ext>
                </a:extLst>
              </p:cNvPr>
              <p:cNvSpPr txBox="1"/>
              <p:nvPr/>
            </p:nvSpPr>
            <p:spPr>
              <a:xfrm>
                <a:off x="-11687" y="1181"/>
                <a:ext cx="1346896" cy="3300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72000" tIns="72000" rIns="72000" bIns="72000" numCol="1" anchor="ctr">
                <a:spAutoFit/>
              </a:bodyPr>
              <a:lstStyle>
                <a:lvl1pPr algn="ctr">
                  <a:defRPr sz="1400">
                    <a:solidFill>
                      <a:srgbClr val="FFFFFF"/>
                    </a:solidFill>
                    <a:latin typeface="Open Sans"/>
                    <a:ea typeface="Open Sans"/>
                    <a:cs typeface="Open Sans"/>
                    <a:sym typeface="Open Sans"/>
                  </a:defRPr>
                </a:lvl1pPr>
              </a:lstStyle>
              <a:p>
                <a:r>
                  <a:rPr sz="1200"/>
                  <a:t>No </a:t>
                </a:r>
                <a:r>
                  <a:rPr lang="en-GB" sz="1200"/>
                  <a:t>WANrockIT</a:t>
                </a:r>
                <a:endParaRPr sz="1200"/>
              </a:p>
            </p:txBody>
          </p:sp>
        </p:grpSp>
        <p:sp>
          <p:nvSpPr>
            <p:cNvPr id="20" name="Subtitle 2">
              <a:extLst>
                <a:ext uri="{FF2B5EF4-FFF2-40B4-BE49-F238E27FC236}">
                  <a16:creationId xmlns:a16="http://schemas.microsoft.com/office/drawing/2014/main" id="{7E28D0C6-3540-7325-4D98-CFC6C428B9C2}"/>
                </a:ext>
              </a:extLst>
            </p:cNvPr>
            <p:cNvSpPr txBox="1"/>
            <p:nvPr/>
          </p:nvSpPr>
          <p:spPr>
            <a:xfrm>
              <a:off x="1444263" y="60985"/>
              <a:ext cx="1767612" cy="3217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fontScale="92500" lnSpcReduction="20000"/>
            </a:bodyPr>
            <a:lstStyle/>
            <a:p>
              <a:pPr>
                <a:lnSpc>
                  <a:spcPct val="90000"/>
                </a:lnSpc>
                <a:spcBef>
                  <a:spcPts val="1000"/>
                </a:spcBef>
                <a:defRPr sz="1400">
                  <a:latin typeface="Open Sans"/>
                  <a:ea typeface="Open Sans"/>
                  <a:cs typeface="Open Sans"/>
                  <a:sym typeface="Open Sans"/>
                </a:defRPr>
              </a:pPr>
              <a:r>
                <a:t>50GB = 12</a:t>
              </a:r>
              <a:r>
                <a:rPr lang="en-GB"/>
                <a:t> -15</a:t>
              </a:r>
              <a:r>
                <a:t> </a:t>
              </a:r>
              <a:r>
                <a:rPr b="1"/>
                <a:t>HOURS</a:t>
              </a:r>
            </a:p>
          </p:txBody>
        </p:sp>
      </p:grpSp>
      <p:grpSp>
        <p:nvGrpSpPr>
          <p:cNvPr id="23" name="Group 34">
            <a:extLst>
              <a:ext uri="{FF2B5EF4-FFF2-40B4-BE49-F238E27FC236}">
                <a16:creationId xmlns:a16="http://schemas.microsoft.com/office/drawing/2014/main" id="{0B047FD9-9865-CD6B-053B-E1054F2E2FC8}"/>
              </a:ext>
            </a:extLst>
          </p:cNvPr>
          <p:cNvGrpSpPr/>
          <p:nvPr/>
        </p:nvGrpSpPr>
        <p:grpSpPr>
          <a:xfrm>
            <a:off x="925467" y="2349065"/>
            <a:ext cx="4544701" cy="603001"/>
            <a:chOff x="0" y="-473"/>
            <a:chExt cx="3768047" cy="383193"/>
          </a:xfrm>
        </p:grpSpPr>
        <p:grpSp>
          <p:nvGrpSpPr>
            <p:cNvPr id="24" name="Rounded Rectangle 20">
              <a:extLst>
                <a:ext uri="{FF2B5EF4-FFF2-40B4-BE49-F238E27FC236}">
                  <a16:creationId xmlns:a16="http://schemas.microsoft.com/office/drawing/2014/main" id="{B2D541F6-19DD-E0A6-A2C1-05AF1C9C096A}"/>
                </a:ext>
              </a:extLst>
            </p:cNvPr>
            <p:cNvGrpSpPr/>
            <p:nvPr/>
          </p:nvGrpSpPr>
          <p:grpSpPr>
            <a:xfrm>
              <a:off x="0" y="-473"/>
              <a:ext cx="1492947" cy="360848"/>
              <a:chOff x="0" y="-473"/>
              <a:chExt cx="1492946" cy="360847"/>
            </a:xfrm>
          </p:grpSpPr>
          <p:sp>
            <p:nvSpPr>
              <p:cNvPr id="26" name="Rounded Rectangle">
                <a:extLst>
                  <a:ext uri="{FF2B5EF4-FFF2-40B4-BE49-F238E27FC236}">
                    <a16:creationId xmlns:a16="http://schemas.microsoft.com/office/drawing/2014/main" id="{1159EE71-E092-06AD-23A8-26C60E14F176}"/>
                  </a:ext>
                </a:extLst>
              </p:cNvPr>
              <p:cNvSpPr/>
              <p:nvPr/>
            </p:nvSpPr>
            <p:spPr>
              <a:xfrm>
                <a:off x="0" y="13732"/>
                <a:ext cx="1444264" cy="332437"/>
              </a:xfrm>
              <a:prstGeom prst="roundRect">
                <a:avLst>
                  <a:gd name="adj" fmla="val 50000"/>
                </a:avLst>
              </a:prstGeom>
              <a:solidFill>
                <a:srgbClr val="FF8C00"/>
              </a:solidFill>
              <a:ln w="12700" cap="flat">
                <a:noFill/>
                <a:miter lim="400000"/>
              </a:ln>
              <a:effectLst/>
            </p:spPr>
            <p:txBody>
              <a:bodyPr wrap="square" lIns="45719" tIns="45719" rIns="45719" bIns="45719" numCol="1" anchor="ctr">
                <a:noAutofit/>
              </a:bodyPr>
              <a:lstStyle/>
              <a:p>
                <a:pPr algn="ctr">
                  <a:defRPr sz="1400">
                    <a:solidFill>
                      <a:srgbClr val="FFFFFF"/>
                    </a:solidFill>
                    <a:latin typeface="Open Sans"/>
                    <a:ea typeface="Open Sans"/>
                    <a:cs typeface="Open Sans"/>
                    <a:sym typeface="Open Sans"/>
                  </a:defRPr>
                </a:pPr>
                <a:endParaRPr/>
              </a:p>
            </p:txBody>
          </p:sp>
          <p:sp>
            <p:nvSpPr>
              <p:cNvPr id="27" name="With SANslide">
                <a:extLst>
                  <a:ext uri="{FF2B5EF4-FFF2-40B4-BE49-F238E27FC236}">
                    <a16:creationId xmlns:a16="http://schemas.microsoft.com/office/drawing/2014/main" id="{835C5679-153B-F4DC-2F0D-D08A00491469}"/>
                  </a:ext>
                </a:extLst>
              </p:cNvPr>
              <p:cNvSpPr txBox="1"/>
              <p:nvPr/>
            </p:nvSpPr>
            <p:spPr>
              <a:xfrm>
                <a:off x="0" y="-473"/>
                <a:ext cx="1492946" cy="3608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72000" tIns="72000" rIns="72000" bIns="72000" numCol="1" anchor="ctr">
                <a:spAutoFit/>
              </a:bodyPr>
              <a:lstStyle>
                <a:lvl1pPr algn="ctr">
                  <a:defRPr sz="1400">
                    <a:solidFill>
                      <a:srgbClr val="FFFFFF"/>
                    </a:solidFill>
                    <a:latin typeface="Open Sans"/>
                    <a:ea typeface="Open Sans"/>
                    <a:cs typeface="Open Sans"/>
                    <a:sym typeface="Open Sans"/>
                  </a:defRPr>
                </a:lvl1pPr>
              </a:lstStyle>
              <a:p>
                <a:r>
                  <a:t>With </a:t>
                </a:r>
                <a:r>
                  <a:rPr lang="en-GB"/>
                  <a:t>WANrockIT</a:t>
                </a:r>
                <a:endParaRPr/>
              </a:p>
            </p:txBody>
          </p:sp>
        </p:grpSp>
        <p:sp>
          <p:nvSpPr>
            <p:cNvPr id="25" name="Subtitle 2">
              <a:extLst>
                <a:ext uri="{FF2B5EF4-FFF2-40B4-BE49-F238E27FC236}">
                  <a16:creationId xmlns:a16="http://schemas.microsoft.com/office/drawing/2014/main" id="{E712C747-6512-1D41-D422-F7445856666D}"/>
                </a:ext>
              </a:extLst>
            </p:cNvPr>
            <p:cNvSpPr txBox="1"/>
            <p:nvPr/>
          </p:nvSpPr>
          <p:spPr>
            <a:xfrm>
              <a:off x="1454869" y="60986"/>
              <a:ext cx="2313178" cy="3217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a:bodyPr>
            <a:lstStyle/>
            <a:p>
              <a:pPr>
                <a:lnSpc>
                  <a:spcPct val="90000"/>
                </a:lnSpc>
                <a:spcBef>
                  <a:spcPts val="1000"/>
                </a:spcBef>
                <a:defRPr sz="1400">
                  <a:latin typeface="Open Sans"/>
                  <a:ea typeface="Open Sans"/>
                  <a:cs typeface="Open Sans"/>
                  <a:sym typeface="Open Sans"/>
                </a:defRPr>
              </a:pPr>
              <a:r>
                <a:t>50GB = </a:t>
              </a:r>
              <a:r>
                <a:rPr lang="en-GB"/>
                <a:t>45</a:t>
              </a:r>
              <a:r>
                <a:t> </a:t>
              </a:r>
              <a:r>
                <a:rPr lang="en-GB" b="1"/>
                <a:t>MINUTES</a:t>
              </a:r>
              <a:endParaRPr b="1"/>
            </a:p>
          </p:txBody>
        </p:sp>
      </p:grpSp>
      <p:pic>
        <p:nvPicPr>
          <p:cNvPr id="28" name="Picture 27" descr="A logo with blue and orange lines&#10;&#10;Description automatically generated">
            <a:extLst>
              <a:ext uri="{FF2B5EF4-FFF2-40B4-BE49-F238E27FC236}">
                <a16:creationId xmlns:a16="http://schemas.microsoft.com/office/drawing/2014/main" id="{62EB34CD-0BF9-F0AE-E03D-4A62962CE8BA}"/>
              </a:ext>
            </a:extLst>
          </p:cNvPr>
          <p:cNvPicPr>
            <a:picLocks noChangeAspect="1"/>
          </p:cNvPicPr>
          <p:nvPr/>
        </p:nvPicPr>
        <p:blipFill>
          <a:blip r:embed="rId5"/>
          <a:stretch>
            <a:fillRect/>
          </a:stretch>
        </p:blipFill>
        <p:spPr>
          <a:xfrm>
            <a:off x="169082" y="135821"/>
            <a:ext cx="2250057" cy="1134374"/>
          </a:xfrm>
          <a:prstGeom prst="rect">
            <a:avLst/>
          </a:prstGeom>
        </p:spPr>
      </p:pic>
      <p:sp>
        <p:nvSpPr>
          <p:cNvPr id="30" name="TextBox 29">
            <a:extLst>
              <a:ext uri="{FF2B5EF4-FFF2-40B4-BE49-F238E27FC236}">
                <a16:creationId xmlns:a16="http://schemas.microsoft.com/office/drawing/2014/main" id="{0B2A737E-8D71-A8BD-9A6C-1EBE0AE9859C}"/>
              </a:ext>
            </a:extLst>
          </p:cNvPr>
          <p:cNvSpPr txBox="1"/>
          <p:nvPr/>
        </p:nvSpPr>
        <p:spPr>
          <a:xfrm>
            <a:off x="170233" y="6395936"/>
            <a:ext cx="11811000" cy="369330"/>
          </a:xfrm>
          <a:prstGeom prst="rect">
            <a:avLst/>
          </a:prstGeom>
          <a:solidFill>
            <a:schemeClr val="accent5">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a:solidFill>
                  <a:srgbClr val="ED7D31"/>
                </a:solidFill>
                <a:latin typeface="Wingdings"/>
                <a:sym typeface="Wingdings"/>
              </a:rPr>
              <a:t>)</a:t>
            </a:r>
            <a:r>
              <a:rPr lang="en-US">
                <a:solidFill>
                  <a:srgbClr val="ED7D31"/>
                </a:solidFill>
              </a:rPr>
              <a:t>UK /EMEA +44 1590 615 444       </a:t>
            </a:r>
            <a:r>
              <a:rPr lang="en-US">
                <a:solidFill>
                  <a:srgbClr val="ED7D31"/>
                </a:solidFill>
                <a:latin typeface="Wingdings"/>
                <a:sym typeface="Wingdings"/>
              </a:rPr>
              <a:t>)</a:t>
            </a:r>
            <a:r>
              <a:rPr lang="en-US">
                <a:solidFill>
                  <a:srgbClr val="ED7D31"/>
                </a:solidFill>
              </a:rPr>
              <a:t>USA/Canada +1 888 238 1805    </a:t>
            </a:r>
            <a:r>
              <a:rPr lang="en-US">
                <a:solidFill>
                  <a:srgbClr val="ED7D31"/>
                </a:solidFill>
                <a:latin typeface="Calibri"/>
              </a:rPr>
              <a:t>https</a:t>
            </a:r>
            <a:r>
              <a:rPr lang="en-US">
                <a:solidFill>
                  <a:srgbClr val="ED7D31"/>
                </a:solidFill>
              </a:rPr>
              <a:t>://www.4bridgeworks.com</a:t>
            </a:r>
            <a:endParaRPr lang="en-US" sz="1800" b="0" i="0" u="none" strike="noStrike" cap="none" spc="0" normalizeH="0" baseline="0">
              <a:ln>
                <a:noFill/>
              </a:ln>
              <a:solidFill>
                <a:srgbClr val="ED7D31"/>
              </a:solidFill>
              <a:effectLst/>
              <a:uFillTx/>
              <a:latin typeface="+mn-lt"/>
              <a:ea typeface="+mn-ea"/>
              <a:cs typeface="+mn-cs"/>
            </a:endParaRPr>
          </a:p>
        </p:txBody>
      </p:sp>
    </p:spTree>
    <p:extLst>
      <p:ext uri="{BB962C8B-B14F-4D97-AF65-F5344CB8AC3E}">
        <p14:creationId xmlns:p14="http://schemas.microsoft.com/office/powerpoint/2010/main" val="339257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25729-7952-4621-9390-024AB4BF259A}"/>
              </a:ext>
            </a:extLst>
          </p:cNvPr>
          <p:cNvSpPr>
            <a:spLocks noGrp="1"/>
          </p:cNvSpPr>
          <p:nvPr>
            <p:ph type="title"/>
          </p:nvPr>
        </p:nvSpPr>
        <p:spPr>
          <a:xfrm>
            <a:off x="649210" y="1502107"/>
            <a:ext cx="10892306" cy="1925516"/>
          </a:xfrm>
        </p:spPr>
        <p:txBody>
          <a:bodyPr lIns="45719" tIns="45720" rIns="45719" bIns="45720" anchor="ctr">
            <a:normAutofit/>
          </a:bodyPr>
          <a:lstStyle/>
          <a:p>
            <a:pPr algn="ctr"/>
            <a:r>
              <a:rPr lang="en-GB">
                <a:latin typeface="Tahoma"/>
              </a:rPr>
              <a:t>What is unique about Bridgeworks and their solution to the problems of WAN performance?</a:t>
            </a:r>
            <a:endParaRPr lang="en-US"/>
          </a:p>
        </p:txBody>
      </p:sp>
      <p:pic>
        <p:nvPicPr>
          <p:cNvPr id="4" name="Picture 3" descr="A cartoon of a bird flying&#10;&#10;Description automatically generated">
            <a:extLst>
              <a:ext uri="{FF2B5EF4-FFF2-40B4-BE49-F238E27FC236}">
                <a16:creationId xmlns:a16="http://schemas.microsoft.com/office/drawing/2014/main" id="{EC9CE79C-5D17-3BC7-AB0A-4C12FFD8F47A}"/>
              </a:ext>
            </a:extLst>
          </p:cNvPr>
          <p:cNvPicPr>
            <a:picLocks noChangeAspect="1"/>
          </p:cNvPicPr>
          <p:nvPr/>
        </p:nvPicPr>
        <p:blipFill>
          <a:blip r:embed="rId2"/>
          <a:stretch>
            <a:fillRect/>
          </a:stretch>
        </p:blipFill>
        <p:spPr>
          <a:xfrm>
            <a:off x="3048000" y="3623798"/>
            <a:ext cx="6096000" cy="1808480"/>
          </a:xfrm>
          <a:prstGeom prst="rect">
            <a:avLst/>
          </a:prstGeom>
        </p:spPr>
      </p:pic>
      <p:pic>
        <p:nvPicPr>
          <p:cNvPr id="5" name="Picture 4" descr="A logo with blue and orange lines&#10;&#10;Description automatically generated">
            <a:extLst>
              <a:ext uri="{FF2B5EF4-FFF2-40B4-BE49-F238E27FC236}">
                <a16:creationId xmlns:a16="http://schemas.microsoft.com/office/drawing/2014/main" id="{4D455F9E-0096-FB80-91EB-6E6ECD955213}"/>
              </a:ext>
            </a:extLst>
          </p:cNvPr>
          <p:cNvPicPr>
            <a:picLocks noChangeAspect="1"/>
          </p:cNvPicPr>
          <p:nvPr/>
        </p:nvPicPr>
        <p:blipFill>
          <a:blip r:embed="rId3"/>
          <a:stretch>
            <a:fillRect/>
          </a:stretch>
        </p:blipFill>
        <p:spPr>
          <a:xfrm>
            <a:off x="169082" y="135821"/>
            <a:ext cx="2250057" cy="1134374"/>
          </a:xfrm>
          <a:prstGeom prst="rect">
            <a:avLst/>
          </a:prstGeom>
        </p:spPr>
      </p:pic>
      <p:sp>
        <p:nvSpPr>
          <p:cNvPr id="7" name="TextBox 6">
            <a:extLst>
              <a:ext uri="{FF2B5EF4-FFF2-40B4-BE49-F238E27FC236}">
                <a16:creationId xmlns:a16="http://schemas.microsoft.com/office/drawing/2014/main" id="{0EB5CD26-46F0-0CB5-F79C-D68EA98AF395}"/>
              </a:ext>
            </a:extLst>
          </p:cNvPr>
          <p:cNvSpPr txBox="1"/>
          <p:nvPr/>
        </p:nvSpPr>
        <p:spPr>
          <a:xfrm>
            <a:off x="170233" y="6395936"/>
            <a:ext cx="11811000" cy="369330"/>
          </a:xfrm>
          <a:prstGeom prst="rect">
            <a:avLst/>
          </a:prstGeom>
          <a:solidFill>
            <a:schemeClr val="accent5">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a:solidFill>
                  <a:srgbClr val="ED7D31"/>
                </a:solidFill>
                <a:latin typeface="Wingdings"/>
                <a:sym typeface="Wingdings"/>
              </a:rPr>
              <a:t>)</a:t>
            </a:r>
            <a:r>
              <a:rPr lang="en-US">
                <a:solidFill>
                  <a:srgbClr val="ED7D31"/>
                </a:solidFill>
              </a:rPr>
              <a:t>UK /EMEA +44 1590 615 444       </a:t>
            </a:r>
            <a:r>
              <a:rPr lang="en-US">
                <a:solidFill>
                  <a:srgbClr val="ED7D31"/>
                </a:solidFill>
                <a:latin typeface="Wingdings"/>
                <a:sym typeface="Wingdings"/>
              </a:rPr>
              <a:t>)</a:t>
            </a:r>
            <a:r>
              <a:rPr lang="en-US">
                <a:solidFill>
                  <a:srgbClr val="ED7D31"/>
                </a:solidFill>
              </a:rPr>
              <a:t>USA/Canada +1 888 238 1805    </a:t>
            </a:r>
            <a:r>
              <a:rPr lang="en-US">
                <a:solidFill>
                  <a:srgbClr val="ED7D31"/>
                </a:solidFill>
                <a:latin typeface="Calibri"/>
              </a:rPr>
              <a:t>https</a:t>
            </a:r>
            <a:r>
              <a:rPr lang="en-US">
                <a:solidFill>
                  <a:srgbClr val="ED7D31"/>
                </a:solidFill>
              </a:rPr>
              <a:t>://www.4bridgeworks.com</a:t>
            </a:r>
            <a:endParaRPr lang="en-US" sz="1800" b="0" i="0" u="none" strike="noStrike" cap="none" spc="0" normalizeH="0" baseline="0">
              <a:ln>
                <a:noFill/>
              </a:ln>
              <a:solidFill>
                <a:srgbClr val="ED7D31"/>
              </a:solidFill>
              <a:effectLst/>
              <a:uFillTx/>
              <a:latin typeface="+mn-lt"/>
              <a:ea typeface="+mn-ea"/>
              <a:cs typeface="+mn-cs"/>
            </a:endParaRPr>
          </a:p>
        </p:txBody>
      </p:sp>
    </p:spTree>
    <p:extLst>
      <p:ext uri="{BB962C8B-B14F-4D97-AF65-F5344CB8AC3E}">
        <p14:creationId xmlns:p14="http://schemas.microsoft.com/office/powerpoint/2010/main" val="133503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B9222BC-DD81-39A5-3452-00F458BB5971}"/>
            </a:ext>
          </a:extLst>
        </p:cNvPr>
        <p:cNvGrpSpPr/>
        <p:nvPr/>
      </p:nvGrpSpPr>
      <p:grpSpPr>
        <a:xfrm>
          <a:off x="0" y="0"/>
          <a:ext cx="0" cy="0"/>
          <a:chOff x="0" y="0"/>
          <a:chExt cx="0" cy="0"/>
        </a:xfrm>
      </p:grpSpPr>
      <p:pic>
        <p:nvPicPr>
          <p:cNvPr id="5" name="Picture 4" descr="A logo with blue and orange lines&#10;&#10;Description automatically generated">
            <a:extLst>
              <a:ext uri="{FF2B5EF4-FFF2-40B4-BE49-F238E27FC236}">
                <a16:creationId xmlns:a16="http://schemas.microsoft.com/office/drawing/2014/main" id="{1DB89CE6-E44D-823E-8749-C24B8D4FECBC}"/>
              </a:ext>
            </a:extLst>
          </p:cNvPr>
          <p:cNvPicPr>
            <a:picLocks noChangeAspect="1"/>
          </p:cNvPicPr>
          <p:nvPr/>
        </p:nvPicPr>
        <p:blipFill>
          <a:blip r:embed="rId2"/>
          <a:stretch>
            <a:fillRect/>
          </a:stretch>
        </p:blipFill>
        <p:spPr>
          <a:xfrm>
            <a:off x="169082" y="135821"/>
            <a:ext cx="2250057" cy="1134374"/>
          </a:xfrm>
          <a:prstGeom prst="rect">
            <a:avLst/>
          </a:prstGeom>
        </p:spPr>
      </p:pic>
      <p:sp>
        <p:nvSpPr>
          <p:cNvPr id="7" name="TextBox 6">
            <a:extLst>
              <a:ext uri="{FF2B5EF4-FFF2-40B4-BE49-F238E27FC236}">
                <a16:creationId xmlns:a16="http://schemas.microsoft.com/office/drawing/2014/main" id="{18B5D1F0-149D-705A-AC24-70E19E07277F}"/>
              </a:ext>
            </a:extLst>
          </p:cNvPr>
          <p:cNvSpPr txBox="1"/>
          <p:nvPr/>
        </p:nvSpPr>
        <p:spPr>
          <a:xfrm>
            <a:off x="170233" y="6395936"/>
            <a:ext cx="11811000" cy="369330"/>
          </a:xfrm>
          <a:prstGeom prst="rect">
            <a:avLst/>
          </a:prstGeom>
          <a:solidFill>
            <a:schemeClr val="accent5">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a:solidFill>
                  <a:srgbClr val="ED7D31"/>
                </a:solidFill>
                <a:latin typeface="Wingdings"/>
                <a:sym typeface="Wingdings"/>
              </a:rPr>
              <a:t>)</a:t>
            </a:r>
            <a:r>
              <a:rPr lang="en-US">
                <a:solidFill>
                  <a:srgbClr val="ED7D31"/>
                </a:solidFill>
              </a:rPr>
              <a:t>UK /EMEA +44 1590 615 444       </a:t>
            </a:r>
            <a:r>
              <a:rPr lang="en-US">
                <a:solidFill>
                  <a:srgbClr val="ED7D31"/>
                </a:solidFill>
                <a:latin typeface="Wingdings"/>
                <a:sym typeface="Wingdings"/>
              </a:rPr>
              <a:t>)</a:t>
            </a:r>
            <a:r>
              <a:rPr lang="en-US">
                <a:solidFill>
                  <a:srgbClr val="ED7D31"/>
                </a:solidFill>
              </a:rPr>
              <a:t>USA/Canada +1 888 238 1805    </a:t>
            </a:r>
            <a:r>
              <a:rPr lang="en-US">
                <a:solidFill>
                  <a:srgbClr val="ED7D31"/>
                </a:solidFill>
                <a:latin typeface="Calibri"/>
              </a:rPr>
              <a:t>https</a:t>
            </a:r>
            <a:r>
              <a:rPr lang="en-US">
                <a:solidFill>
                  <a:srgbClr val="ED7D31"/>
                </a:solidFill>
              </a:rPr>
              <a:t>://www.4bridgeworks.com</a:t>
            </a:r>
            <a:endParaRPr lang="en-US" sz="1800" b="0" i="0" u="none" strike="noStrike" cap="none" spc="0" normalizeH="0" baseline="0">
              <a:ln>
                <a:noFill/>
              </a:ln>
              <a:solidFill>
                <a:srgbClr val="ED7D31"/>
              </a:solidFill>
              <a:effectLst/>
              <a:uFillTx/>
              <a:latin typeface="+mn-lt"/>
              <a:ea typeface="+mn-ea"/>
              <a:cs typeface="+mn-cs"/>
            </a:endParaRPr>
          </a:p>
        </p:txBody>
      </p:sp>
      <p:sp>
        <p:nvSpPr>
          <p:cNvPr id="6" name="Title 5">
            <a:extLst>
              <a:ext uri="{FF2B5EF4-FFF2-40B4-BE49-F238E27FC236}">
                <a16:creationId xmlns:a16="http://schemas.microsoft.com/office/drawing/2014/main" id="{17F31FDA-DB5D-9DFE-E46E-C6A503F1B639}"/>
              </a:ext>
            </a:extLst>
          </p:cNvPr>
          <p:cNvSpPr>
            <a:spLocks noGrp="1"/>
          </p:cNvSpPr>
          <p:nvPr>
            <p:ph type="title"/>
          </p:nvPr>
        </p:nvSpPr>
        <p:spPr>
          <a:xfrm>
            <a:off x="2687086" y="320399"/>
            <a:ext cx="9720000" cy="914401"/>
          </a:xfrm>
        </p:spPr>
        <p:txBody>
          <a:bodyPr lIns="45719" tIns="45720" rIns="45719" bIns="45720" anchor="ctr">
            <a:normAutofit/>
          </a:bodyPr>
          <a:lstStyle/>
          <a:p>
            <a:r>
              <a:rPr lang="en-GB">
                <a:latin typeface="Tahoma"/>
              </a:rPr>
              <a:t>How we solved the problem?</a:t>
            </a:r>
          </a:p>
        </p:txBody>
      </p:sp>
      <p:sp>
        <p:nvSpPr>
          <p:cNvPr id="27" name="Oval 26">
            <a:extLst>
              <a:ext uri="{FF2B5EF4-FFF2-40B4-BE49-F238E27FC236}">
                <a16:creationId xmlns:a16="http://schemas.microsoft.com/office/drawing/2014/main" id="{F716F497-D10B-9B6E-BE22-3BFDF9F1C63D}"/>
              </a:ext>
            </a:extLst>
          </p:cNvPr>
          <p:cNvSpPr/>
          <p:nvPr/>
        </p:nvSpPr>
        <p:spPr>
          <a:xfrm>
            <a:off x="3385853" y="1384727"/>
            <a:ext cx="261257" cy="1270659"/>
          </a:xfrm>
          <a:prstGeom prst="ellipse">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cxnSp>
        <p:nvCxnSpPr>
          <p:cNvPr id="28" name="Straight Connector 27">
            <a:extLst>
              <a:ext uri="{FF2B5EF4-FFF2-40B4-BE49-F238E27FC236}">
                <a16:creationId xmlns:a16="http://schemas.microsoft.com/office/drawing/2014/main" id="{839B01F3-DE80-4D72-CD6D-8C92B1D95C4A}"/>
              </a:ext>
            </a:extLst>
          </p:cNvPr>
          <p:cNvCxnSpPr>
            <a:cxnSpLocks/>
            <a:stCxn id="403" idx="0"/>
          </p:cNvCxnSpPr>
          <p:nvPr/>
        </p:nvCxnSpPr>
        <p:spPr>
          <a:xfrm>
            <a:off x="3516482" y="1384727"/>
            <a:ext cx="3719205" cy="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29" name="Straight Connector 28">
            <a:extLst>
              <a:ext uri="{FF2B5EF4-FFF2-40B4-BE49-F238E27FC236}">
                <a16:creationId xmlns:a16="http://schemas.microsoft.com/office/drawing/2014/main" id="{30A4963B-2584-4111-B28C-5676705BBDE1}"/>
              </a:ext>
            </a:extLst>
          </p:cNvPr>
          <p:cNvCxnSpPr>
            <a:cxnSpLocks/>
            <a:stCxn id="403" idx="4"/>
          </p:cNvCxnSpPr>
          <p:nvPr/>
        </p:nvCxnSpPr>
        <p:spPr>
          <a:xfrm>
            <a:off x="3516482" y="2655386"/>
            <a:ext cx="3775346" cy="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30" name="Straight Connector 29">
            <a:extLst>
              <a:ext uri="{FF2B5EF4-FFF2-40B4-BE49-F238E27FC236}">
                <a16:creationId xmlns:a16="http://schemas.microsoft.com/office/drawing/2014/main" id="{AAF3FBD5-1D8F-EC46-C3A5-6852CA01F7D5}"/>
              </a:ext>
            </a:extLst>
          </p:cNvPr>
          <p:cNvCxnSpPr>
            <a:cxnSpLocks/>
            <a:endCxn id="403" idx="2"/>
          </p:cNvCxnSpPr>
          <p:nvPr/>
        </p:nvCxnSpPr>
        <p:spPr>
          <a:xfrm>
            <a:off x="2971428" y="2020057"/>
            <a:ext cx="414425" cy="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31" name="Straight Connector 30">
            <a:extLst>
              <a:ext uri="{FF2B5EF4-FFF2-40B4-BE49-F238E27FC236}">
                <a16:creationId xmlns:a16="http://schemas.microsoft.com/office/drawing/2014/main" id="{BA693FB4-D6F8-9C06-7D23-142C57E006CE}"/>
              </a:ext>
            </a:extLst>
          </p:cNvPr>
          <p:cNvCxnSpPr>
            <a:cxnSpLocks/>
          </p:cNvCxnSpPr>
          <p:nvPr/>
        </p:nvCxnSpPr>
        <p:spPr>
          <a:xfrm>
            <a:off x="7446309" y="2020057"/>
            <a:ext cx="532344" cy="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32" name="Straight Connector 31">
            <a:extLst>
              <a:ext uri="{FF2B5EF4-FFF2-40B4-BE49-F238E27FC236}">
                <a16:creationId xmlns:a16="http://schemas.microsoft.com/office/drawing/2014/main" id="{1AC58497-886D-2596-6C82-E91766EB1F63}"/>
              </a:ext>
            </a:extLst>
          </p:cNvPr>
          <p:cNvCxnSpPr/>
          <p:nvPr/>
        </p:nvCxnSpPr>
        <p:spPr>
          <a:xfrm>
            <a:off x="1556878" y="2020056"/>
            <a:ext cx="414425" cy="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33" name="Straight Connector 32">
            <a:extLst>
              <a:ext uri="{FF2B5EF4-FFF2-40B4-BE49-F238E27FC236}">
                <a16:creationId xmlns:a16="http://schemas.microsoft.com/office/drawing/2014/main" id="{34F82337-D46F-4378-E255-2B5B1A2EC9F4}"/>
              </a:ext>
            </a:extLst>
          </p:cNvPr>
          <p:cNvCxnSpPr/>
          <p:nvPr/>
        </p:nvCxnSpPr>
        <p:spPr>
          <a:xfrm>
            <a:off x="8954925" y="2020056"/>
            <a:ext cx="414425" cy="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pic>
        <p:nvPicPr>
          <p:cNvPr id="34" name="Picture 33">
            <a:extLst>
              <a:ext uri="{FF2B5EF4-FFF2-40B4-BE49-F238E27FC236}">
                <a16:creationId xmlns:a16="http://schemas.microsoft.com/office/drawing/2014/main" id="{C496CF89-E0F2-D511-BE67-F31CB5472FFD}"/>
              </a:ext>
            </a:extLst>
          </p:cNvPr>
          <p:cNvPicPr>
            <a:picLocks noChangeAspect="1"/>
          </p:cNvPicPr>
          <p:nvPr/>
        </p:nvPicPr>
        <p:blipFill>
          <a:blip r:embed="rId3"/>
          <a:stretch>
            <a:fillRect/>
          </a:stretch>
        </p:blipFill>
        <p:spPr>
          <a:xfrm>
            <a:off x="723213" y="1625792"/>
            <a:ext cx="952500" cy="952500"/>
          </a:xfrm>
          <a:prstGeom prst="rect">
            <a:avLst/>
          </a:prstGeom>
        </p:spPr>
      </p:pic>
      <p:pic>
        <p:nvPicPr>
          <p:cNvPr id="35" name="Picture 34">
            <a:extLst>
              <a:ext uri="{FF2B5EF4-FFF2-40B4-BE49-F238E27FC236}">
                <a16:creationId xmlns:a16="http://schemas.microsoft.com/office/drawing/2014/main" id="{61A67DB8-BE6C-F7D1-EFC3-C3C00E9CE49D}"/>
              </a:ext>
            </a:extLst>
          </p:cNvPr>
          <p:cNvPicPr>
            <a:picLocks noChangeAspect="1"/>
          </p:cNvPicPr>
          <p:nvPr/>
        </p:nvPicPr>
        <p:blipFill>
          <a:blip r:embed="rId4"/>
          <a:stretch>
            <a:fillRect/>
          </a:stretch>
        </p:blipFill>
        <p:spPr>
          <a:xfrm>
            <a:off x="9258672" y="1639057"/>
            <a:ext cx="962025" cy="819150"/>
          </a:xfrm>
          <a:prstGeom prst="rect">
            <a:avLst/>
          </a:prstGeom>
        </p:spPr>
      </p:pic>
      <p:graphicFrame>
        <p:nvGraphicFramePr>
          <p:cNvPr id="36" name="Chart 35">
            <a:extLst>
              <a:ext uri="{FF2B5EF4-FFF2-40B4-BE49-F238E27FC236}">
                <a16:creationId xmlns:a16="http://schemas.microsoft.com/office/drawing/2014/main" id="{E5AA4A85-4595-03D5-9CBD-F78FC5006264}"/>
              </a:ext>
            </a:extLst>
          </p:cNvPr>
          <p:cNvGraphicFramePr/>
          <p:nvPr/>
        </p:nvGraphicFramePr>
        <p:xfrm>
          <a:off x="7672761" y="3551285"/>
          <a:ext cx="3431568" cy="2493915"/>
        </p:xfrm>
        <a:graphic>
          <a:graphicData uri="http://schemas.openxmlformats.org/drawingml/2006/chart">
            <c:chart xmlns:c="http://schemas.openxmlformats.org/drawingml/2006/chart" xmlns:r="http://schemas.openxmlformats.org/officeDocument/2006/relationships" r:id="rId5"/>
          </a:graphicData>
        </a:graphic>
      </p:graphicFrame>
      <p:sp>
        <p:nvSpPr>
          <p:cNvPr id="37" name="Subtitle 2">
            <a:extLst>
              <a:ext uri="{FF2B5EF4-FFF2-40B4-BE49-F238E27FC236}">
                <a16:creationId xmlns:a16="http://schemas.microsoft.com/office/drawing/2014/main" id="{BBEB1205-95B2-D112-43BA-79E59B8F8C1D}"/>
              </a:ext>
            </a:extLst>
          </p:cNvPr>
          <p:cNvSpPr txBox="1"/>
          <p:nvPr/>
        </p:nvSpPr>
        <p:spPr>
          <a:xfrm>
            <a:off x="3367522" y="3601442"/>
            <a:ext cx="4035141" cy="2343149"/>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 val="1"/>
            </a:ext>
          </a:extLst>
        </p:spPr>
        <p:txBody>
          <a:bodyPr wrap="square" lIns="45719" tIns="45719" rIns="45719" bIns="45719" numCol="1" anchor="t">
            <a:normAutofit lnSpcReduction="10000"/>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nSpc>
                <a:spcPct val="90000"/>
              </a:lnSpc>
              <a:spcBef>
                <a:spcPts val="1000"/>
              </a:spcBef>
              <a:buSzPct val="100000"/>
              <a:defRPr sz="1400">
                <a:latin typeface="Open Sans"/>
                <a:ea typeface="Open Sans"/>
                <a:cs typeface="Open Sans"/>
                <a:sym typeface="Open Sans"/>
              </a:defRPr>
            </a:pPr>
            <a:r>
              <a:rPr lang="en-GB" b="1"/>
              <a:t>What we can do, is exploit TCP/IP:  </a:t>
            </a:r>
          </a:p>
          <a:p>
            <a:pPr marL="285750" indent="-285750">
              <a:lnSpc>
                <a:spcPct val="90000"/>
              </a:lnSpc>
              <a:spcBef>
                <a:spcPts val="1000"/>
              </a:spcBef>
              <a:buSzPct val="100000"/>
              <a:buBlip>
                <a:blip r:embed="rId6"/>
              </a:buBlip>
              <a:defRPr sz="1400">
                <a:latin typeface="Open Sans"/>
                <a:ea typeface="Open Sans"/>
                <a:cs typeface="Open Sans"/>
                <a:sym typeface="Open Sans"/>
              </a:defRPr>
            </a:pPr>
            <a:r>
              <a:rPr lang="en-GB"/>
              <a:t>Parallelise the data stream into multiple virtual connections </a:t>
            </a:r>
            <a:endParaRPr/>
          </a:p>
          <a:p>
            <a:pPr>
              <a:lnSpc>
                <a:spcPct val="90000"/>
              </a:lnSpc>
              <a:spcBef>
                <a:spcPts val="1000"/>
              </a:spcBef>
              <a:buSzPct val="100000"/>
              <a:defRPr sz="1400">
                <a:latin typeface="Open Sans"/>
                <a:ea typeface="Open Sans"/>
                <a:cs typeface="Open Sans"/>
                <a:sym typeface="Open Sans"/>
              </a:defRPr>
            </a:pPr>
            <a:r>
              <a:rPr lang="en-GB"/>
              <a:t>      </a:t>
            </a:r>
          </a:p>
          <a:p>
            <a:pPr>
              <a:lnSpc>
                <a:spcPct val="90000"/>
              </a:lnSpc>
              <a:spcBef>
                <a:spcPts val="1000"/>
              </a:spcBef>
              <a:buSzPct val="100000"/>
              <a:defRPr sz="1400">
                <a:latin typeface="Open Sans"/>
                <a:ea typeface="Open Sans"/>
                <a:cs typeface="Open Sans"/>
                <a:sym typeface="Open Sans"/>
              </a:defRPr>
            </a:pPr>
            <a:r>
              <a:rPr lang="en-GB" b="1"/>
              <a:t>We Use </a:t>
            </a:r>
            <a:r>
              <a:rPr lang="en-GB" b="1">
                <a:solidFill>
                  <a:srgbClr val="FF0000"/>
                </a:solidFill>
              </a:rPr>
              <a:t>AI</a:t>
            </a:r>
            <a:r>
              <a:rPr lang="en-GB" b="1"/>
              <a:t> to :</a:t>
            </a:r>
          </a:p>
          <a:p>
            <a:pPr marL="285750" indent="-285750">
              <a:lnSpc>
                <a:spcPct val="90000"/>
              </a:lnSpc>
              <a:spcBef>
                <a:spcPts val="1000"/>
              </a:spcBef>
              <a:buSzPct val="100000"/>
              <a:buBlip>
                <a:blip r:embed="rId6"/>
              </a:buBlip>
              <a:defRPr sz="1400">
                <a:latin typeface="Open Sans"/>
                <a:ea typeface="Open Sans"/>
                <a:cs typeface="Open Sans"/>
                <a:sym typeface="Open Sans"/>
              </a:defRPr>
            </a:pPr>
            <a:r>
              <a:rPr lang="en-GB" b="1">
                <a:solidFill>
                  <a:srgbClr val="FF0000"/>
                </a:solidFill>
              </a:rPr>
              <a:t>Control the multiple connections </a:t>
            </a:r>
          </a:p>
          <a:p>
            <a:pPr marL="285750" indent="-285750">
              <a:lnSpc>
                <a:spcPct val="90000"/>
              </a:lnSpc>
              <a:spcBef>
                <a:spcPts val="1000"/>
              </a:spcBef>
              <a:buSzPct val="100000"/>
              <a:buBlip>
                <a:blip r:embed="rId6"/>
              </a:buBlip>
              <a:defRPr sz="1400">
                <a:latin typeface="Open Sans"/>
                <a:ea typeface="Open Sans"/>
                <a:cs typeface="Open Sans"/>
                <a:sym typeface="Open Sans"/>
              </a:defRPr>
            </a:pPr>
            <a:r>
              <a:rPr lang="en-GB" b="1">
                <a:solidFill>
                  <a:srgbClr val="FF0000"/>
                </a:solidFill>
              </a:rPr>
              <a:t>Control Payload size</a:t>
            </a:r>
          </a:p>
          <a:p>
            <a:pPr marL="285750" indent="-285750">
              <a:lnSpc>
                <a:spcPct val="90000"/>
              </a:lnSpc>
              <a:spcBef>
                <a:spcPts val="1000"/>
              </a:spcBef>
              <a:buSzPct val="100000"/>
              <a:buBlip>
                <a:blip r:embed="rId6"/>
              </a:buBlip>
              <a:defRPr sz="1400">
                <a:latin typeface="Open Sans"/>
                <a:ea typeface="Open Sans"/>
                <a:cs typeface="Open Sans"/>
                <a:sym typeface="Open Sans"/>
              </a:defRPr>
            </a:pPr>
            <a:r>
              <a:rPr lang="en-GB" b="1">
                <a:solidFill>
                  <a:srgbClr val="FF0000"/>
                </a:solidFill>
              </a:rPr>
              <a:t>Balance Ingress and Egress </a:t>
            </a:r>
          </a:p>
          <a:p>
            <a:pPr marL="285750" indent="-285750">
              <a:lnSpc>
                <a:spcPct val="90000"/>
              </a:lnSpc>
              <a:spcBef>
                <a:spcPts val="1000"/>
              </a:spcBef>
              <a:buSzPct val="100000"/>
              <a:buBlip>
                <a:blip r:embed="rId6"/>
              </a:buBlip>
              <a:defRPr sz="1400">
                <a:latin typeface="Open Sans"/>
                <a:ea typeface="Open Sans"/>
                <a:cs typeface="Open Sans"/>
                <a:sym typeface="Open Sans"/>
              </a:defRPr>
            </a:pPr>
            <a:endParaRPr lang="en-GB"/>
          </a:p>
          <a:p>
            <a:pPr marL="285750" indent="-285750">
              <a:lnSpc>
                <a:spcPct val="90000"/>
              </a:lnSpc>
              <a:spcBef>
                <a:spcPts val="1000"/>
              </a:spcBef>
              <a:buSzPct val="100000"/>
              <a:buBlip>
                <a:blip r:embed="rId6"/>
              </a:buBlip>
              <a:defRPr sz="1400">
                <a:latin typeface="Open Sans"/>
                <a:ea typeface="Open Sans"/>
                <a:cs typeface="Open Sans"/>
                <a:sym typeface="Open Sans"/>
              </a:defRPr>
            </a:pPr>
            <a:endParaRPr lang="en-GB"/>
          </a:p>
          <a:p>
            <a:pPr>
              <a:lnSpc>
                <a:spcPct val="90000"/>
              </a:lnSpc>
              <a:spcBef>
                <a:spcPts val="1000"/>
              </a:spcBef>
              <a:buSzPct val="100000"/>
              <a:defRPr sz="1400">
                <a:latin typeface="Open Sans"/>
                <a:ea typeface="Open Sans"/>
                <a:cs typeface="Open Sans"/>
                <a:sym typeface="Open Sans"/>
              </a:defRPr>
            </a:pPr>
            <a:endParaRPr lang="en-GB"/>
          </a:p>
        </p:txBody>
      </p:sp>
      <p:sp>
        <p:nvSpPr>
          <p:cNvPr id="38" name="TextBox 414">
            <a:extLst>
              <a:ext uri="{FF2B5EF4-FFF2-40B4-BE49-F238E27FC236}">
                <a16:creationId xmlns:a16="http://schemas.microsoft.com/office/drawing/2014/main" id="{698A7AF9-4AD2-A330-8F2E-30E06E12C28D}"/>
              </a:ext>
            </a:extLst>
          </p:cNvPr>
          <p:cNvSpPr txBox="1"/>
          <p:nvPr/>
        </p:nvSpPr>
        <p:spPr>
          <a:xfrm>
            <a:off x="598121" y="3588699"/>
            <a:ext cx="6097978" cy="12526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nSpc>
                <a:spcPct val="90000"/>
              </a:lnSpc>
              <a:spcBef>
                <a:spcPts val="1000"/>
              </a:spcBef>
              <a:buSzPct val="100000"/>
              <a:defRPr sz="1400">
                <a:latin typeface="Open Sans"/>
                <a:ea typeface="Open Sans"/>
                <a:cs typeface="Open Sans"/>
                <a:sym typeface="Open Sans"/>
              </a:defRPr>
            </a:pPr>
            <a:r>
              <a:rPr lang="en-US" b="1"/>
              <a:t>What We Can’t Change:</a:t>
            </a:r>
            <a:endParaRPr lang="en-US"/>
          </a:p>
          <a:p>
            <a:pPr marL="285750" indent="-285750">
              <a:lnSpc>
                <a:spcPct val="90000"/>
              </a:lnSpc>
              <a:spcBef>
                <a:spcPts val="1000"/>
              </a:spcBef>
              <a:buSzPct val="100000"/>
              <a:buBlip>
                <a:blip r:embed="rId6"/>
              </a:buBlip>
              <a:defRPr sz="1400">
                <a:latin typeface="Open Sans"/>
                <a:ea typeface="Open Sans"/>
                <a:cs typeface="Open Sans"/>
                <a:sym typeface="Open Sans"/>
              </a:defRPr>
            </a:pPr>
            <a:r>
              <a:rPr lang="en-US"/>
              <a:t>The Speed of Light</a:t>
            </a:r>
          </a:p>
          <a:p>
            <a:pPr marL="285750" indent="-285750">
              <a:lnSpc>
                <a:spcPct val="90000"/>
              </a:lnSpc>
              <a:spcBef>
                <a:spcPts val="1000"/>
              </a:spcBef>
              <a:buSzPct val="100000"/>
              <a:buBlip>
                <a:blip r:embed="rId6"/>
              </a:buBlip>
              <a:defRPr sz="1400">
                <a:latin typeface="Open Sans"/>
                <a:ea typeface="Open Sans"/>
                <a:cs typeface="Open Sans"/>
                <a:sym typeface="Open Sans"/>
              </a:defRPr>
            </a:pPr>
            <a:r>
              <a:rPr lang="en-US"/>
              <a:t>Packet Loss</a:t>
            </a:r>
          </a:p>
          <a:p>
            <a:pPr marL="285750" indent="-285750">
              <a:lnSpc>
                <a:spcPct val="90000"/>
              </a:lnSpc>
              <a:spcBef>
                <a:spcPts val="1000"/>
              </a:spcBef>
              <a:buSzPct val="100000"/>
              <a:buBlip>
                <a:blip r:embed="rId6"/>
              </a:buBlip>
              <a:defRPr sz="1400">
                <a:latin typeface="Open Sans"/>
                <a:ea typeface="Open Sans"/>
                <a:cs typeface="Open Sans"/>
                <a:sym typeface="Open Sans"/>
              </a:defRPr>
            </a:pPr>
            <a:r>
              <a:rPr lang="en-US"/>
              <a:t>TCP/IP Latency/Ack </a:t>
            </a:r>
          </a:p>
        </p:txBody>
      </p:sp>
      <p:pic>
        <p:nvPicPr>
          <p:cNvPr id="39" name="Picture 38">
            <a:extLst>
              <a:ext uri="{FF2B5EF4-FFF2-40B4-BE49-F238E27FC236}">
                <a16:creationId xmlns:a16="http://schemas.microsoft.com/office/drawing/2014/main" id="{C2A3A590-C407-551C-BF1E-E07851FF2795}"/>
              </a:ext>
            </a:extLst>
          </p:cNvPr>
          <p:cNvPicPr>
            <a:picLocks noChangeAspect="1"/>
          </p:cNvPicPr>
          <p:nvPr/>
        </p:nvPicPr>
        <p:blipFill>
          <a:blip r:embed="rId7"/>
          <a:stretch>
            <a:fillRect/>
          </a:stretch>
        </p:blipFill>
        <p:spPr>
          <a:xfrm>
            <a:off x="1926310" y="1639057"/>
            <a:ext cx="1143000" cy="895350"/>
          </a:xfrm>
          <a:prstGeom prst="rect">
            <a:avLst/>
          </a:prstGeom>
        </p:spPr>
      </p:pic>
      <p:pic>
        <p:nvPicPr>
          <p:cNvPr id="40" name="Picture 39">
            <a:extLst>
              <a:ext uri="{FF2B5EF4-FFF2-40B4-BE49-F238E27FC236}">
                <a16:creationId xmlns:a16="http://schemas.microsoft.com/office/drawing/2014/main" id="{69D30EFE-5D7E-5BB1-CC0F-FC641EF31813}"/>
              </a:ext>
            </a:extLst>
          </p:cNvPr>
          <p:cNvPicPr>
            <a:picLocks noChangeAspect="1"/>
          </p:cNvPicPr>
          <p:nvPr/>
        </p:nvPicPr>
        <p:blipFill>
          <a:blip r:embed="rId8"/>
          <a:stretch>
            <a:fillRect/>
          </a:stretch>
        </p:blipFill>
        <p:spPr>
          <a:xfrm>
            <a:off x="7877395" y="1625792"/>
            <a:ext cx="1143000" cy="895350"/>
          </a:xfrm>
          <a:prstGeom prst="rect">
            <a:avLst/>
          </a:prstGeom>
        </p:spPr>
      </p:pic>
      <p:sp>
        <p:nvSpPr>
          <p:cNvPr id="41" name="Arc 40">
            <a:extLst>
              <a:ext uri="{FF2B5EF4-FFF2-40B4-BE49-F238E27FC236}">
                <a16:creationId xmlns:a16="http://schemas.microsoft.com/office/drawing/2014/main" id="{F132C687-1E53-EA60-0C95-A4E8ACC714D6}"/>
              </a:ext>
            </a:extLst>
          </p:cNvPr>
          <p:cNvSpPr/>
          <p:nvPr/>
        </p:nvSpPr>
        <p:spPr>
          <a:xfrm rot="388464">
            <a:off x="6511469" y="1279992"/>
            <a:ext cx="914400" cy="1740303"/>
          </a:xfrm>
          <a:prstGeom prst="arc">
            <a:avLst>
              <a:gd name="adj1" fmla="val 17002698"/>
              <a:gd name="adj2" fmla="val 3082894"/>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endParaRPr>
          </a:p>
        </p:txBody>
      </p:sp>
      <p:pic>
        <p:nvPicPr>
          <p:cNvPr id="42" name="Picture 41">
            <a:extLst>
              <a:ext uri="{FF2B5EF4-FFF2-40B4-BE49-F238E27FC236}">
                <a16:creationId xmlns:a16="http://schemas.microsoft.com/office/drawing/2014/main" id="{ABE78E48-A6CB-8010-0F5A-1E4EBBAA1FE9}"/>
              </a:ext>
            </a:extLst>
          </p:cNvPr>
          <p:cNvPicPr>
            <a:picLocks noChangeAspect="1"/>
          </p:cNvPicPr>
          <p:nvPr/>
        </p:nvPicPr>
        <p:blipFill>
          <a:blip r:embed="rId9"/>
          <a:stretch>
            <a:fillRect/>
          </a:stretch>
        </p:blipFill>
        <p:spPr>
          <a:xfrm>
            <a:off x="3752821" y="1488121"/>
            <a:ext cx="3482866" cy="1090171"/>
          </a:xfrm>
          <a:prstGeom prst="rect">
            <a:avLst/>
          </a:prstGeom>
        </p:spPr>
      </p:pic>
      <p:sp>
        <p:nvSpPr>
          <p:cNvPr id="43" name="TextBox 2">
            <a:extLst>
              <a:ext uri="{FF2B5EF4-FFF2-40B4-BE49-F238E27FC236}">
                <a16:creationId xmlns:a16="http://schemas.microsoft.com/office/drawing/2014/main" id="{735843D2-1062-8609-2C82-B5B7FE237827}"/>
              </a:ext>
            </a:extLst>
          </p:cNvPr>
          <p:cNvSpPr txBox="1"/>
          <p:nvPr/>
        </p:nvSpPr>
        <p:spPr>
          <a:xfrm>
            <a:off x="740679" y="3117260"/>
            <a:ext cx="3012142"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marL="0" marR="0" indent="0" algn="l" defTabSz="9144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a:ln>
                  <a:noFill/>
                </a:ln>
                <a:solidFill>
                  <a:srgbClr val="FF0000"/>
                </a:solidFill>
                <a:effectLst/>
                <a:uFillTx/>
                <a:latin typeface="+mn-lt"/>
                <a:ea typeface="+mn-ea"/>
                <a:cs typeface="+mn-cs"/>
                <a:sym typeface="Calibri"/>
              </a:rPr>
              <a:t>Cause of Problem</a:t>
            </a:r>
          </a:p>
        </p:txBody>
      </p:sp>
      <p:sp>
        <p:nvSpPr>
          <p:cNvPr id="44" name="TextBox 19">
            <a:extLst>
              <a:ext uri="{FF2B5EF4-FFF2-40B4-BE49-F238E27FC236}">
                <a16:creationId xmlns:a16="http://schemas.microsoft.com/office/drawing/2014/main" id="{0F91B097-6928-1A13-AF9B-95C8B396543C}"/>
              </a:ext>
            </a:extLst>
          </p:cNvPr>
          <p:cNvSpPr txBox="1"/>
          <p:nvPr/>
        </p:nvSpPr>
        <p:spPr>
          <a:xfrm>
            <a:off x="3469300" y="3119495"/>
            <a:ext cx="3012142"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marL="0" marR="0" indent="0" algn="l" defTabSz="9144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a:ln>
                  <a:noFill/>
                </a:ln>
                <a:solidFill>
                  <a:schemeClr val="accent4">
                    <a:lumMod val="75000"/>
                  </a:schemeClr>
                </a:solidFill>
                <a:effectLst/>
                <a:uFillTx/>
                <a:latin typeface="+mn-lt"/>
                <a:ea typeface="+mn-ea"/>
                <a:cs typeface="+mn-cs"/>
                <a:sym typeface="Calibri"/>
              </a:rPr>
              <a:t>Solution</a:t>
            </a:r>
          </a:p>
        </p:txBody>
      </p:sp>
      <p:sp>
        <p:nvSpPr>
          <p:cNvPr id="45" name="TextBox 20">
            <a:extLst>
              <a:ext uri="{FF2B5EF4-FFF2-40B4-BE49-F238E27FC236}">
                <a16:creationId xmlns:a16="http://schemas.microsoft.com/office/drawing/2014/main" id="{A1EA49D8-A7D5-0FE2-90CC-8442A2E6FC91}"/>
              </a:ext>
            </a:extLst>
          </p:cNvPr>
          <p:cNvSpPr txBox="1"/>
          <p:nvPr/>
        </p:nvSpPr>
        <p:spPr>
          <a:xfrm>
            <a:off x="7708180" y="3106344"/>
            <a:ext cx="3012142"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marL="0" marR="0" indent="0" algn="l" defTabSz="9144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a:ln>
                  <a:noFill/>
                </a:ln>
                <a:solidFill>
                  <a:srgbClr val="00B050"/>
                </a:solidFill>
                <a:effectLst/>
                <a:uFillTx/>
                <a:latin typeface="+mn-lt"/>
                <a:ea typeface="+mn-ea"/>
                <a:cs typeface="+mn-cs"/>
                <a:sym typeface="Calibri"/>
              </a:rPr>
              <a:t>Outcome</a:t>
            </a:r>
          </a:p>
        </p:txBody>
      </p:sp>
    </p:spTree>
    <p:extLst>
      <p:ext uri="{BB962C8B-B14F-4D97-AF65-F5344CB8AC3E}">
        <p14:creationId xmlns:p14="http://schemas.microsoft.com/office/powerpoint/2010/main" val="144772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25729-7952-4621-9390-024AB4BF259A}"/>
              </a:ext>
            </a:extLst>
          </p:cNvPr>
          <p:cNvSpPr>
            <a:spLocks noGrp="1"/>
          </p:cNvSpPr>
          <p:nvPr>
            <p:ph type="title"/>
          </p:nvPr>
        </p:nvSpPr>
        <p:spPr>
          <a:xfrm>
            <a:off x="3140439" y="417722"/>
            <a:ext cx="3829153" cy="621324"/>
          </a:xfrm>
        </p:spPr>
        <p:txBody>
          <a:bodyPr lIns="45719" tIns="45720" rIns="45719" bIns="45720" anchor="ctr">
            <a:normAutofit/>
          </a:bodyPr>
          <a:lstStyle/>
          <a:p>
            <a:r>
              <a:rPr lang="en-GB">
                <a:latin typeface="Tahoma"/>
              </a:rPr>
              <a:t>Alternatives</a:t>
            </a:r>
          </a:p>
        </p:txBody>
      </p:sp>
      <p:pic>
        <p:nvPicPr>
          <p:cNvPr id="3" name="Picture 2" descr="A blue and white screen with black text&#10;&#10;Description automatically generated">
            <a:extLst>
              <a:ext uri="{FF2B5EF4-FFF2-40B4-BE49-F238E27FC236}">
                <a16:creationId xmlns:a16="http://schemas.microsoft.com/office/drawing/2014/main" id="{AFA693E5-8A78-0B4C-390D-214DB766329A}"/>
              </a:ext>
            </a:extLst>
          </p:cNvPr>
          <p:cNvPicPr>
            <a:picLocks noChangeAspect="1"/>
          </p:cNvPicPr>
          <p:nvPr/>
        </p:nvPicPr>
        <p:blipFill>
          <a:blip r:embed="rId2"/>
          <a:stretch>
            <a:fillRect/>
          </a:stretch>
        </p:blipFill>
        <p:spPr>
          <a:xfrm>
            <a:off x="1252538" y="2147888"/>
            <a:ext cx="9686925" cy="2562225"/>
          </a:xfrm>
          <a:prstGeom prst="rect">
            <a:avLst/>
          </a:prstGeom>
        </p:spPr>
      </p:pic>
      <p:pic>
        <p:nvPicPr>
          <p:cNvPr id="5" name="Picture 4" descr="A logo with blue and orange lines&#10;&#10;Description automatically generated">
            <a:extLst>
              <a:ext uri="{FF2B5EF4-FFF2-40B4-BE49-F238E27FC236}">
                <a16:creationId xmlns:a16="http://schemas.microsoft.com/office/drawing/2014/main" id="{6C8CA370-1B17-88C6-EEF4-5E9F2430DA12}"/>
              </a:ext>
            </a:extLst>
          </p:cNvPr>
          <p:cNvPicPr>
            <a:picLocks noChangeAspect="1"/>
          </p:cNvPicPr>
          <p:nvPr/>
        </p:nvPicPr>
        <p:blipFill>
          <a:blip r:embed="rId3"/>
          <a:stretch>
            <a:fillRect/>
          </a:stretch>
        </p:blipFill>
        <p:spPr>
          <a:xfrm>
            <a:off x="169082" y="135821"/>
            <a:ext cx="2250057" cy="1134374"/>
          </a:xfrm>
          <a:prstGeom prst="rect">
            <a:avLst/>
          </a:prstGeom>
        </p:spPr>
      </p:pic>
      <p:sp>
        <p:nvSpPr>
          <p:cNvPr id="7" name="TextBox 6">
            <a:extLst>
              <a:ext uri="{FF2B5EF4-FFF2-40B4-BE49-F238E27FC236}">
                <a16:creationId xmlns:a16="http://schemas.microsoft.com/office/drawing/2014/main" id="{FDC33D4E-7BAE-D656-29B8-203988D1D236}"/>
              </a:ext>
            </a:extLst>
          </p:cNvPr>
          <p:cNvSpPr txBox="1"/>
          <p:nvPr/>
        </p:nvSpPr>
        <p:spPr>
          <a:xfrm>
            <a:off x="170233" y="6395936"/>
            <a:ext cx="11811000" cy="369330"/>
          </a:xfrm>
          <a:prstGeom prst="rect">
            <a:avLst/>
          </a:prstGeom>
          <a:solidFill>
            <a:schemeClr val="accent5">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a:solidFill>
                  <a:srgbClr val="ED7D31"/>
                </a:solidFill>
                <a:latin typeface="Wingdings"/>
                <a:sym typeface="Wingdings"/>
              </a:rPr>
              <a:t>)</a:t>
            </a:r>
            <a:r>
              <a:rPr lang="en-US">
                <a:solidFill>
                  <a:srgbClr val="ED7D31"/>
                </a:solidFill>
              </a:rPr>
              <a:t>UK /EMEA +44 1590 615 444       </a:t>
            </a:r>
            <a:r>
              <a:rPr lang="en-US">
                <a:solidFill>
                  <a:srgbClr val="ED7D31"/>
                </a:solidFill>
                <a:latin typeface="Wingdings"/>
                <a:sym typeface="Wingdings"/>
              </a:rPr>
              <a:t>)</a:t>
            </a:r>
            <a:r>
              <a:rPr lang="en-US">
                <a:solidFill>
                  <a:srgbClr val="ED7D31"/>
                </a:solidFill>
              </a:rPr>
              <a:t>USA/Canada +1 888 238 1805    </a:t>
            </a:r>
            <a:r>
              <a:rPr lang="en-US">
                <a:solidFill>
                  <a:srgbClr val="ED7D31"/>
                </a:solidFill>
                <a:latin typeface="Calibri"/>
              </a:rPr>
              <a:t>https</a:t>
            </a:r>
            <a:r>
              <a:rPr lang="en-US">
                <a:solidFill>
                  <a:srgbClr val="ED7D31"/>
                </a:solidFill>
              </a:rPr>
              <a:t>://www.4bridgeworks.com</a:t>
            </a:r>
            <a:endParaRPr lang="en-US" sz="1800" b="0" i="0" u="none" strike="noStrike" cap="none" spc="0" normalizeH="0" baseline="0">
              <a:ln>
                <a:noFill/>
              </a:ln>
              <a:solidFill>
                <a:srgbClr val="ED7D31"/>
              </a:solidFill>
              <a:effectLst/>
              <a:uFillTx/>
              <a:latin typeface="+mn-lt"/>
              <a:ea typeface="+mn-ea"/>
              <a:cs typeface="+mn-cs"/>
            </a:endParaRPr>
          </a:p>
        </p:txBody>
      </p:sp>
    </p:spTree>
    <p:extLst>
      <p:ext uri="{BB962C8B-B14F-4D97-AF65-F5344CB8AC3E}">
        <p14:creationId xmlns:p14="http://schemas.microsoft.com/office/powerpoint/2010/main" val="267457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4F2D658-6302-9B3A-D325-D9383654C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87C27A-C036-F524-E3FE-0C97E24FEEDC}"/>
              </a:ext>
            </a:extLst>
          </p:cNvPr>
          <p:cNvSpPr>
            <a:spLocks noGrp="1"/>
          </p:cNvSpPr>
          <p:nvPr>
            <p:ph type="title"/>
          </p:nvPr>
        </p:nvSpPr>
        <p:spPr>
          <a:xfrm>
            <a:off x="2966028" y="263857"/>
            <a:ext cx="9060577" cy="914401"/>
          </a:xfrm>
        </p:spPr>
        <p:txBody>
          <a:bodyPr lIns="45719" tIns="45720" rIns="45719" bIns="45720" anchor="ctr">
            <a:normAutofit/>
          </a:bodyPr>
          <a:lstStyle/>
          <a:p>
            <a:r>
              <a:rPr lang="en-GB">
                <a:latin typeface="Tahoma"/>
              </a:rPr>
              <a:t>Installation Options</a:t>
            </a:r>
          </a:p>
        </p:txBody>
      </p:sp>
      <p:pic>
        <p:nvPicPr>
          <p:cNvPr id="6" name="Picture 5" descr="A logo with blue and orange lines&#10;&#10;Description automatically generated">
            <a:extLst>
              <a:ext uri="{FF2B5EF4-FFF2-40B4-BE49-F238E27FC236}">
                <a16:creationId xmlns:a16="http://schemas.microsoft.com/office/drawing/2014/main" id="{9BB3385D-8847-F1FE-F3C4-B4A4819C0D6E}"/>
              </a:ext>
            </a:extLst>
          </p:cNvPr>
          <p:cNvPicPr>
            <a:picLocks noChangeAspect="1"/>
          </p:cNvPicPr>
          <p:nvPr/>
        </p:nvPicPr>
        <p:blipFill>
          <a:blip r:embed="rId2"/>
          <a:stretch>
            <a:fillRect/>
          </a:stretch>
        </p:blipFill>
        <p:spPr>
          <a:xfrm>
            <a:off x="169082" y="135821"/>
            <a:ext cx="2250057" cy="1134374"/>
          </a:xfrm>
          <a:prstGeom prst="rect">
            <a:avLst/>
          </a:prstGeom>
        </p:spPr>
      </p:pic>
      <p:sp>
        <p:nvSpPr>
          <p:cNvPr id="8" name="TextBox 7">
            <a:extLst>
              <a:ext uri="{FF2B5EF4-FFF2-40B4-BE49-F238E27FC236}">
                <a16:creationId xmlns:a16="http://schemas.microsoft.com/office/drawing/2014/main" id="{296CE9B7-63BA-49B9-F4AD-7F9124E02C84}"/>
              </a:ext>
            </a:extLst>
          </p:cNvPr>
          <p:cNvSpPr txBox="1"/>
          <p:nvPr/>
        </p:nvSpPr>
        <p:spPr>
          <a:xfrm>
            <a:off x="170233" y="6395936"/>
            <a:ext cx="11811000" cy="369330"/>
          </a:xfrm>
          <a:prstGeom prst="rect">
            <a:avLst/>
          </a:prstGeom>
          <a:solidFill>
            <a:schemeClr val="accent5">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a:solidFill>
                  <a:srgbClr val="ED7D31"/>
                </a:solidFill>
                <a:latin typeface="Wingdings"/>
                <a:sym typeface="Wingdings"/>
              </a:rPr>
              <a:t>)</a:t>
            </a:r>
            <a:r>
              <a:rPr lang="en-US">
                <a:solidFill>
                  <a:srgbClr val="ED7D31"/>
                </a:solidFill>
              </a:rPr>
              <a:t>UK /EMEA +44 1590 615 444       </a:t>
            </a:r>
            <a:r>
              <a:rPr lang="en-US">
                <a:solidFill>
                  <a:srgbClr val="ED7D31"/>
                </a:solidFill>
                <a:latin typeface="Wingdings"/>
                <a:sym typeface="Wingdings"/>
              </a:rPr>
              <a:t>)</a:t>
            </a:r>
            <a:r>
              <a:rPr lang="en-US">
                <a:solidFill>
                  <a:srgbClr val="ED7D31"/>
                </a:solidFill>
              </a:rPr>
              <a:t>USA/Canada +1 888 238 1805    </a:t>
            </a:r>
            <a:r>
              <a:rPr lang="en-US">
                <a:solidFill>
                  <a:srgbClr val="ED7D31"/>
                </a:solidFill>
                <a:latin typeface="Calibri"/>
              </a:rPr>
              <a:t>https</a:t>
            </a:r>
            <a:r>
              <a:rPr lang="en-US">
                <a:solidFill>
                  <a:srgbClr val="ED7D31"/>
                </a:solidFill>
              </a:rPr>
              <a:t>://www.4bridgeworks.com</a:t>
            </a:r>
            <a:endParaRPr lang="en-US" sz="1800" b="0" i="0" u="none" strike="noStrike" cap="none" spc="0" normalizeH="0" baseline="0">
              <a:ln>
                <a:noFill/>
              </a:ln>
              <a:solidFill>
                <a:srgbClr val="ED7D31"/>
              </a:solidFill>
              <a:effectLst/>
              <a:uFillTx/>
              <a:latin typeface="+mn-lt"/>
              <a:ea typeface="+mn-ea"/>
              <a:cs typeface="+mn-cs"/>
            </a:endParaRPr>
          </a:p>
        </p:txBody>
      </p:sp>
      <p:sp>
        <p:nvSpPr>
          <p:cNvPr id="7" name="Title 1">
            <a:extLst>
              <a:ext uri="{FF2B5EF4-FFF2-40B4-BE49-F238E27FC236}">
                <a16:creationId xmlns:a16="http://schemas.microsoft.com/office/drawing/2014/main" id="{2AB4FB8E-738F-344B-D332-B637AC6D2702}"/>
              </a:ext>
            </a:extLst>
          </p:cNvPr>
          <p:cNvSpPr txBox="1">
            <a:spLocks/>
          </p:cNvSpPr>
          <p:nvPr/>
        </p:nvSpPr>
        <p:spPr>
          <a:xfrm>
            <a:off x="918693" y="1623955"/>
            <a:ext cx="2518879" cy="368063"/>
          </a:xfrm>
          <a:prstGeom prst="rect">
            <a:avLst/>
          </a:prstGeom>
          <a:ln w="12700">
            <a:miter lim="400000"/>
          </a:ln>
          <a:extLst>
            <a:ext uri="{C572A759-6A51-4108-AA02-DFA0A04FC94B}">
              <ma14:wrappingTextBoxFlag xmlns:ma14="http://schemas.microsoft.com/office/mac/drawingml/2011/main" xmlns="" val="1"/>
            </a:ext>
          </a:extLst>
        </p:spPr>
        <p:txBody>
          <a:bodyPr lIns="45719" tIns="45720" rIns="45719" bIns="45720" anchor="ctr">
            <a:normAutofit/>
          </a:bodyPr>
          <a:lstStyle>
            <a:lvl1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1pPr>
            <a:lvl2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2pPr>
            <a:lvl3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3pPr>
            <a:lvl4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4pPr>
            <a:lvl5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5pPr>
            <a:lvl6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6pPr>
            <a:lvl7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7pPr>
            <a:lvl8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8pPr>
            <a:lvl9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9pPr>
          </a:lstStyle>
          <a:p>
            <a:pPr hangingPunct="1"/>
            <a:r>
              <a:rPr lang="en-GB" sz="1800">
                <a:latin typeface="Tahoma"/>
              </a:rPr>
              <a:t>SAN Bridges</a:t>
            </a:r>
          </a:p>
        </p:txBody>
      </p:sp>
      <p:sp>
        <p:nvSpPr>
          <p:cNvPr id="9" name="Title 1">
            <a:extLst>
              <a:ext uri="{FF2B5EF4-FFF2-40B4-BE49-F238E27FC236}">
                <a16:creationId xmlns:a16="http://schemas.microsoft.com/office/drawing/2014/main" id="{4CB5D1AC-8BBC-BC41-58EC-5A4601F2F1A5}"/>
              </a:ext>
            </a:extLst>
          </p:cNvPr>
          <p:cNvSpPr txBox="1">
            <a:spLocks/>
          </p:cNvSpPr>
          <p:nvPr/>
        </p:nvSpPr>
        <p:spPr>
          <a:xfrm>
            <a:off x="4599296" y="1667086"/>
            <a:ext cx="2202578" cy="281799"/>
          </a:xfrm>
          <a:prstGeom prst="rect">
            <a:avLst/>
          </a:prstGeom>
          <a:ln w="12700">
            <a:miter lim="400000"/>
          </a:ln>
          <a:extLst>
            <a:ext uri="{C572A759-6A51-4108-AA02-DFA0A04FC94B}">
              <ma14:wrappingTextBoxFlag xmlns:ma14="http://schemas.microsoft.com/office/mac/drawingml/2011/main" xmlns="" val="1"/>
            </a:ext>
          </a:extLst>
        </p:spPr>
        <p:txBody>
          <a:bodyPr lIns="45719" tIns="45720" rIns="45719" bIns="45720" anchor="ctr">
            <a:normAutofit fontScale="92500" lnSpcReduction="20000"/>
          </a:bodyPr>
          <a:lstStyle>
            <a:lvl1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1pPr>
            <a:lvl2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2pPr>
            <a:lvl3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3pPr>
            <a:lvl4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4pPr>
            <a:lvl5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5pPr>
            <a:lvl6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6pPr>
            <a:lvl7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7pPr>
            <a:lvl8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8pPr>
            <a:lvl9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9pPr>
          </a:lstStyle>
          <a:p>
            <a:pPr hangingPunct="1"/>
            <a:r>
              <a:rPr lang="en-GB" sz="1800" err="1">
                <a:latin typeface="Tahoma"/>
              </a:rPr>
              <a:t>WANrockIT</a:t>
            </a:r>
            <a:endParaRPr lang="en-GB" sz="1800">
              <a:latin typeface="Tahoma"/>
            </a:endParaRPr>
          </a:p>
        </p:txBody>
      </p:sp>
      <p:sp>
        <p:nvSpPr>
          <p:cNvPr id="10" name="Title 1">
            <a:extLst>
              <a:ext uri="{FF2B5EF4-FFF2-40B4-BE49-F238E27FC236}">
                <a16:creationId xmlns:a16="http://schemas.microsoft.com/office/drawing/2014/main" id="{A6509364-BC97-DFC0-FA1C-BAC0A620F3D3}"/>
              </a:ext>
            </a:extLst>
          </p:cNvPr>
          <p:cNvSpPr txBox="1">
            <a:spLocks/>
          </p:cNvSpPr>
          <p:nvPr/>
        </p:nvSpPr>
        <p:spPr>
          <a:xfrm>
            <a:off x="8682465" y="1623953"/>
            <a:ext cx="2518879" cy="368063"/>
          </a:xfrm>
          <a:prstGeom prst="rect">
            <a:avLst/>
          </a:prstGeom>
          <a:ln w="12700">
            <a:miter lim="400000"/>
          </a:ln>
          <a:extLst>
            <a:ext uri="{C572A759-6A51-4108-AA02-DFA0A04FC94B}">
              <ma14:wrappingTextBoxFlag xmlns:ma14="http://schemas.microsoft.com/office/mac/drawingml/2011/main" xmlns="" val="1"/>
            </a:ext>
          </a:extLst>
        </p:spPr>
        <p:txBody>
          <a:bodyPr lIns="45719" tIns="45720" rIns="45719" bIns="45720" anchor="ctr">
            <a:normAutofit/>
          </a:bodyPr>
          <a:lstStyle>
            <a:lvl1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1pPr>
            <a:lvl2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2pPr>
            <a:lvl3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3pPr>
            <a:lvl4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4pPr>
            <a:lvl5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5pPr>
            <a:lvl6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6pPr>
            <a:lvl7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7pPr>
            <a:lvl8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8pPr>
            <a:lvl9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9pPr>
          </a:lstStyle>
          <a:p>
            <a:pPr hangingPunct="1"/>
            <a:r>
              <a:rPr lang="en-GB" sz="1800" err="1">
                <a:latin typeface="Tahoma"/>
              </a:rPr>
              <a:t>PORTrockIT</a:t>
            </a:r>
          </a:p>
        </p:txBody>
      </p:sp>
      <p:sp>
        <p:nvSpPr>
          <p:cNvPr id="11" name="TextBox 10">
            <a:extLst>
              <a:ext uri="{FF2B5EF4-FFF2-40B4-BE49-F238E27FC236}">
                <a16:creationId xmlns:a16="http://schemas.microsoft.com/office/drawing/2014/main" id="{B4903192-277A-52E5-D10A-6748215E894D}"/>
              </a:ext>
            </a:extLst>
          </p:cNvPr>
          <p:cNvSpPr txBox="1"/>
          <p:nvPr/>
        </p:nvSpPr>
        <p:spPr>
          <a:xfrm>
            <a:off x="913668" y="2344637"/>
            <a:ext cx="186849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285750" indent="-285750">
              <a:buFont typeface="Arial"/>
              <a:buChar char="•"/>
            </a:pPr>
            <a:r>
              <a:rPr lang="en-GB"/>
              <a:t>Hardware only</a:t>
            </a:r>
            <a:endParaRPr lang="en-US"/>
          </a:p>
        </p:txBody>
      </p:sp>
      <p:sp>
        <p:nvSpPr>
          <p:cNvPr id="12" name="TextBox 11">
            <a:extLst>
              <a:ext uri="{FF2B5EF4-FFF2-40B4-BE49-F238E27FC236}">
                <a16:creationId xmlns:a16="http://schemas.microsoft.com/office/drawing/2014/main" id="{40215142-4DB0-1BC4-9DE3-75754BE568BB}"/>
              </a:ext>
            </a:extLst>
          </p:cNvPr>
          <p:cNvSpPr txBox="1"/>
          <p:nvPr/>
        </p:nvSpPr>
        <p:spPr>
          <a:xfrm>
            <a:off x="4594271" y="2344636"/>
            <a:ext cx="2803019"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285750" indent="-285750">
              <a:buFont typeface="Arial"/>
              <a:buChar char="•"/>
            </a:pPr>
            <a:r>
              <a:rPr lang="en-GB" dirty="0"/>
              <a:t>Physical (1U or 2U Server)</a:t>
            </a:r>
          </a:p>
          <a:p>
            <a:pPr marL="285750" indent="-285750">
              <a:buFont typeface="Arial"/>
              <a:buChar char="•"/>
            </a:pPr>
            <a:endParaRPr lang="en-GB"/>
          </a:p>
          <a:p>
            <a:pPr marL="285750" indent="-285750">
              <a:buFont typeface="Arial"/>
              <a:buChar char="•"/>
            </a:pPr>
            <a:r>
              <a:rPr lang="en-GB" dirty="0"/>
              <a:t>Cloud</a:t>
            </a:r>
          </a:p>
          <a:p>
            <a:pPr marL="285750" lvl="1">
              <a:buFont typeface="Courier New"/>
              <a:buChar char="o"/>
            </a:pPr>
            <a:r>
              <a:rPr lang="en-GB" dirty="0"/>
              <a:t>AWS</a:t>
            </a:r>
          </a:p>
        </p:txBody>
      </p:sp>
      <p:sp>
        <p:nvSpPr>
          <p:cNvPr id="13" name="TextBox 12">
            <a:extLst>
              <a:ext uri="{FF2B5EF4-FFF2-40B4-BE49-F238E27FC236}">
                <a16:creationId xmlns:a16="http://schemas.microsoft.com/office/drawing/2014/main" id="{795CDA7F-531A-C3D1-5A46-6A1ADAB44752}"/>
              </a:ext>
            </a:extLst>
          </p:cNvPr>
          <p:cNvSpPr txBox="1"/>
          <p:nvPr/>
        </p:nvSpPr>
        <p:spPr>
          <a:xfrm>
            <a:off x="8677440" y="2344635"/>
            <a:ext cx="2803019" cy="3416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285750" indent="-285750">
              <a:buFont typeface="Arial"/>
              <a:buChar char="•"/>
            </a:pPr>
            <a:r>
              <a:rPr lang="en-GB"/>
              <a:t>Physical (1U or 2U Server)</a:t>
            </a:r>
          </a:p>
          <a:p>
            <a:pPr marL="285750" indent="-285750">
              <a:buFont typeface="Arial"/>
              <a:buChar char="•"/>
            </a:pPr>
            <a:endParaRPr lang="en-GB"/>
          </a:p>
          <a:p>
            <a:pPr marL="285750" indent="-285750">
              <a:buFont typeface="Arial"/>
              <a:buChar char="•"/>
            </a:pPr>
            <a:r>
              <a:rPr lang="en-GB"/>
              <a:t>Virtual</a:t>
            </a:r>
          </a:p>
          <a:p>
            <a:pPr marL="285750" lvl="1">
              <a:buFont typeface="Courier New"/>
              <a:buChar char="o"/>
            </a:pPr>
            <a:r>
              <a:rPr lang="en-GB"/>
              <a:t>VMware</a:t>
            </a:r>
          </a:p>
          <a:p>
            <a:pPr marL="285750" lvl="1">
              <a:buFont typeface="Courier New"/>
              <a:buChar char="o"/>
            </a:pPr>
            <a:r>
              <a:rPr lang="en-GB" err="1"/>
              <a:t>ProxMox</a:t>
            </a:r>
          </a:p>
          <a:p>
            <a:pPr marL="285750" lvl="1">
              <a:buFont typeface="Courier New"/>
              <a:buChar char="o"/>
            </a:pPr>
            <a:r>
              <a:rPr lang="en-GB" err="1"/>
              <a:t>HyperV</a:t>
            </a:r>
            <a:endParaRPr lang="en-GB"/>
          </a:p>
          <a:p>
            <a:pPr marL="285750" lvl="1">
              <a:buFont typeface="Courier New"/>
              <a:buChar char="o"/>
            </a:pPr>
            <a:r>
              <a:rPr lang="en-GB"/>
              <a:t>Docker</a:t>
            </a:r>
          </a:p>
          <a:p>
            <a:pPr marL="285750" indent="-285750">
              <a:buFont typeface="Arial"/>
              <a:buChar char="•"/>
            </a:pPr>
            <a:endParaRPr lang="en-GB"/>
          </a:p>
          <a:p>
            <a:pPr marL="285750" indent="-285750">
              <a:buFont typeface="Arial"/>
              <a:buChar char="•"/>
            </a:pPr>
            <a:r>
              <a:rPr lang="en-GB"/>
              <a:t>Cloud</a:t>
            </a:r>
          </a:p>
          <a:p>
            <a:pPr marL="285750" lvl="1">
              <a:buFont typeface="Courier New"/>
              <a:buChar char="o"/>
            </a:pPr>
            <a:r>
              <a:rPr lang="en-GB"/>
              <a:t>AWS</a:t>
            </a:r>
          </a:p>
          <a:p>
            <a:pPr marL="285750" lvl="1">
              <a:buFont typeface="Courier New"/>
              <a:buChar char="o"/>
            </a:pPr>
            <a:r>
              <a:rPr lang="en-GB"/>
              <a:t>Google</a:t>
            </a:r>
          </a:p>
          <a:p>
            <a:pPr marL="285750" lvl="1">
              <a:buFont typeface="Courier New"/>
              <a:buChar char="o"/>
            </a:pPr>
            <a:r>
              <a:rPr lang="en-GB"/>
              <a:t>Azure</a:t>
            </a:r>
          </a:p>
        </p:txBody>
      </p:sp>
    </p:spTree>
    <p:extLst>
      <p:ext uri="{BB962C8B-B14F-4D97-AF65-F5344CB8AC3E}">
        <p14:creationId xmlns:p14="http://schemas.microsoft.com/office/powerpoint/2010/main" val="88484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72F9EFB-8A0B-112E-D0FA-BF087BFFD84F}"/>
            </a:ext>
          </a:extLst>
        </p:cNvPr>
        <p:cNvGrpSpPr/>
        <p:nvPr/>
      </p:nvGrpSpPr>
      <p:grpSpPr>
        <a:xfrm>
          <a:off x="0" y="0"/>
          <a:ext cx="0" cy="0"/>
          <a:chOff x="0" y="0"/>
          <a:chExt cx="0" cy="0"/>
        </a:xfrm>
      </p:grpSpPr>
      <p:pic>
        <p:nvPicPr>
          <p:cNvPr id="5" name="Picture 4" descr="A logo with blue and orange lines&#10;&#10;Description automatically generated">
            <a:extLst>
              <a:ext uri="{FF2B5EF4-FFF2-40B4-BE49-F238E27FC236}">
                <a16:creationId xmlns:a16="http://schemas.microsoft.com/office/drawing/2014/main" id="{B21CA5C5-F0E7-DCD1-7536-9BD881C40B40}"/>
              </a:ext>
            </a:extLst>
          </p:cNvPr>
          <p:cNvPicPr>
            <a:picLocks noChangeAspect="1"/>
          </p:cNvPicPr>
          <p:nvPr/>
        </p:nvPicPr>
        <p:blipFill>
          <a:blip r:embed="rId2"/>
          <a:stretch>
            <a:fillRect/>
          </a:stretch>
        </p:blipFill>
        <p:spPr>
          <a:xfrm>
            <a:off x="169082" y="135821"/>
            <a:ext cx="2250057" cy="1134374"/>
          </a:xfrm>
          <a:prstGeom prst="rect">
            <a:avLst/>
          </a:prstGeom>
        </p:spPr>
      </p:pic>
      <p:sp>
        <p:nvSpPr>
          <p:cNvPr id="8" name="TextBox 7">
            <a:extLst>
              <a:ext uri="{FF2B5EF4-FFF2-40B4-BE49-F238E27FC236}">
                <a16:creationId xmlns:a16="http://schemas.microsoft.com/office/drawing/2014/main" id="{89CB951F-FAB0-2E13-643F-84F6A20001AE}"/>
              </a:ext>
            </a:extLst>
          </p:cNvPr>
          <p:cNvSpPr txBox="1"/>
          <p:nvPr/>
        </p:nvSpPr>
        <p:spPr>
          <a:xfrm>
            <a:off x="170233" y="6395936"/>
            <a:ext cx="11811000" cy="369330"/>
          </a:xfrm>
          <a:prstGeom prst="rect">
            <a:avLst/>
          </a:prstGeom>
          <a:solidFill>
            <a:schemeClr val="accent5">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a:solidFill>
                  <a:srgbClr val="ED7D31"/>
                </a:solidFill>
                <a:latin typeface="Wingdings"/>
                <a:sym typeface="Wingdings"/>
              </a:rPr>
              <a:t>)</a:t>
            </a:r>
            <a:r>
              <a:rPr lang="en-US">
                <a:solidFill>
                  <a:srgbClr val="ED7D31"/>
                </a:solidFill>
              </a:rPr>
              <a:t>UK /EMEA +44 1590 615 444       </a:t>
            </a:r>
            <a:r>
              <a:rPr lang="en-US">
                <a:solidFill>
                  <a:srgbClr val="ED7D31"/>
                </a:solidFill>
                <a:latin typeface="Wingdings"/>
                <a:sym typeface="Wingdings"/>
              </a:rPr>
              <a:t>)</a:t>
            </a:r>
            <a:r>
              <a:rPr lang="en-US">
                <a:solidFill>
                  <a:srgbClr val="ED7D31"/>
                </a:solidFill>
              </a:rPr>
              <a:t>USA/Canada +1 888 238 1805    </a:t>
            </a:r>
            <a:r>
              <a:rPr lang="en-US">
                <a:solidFill>
                  <a:srgbClr val="ED7D31"/>
                </a:solidFill>
                <a:latin typeface="Calibri"/>
              </a:rPr>
              <a:t>https</a:t>
            </a:r>
            <a:r>
              <a:rPr lang="en-US">
                <a:solidFill>
                  <a:srgbClr val="ED7D31"/>
                </a:solidFill>
              </a:rPr>
              <a:t>://www.4bridgeworks.com</a:t>
            </a:r>
            <a:endParaRPr lang="en-US" sz="1800" b="0" i="0" u="none" strike="noStrike" cap="none" spc="0" normalizeH="0" baseline="0">
              <a:ln>
                <a:noFill/>
              </a:ln>
              <a:solidFill>
                <a:srgbClr val="ED7D31"/>
              </a:solidFill>
              <a:effectLst/>
              <a:uFillTx/>
              <a:latin typeface="+mn-lt"/>
              <a:ea typeface="+mn-ea"/>
              <a:cs typeface="+mn-cs"/>
            </a:endParaRPr>
          </a:p>
        </p:txBody>
      </p:sp>
      <p:sp>
        <p:nvSpPr>
          <p:cNvPr id="2" name="TextBox 3">
            <a:extLst>
              <a:ext uri="{FF2B5EF4-FFF2-40B4-BE49-F238E27FC236}">
                <a16:creationId xmlns:a16="http://schemas.microsoft.com/office/drawing/2014/main" id="{63EA8135-DD14-4500-6D9C-E783098C6E04}"/>
              </a:ext>
            </a:extLst>
          </p:cNvPr>
          <p:cNvSpPr txBox="1"/>
          <p:nvPr/>
        </p:nvSpPr>
        <p:spPr>
          <a:xfrm>
            <a:off x="4598537" y="346665"/>
            <a:ext cx="3000079"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400" dirty="0">
                <a:solidFill>
                  <a:srgbClr val="FF8C00"/>
                </a:solidFill>
              </a:rPr>
              <a:t>Integration</a:t>
            </a:r>
          </a:p>
        </p:txBody>
      </p:sp>
      <p:sp>
        <p:nvSpPr>
          <p:cNvPr id="3" name="TextBox 2">
            <a:extLst>
              <a:ext uri="{FF2B5EF4-FFF2-40B4-BE49-F238E27FC236}">
                <a16:creationId xmlns:a16="http://schemas.microsoft.com/office/drawing/2014/main" id="{36A0EFD1-710D-7264-192A-5CF9C3D06184}"/>
              </a:ext>
            </a:extLst>
          </p:cNvPr>
          <p:cNvSpPr txBox="1"/>
          <p:nvPr/>
        </p:nvSpPr>
        <p:spPr>
          <a:xfrm>
            <a:off x="2193677" y="1927056"/>
            <a:ext cx="7804337" cy="230832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err="1"/>
              <a:t>PORTrockIT</a:t>
            </a:r>
            <a:r>
              <a:rPr lang="en-GB"/>
              <a:t> nodes are designed to integrate seamlessly into your existing networks with minimal disruption to your current services.</a:t>
            </a:r>
          </a:p>
          <a:p>
            <a:endParaRPr lang="en-GB"/>
          </a:p>
          <a:p>
            <a:r>
              <a:rPr lang="en-GB"/>
              <a:t>Basic operations and acceleration can be configured and enabled in approximately 30 minutes.</a:t>
            </a:r>
          </a:p>
          <a:p>
            <a:endParaRPr lang="en-GB"/>
          </a:p>
          <a:p>
            <a:r>
              <a:rPr lang="en-GB"/>
              <a:t>Advanced configuration for VLANs, integration with monitoring software via SNMP, WAN Scheduling, Link Aggregation, Task Scheduling etc.</a:t>
            </a:r>
          </a:p>
        </p:txBody>
      </p:sp>
    </p:spTree>
    <p:extLst>
      <p:ext uri="{BB962C8B-B14F-4D97-AF65-F5344CB8AC3E}">
        <p14:creationId xmlns:p14="http://schemas.microsoft.com/office/powerpoint/2010/main" val="44223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265F15E-7059-F11B-2763-43D16A779F73}"/>
            </a:ext>
          </a:extLst>
        </p:cNvPr>
        <p:cNvGrpSpPr/>
        <p:nvPr/>
      </p:nvGrpSpPr>
      <p:grpSpPr>
        <a:xfrm>
          <a:off x="0" y="0"/>
          <a:ext cx="0" cy="0"/>
          <a:chOff x="0" y="0"/>
          <a:chExt cx="0" cy="0"/>
        </a:xfrm>
      </p:grpSpPr>
      <p:pic>
        <p:nvPicPr>
          <p:cNvPr id="5" name="Picture 4" descr="A logo with blue and orange lines&#10;&#10;Description automatically generated">
            <a:extLst>
              <a:ext uri="{FF2B5EF4-FFF2-40B4-BE49-F238E27FC236}">
                <a16:creationId xmlns:a16="http://schemas.microsoft.com/office/drawing/2014/main" id="{EBC4AF70-D28E-5553-58CD-A377ED13B80F}"/>
              </a:ext>
            </a:extLst>
          </p:cNvPr>
          <p:cNvPicPr>
            <a:picLocks noChangeAspect="1"/>
          </p:cNvPicPr>
          <p:nvPr/>
        </p:nvPicPr>
        <p:blipFill>
          <a:blip r:embed="rId2"/>
          <a:stretch>
            <a:fillRect/>
          </a:stretch>
        </p:blipFill>
        <p:spPr>
          <a:xfrm>
            <a:off x="169082" y="135821"/>
            <a:ext cx="2250057" cy="1134374"/>
          </a:xfrm>
          <a:prstGeom prst="rect">
            <a:avLst/>
          </a:prstGeom>
        </p:spPr>
      </p:pic>
      <p:sp>
        <p:nvSpPr>
          <p:cNvPr id="8" name="TextBox 7">
            <a:extLst>
              <a:ext uri="{FF2B5EF4-FFF2-40B4-BE49-F238E27FC236}">
                <a16:creationId xmlns:a16="http://schemas.microsoft.com/office/drawing/2014/main" id="{C39E2099-FB52-0923-E082-298EEC0D6056}"/>
              </a:ext>
            </a:extLst>
          </p:cNvPr>
          <p:cNvSpPr txBox="1"/>
          <p:nvPr/>
        </p:nvSpPr>
        <p:spPr>
          <a:xfrm>
            <a:off x="170233" y="6395936"/>
            <a:ext cx="11811000" cy="369330"/>
          </a:xfrm>
          <a:prstGeom prst="rect">
            <a:avLst/>
          </a:prstGeom>
          <a:solidFill>
            <a:schemeClr val="accent5">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a:solidFill>
                  <a:srgbClr val="ED7D31"/>
                </a:solidFill>
                <a:latin typeface="Wingdings"/>
                <a:sym typeface="Wingdings"/>
              </a:rPr>
              <a:t>)</a:t>
            </a:r>
            <a:r>
              <a:rPr lang="en-US">
                <a:solidFill>
                  <a:srgbClr val="ED7D31"/>
                </a:solidFill>
              </a:rPr>
              <a:t>UK /EMEA +44 1590 615 444       </a:t>
            </a:r>
            <a:r>
              <a:rPr lang="en-US">
                <a:solidFill>
                  <a:srgbClr val="ED7D31"/>
                </a:solidFill>
                <a:latin typeface="Wingdings"/>
                <a:sym typeface="Wingdings"/>
              </a:rPr>
              <a:t>)</a:t>
            </a:r>
            <a:r>
              <a:rPr lang="en-US">
                <a:solidFill>
                  <a:srgbClr val="ED7D31"/>
                </a:solidFill>
              </a:rPr>
              <a:t>USA/Canada +1 888 238 1805    </a:t>
            </a:r>
            <a:r>
              <a:rPr lang="en-US">
                <a:solidFill>
                  <a:srgbClr val="ED7D31"/>
                </a:solidFill>
                <a:latin typeface="Calibri"/>
              </a:rPr>
              <a:t>https</a:t>
            </a:r>
            <a:r>
              <a:rPr lang="en-US">
                <a:solidFill>
                  <a:srgbClr val="ED7D31"/>
                </a:solidFill>
              </a:rPr>
              <a:t>://www.4bridgeworks.com</a:t>
            </a:r>
            <a:endParaRPr lang="en-US" sz="1800" b="0" i="0" u="none" strike="noStrike" cap="none" spc="0" normalizeH="0" baseline="0">
              <a:ln>
                <a:noFill/>
              </a:ln>
              <a:solidFill>
                <a:srgbClr val="ED7D31"/>
              </a:solidFill>
              <a:effectLst/>
              <a:uFillTx/>
              <a:latin typeface="+mn-lt"/>
              <a:ea typeface="+mn-ea"/>
              <a:cs typeface="+mn-cs"/>
            </a:endParaRPr>
          </a:p>
        </p:txBody>
      </p:sp>
      <p:sp>
        <p:nvSpPr>
          <p:cNvPr id="2" name="TextBox 3">
            <a:extLst>
              <a:ext uri="{FF2B5EF4-FFF2-40B4-BE49-F238E27FC236}">
                <a16:creationId xmlns:a16="http://schemas.microsoft.com/office/drawing/2014/main" id="{C568FC79-2A6D-91F3-9559-49F6235FF535}"/>
              </a:ext>
            </a:extLst>
          </p:cNvPr>
          <p:cNvSpPr txBox="1"/>
          <p:nvPr/>
        </p:nvSpPr>
        <p:spPr>
          <a:xfrm>
            <a:off x="4598537" y="346665"/>
            <a:ext cx="3000079"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400" dirty="0">
                <a:solidFill>
                  <a:srgbClr val="FF8C00"/>
                </a:solidFill>
              </a:rPr>
              <a:t>Topologies</a:t>
            </a:r>
          </a:p>
        </p:txBody>
      </p:sp>
      <p:pic>
        <p:nvPicPr>
          <p:cNvPr id="7" name="Picture 6" descr="A blue arrows pointing to a rectangular object&#10;&#10;AI-generated content may be incorrect.">
            <a:extLst>
              <a:ext uri="{FF2B5EF4-FFF2-40B4-BE49-F238E27FC236}">
                <a16:creationId xmlns:a16="http://schemas.microsoft.com/office/drawing/2014/main" id="{898503D9-EBFD-C793-667A-5B0F15CE8EFD}"/>
              </a:ext>
            </a:extLst>
          </p:cNvPr>
          <p:cNvPicPr>
            <a:picLocks noChangeAspect="1"/>
          </p:cNvPicPr>
          <p:nvPr/>
        </p:nvPicPr>
        <p:blipFill>
          <a:blip r:embed="rId3"/>
          <a:stretch>
            <a:fillRect/>
          </a:stretch>
        </p:blipFill>
        <p:spPr>
          <a:xfrm>
            <a:off x="451571" y="1711902"/>
            <a:ext cx="4333875" cy="857250"/>
          </a:xfrm>
          <a:prstGeom prst="rect">
            <a:avLst/>
          </a:prstGeom>
        </p:spPr>
      </p:pic>
      <p:sp>
        <p:nvSpPr>
          <p:cNvPr id="10" name="TextBox 2">
            <a:extLst>
              <a:ext uri="{FF2B5EF4-FFF2-40B4-BE49-F238E27FC236}">
                <a16:creationId xmlns:a16="http://schemas.microsoft.com/office/drawing/2014/main" id="{5B578230-CFD7-05AD-93E8-58E4257FA67A}"/>
              </a:ext>
            </a:extLst>
          </p:cNvPr>
          <p:cNvSpPr txBox="1"/>
          <p:nvPr/>
        </p:nvSpPr>
        <p:spPr>
          <a:xfrm>
            <a:off x="2367954" y="1461956"/>
            <a:ext cx="499335"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a:solidFill>
                  <a:srgbClr val="FF8C00"/>
                </a:solidFill>
              </a:rPr>
              <a:t>P2P</a:t>
            </a:r>
          </a:p>
        </p:txBody>
      </p:sp>
      <p:pic>
        <p:nvPicPr>
          <p:cNvPr id="12" name="Picture 11" descr="A diagram of a diagram&#10;&#10;AI-generated content may be incorrect.">
            <a:extLst>
              <a:ext uri="{FF2B5EF4-FFF2-40B4-BE49-F238E27FC236}">
                <a16:creationId xmlns:a16="http://schemas.microsoft.com/office/drawing/2014/main" id="{62C9D64C-AF4A-A73A-B3E8-0E3A48FE195B}"/>
              </a:ext>
            </a:extLst>
          </p:cNvPr>
          <p:cNvPicPr>
            <a:picLocks noChangeAspect="1"/>
          </p:cNvPicPr>
          <p:nvPr/>
        </p:nvPicPr>
        <p:blipFill>
          <a:blip r:embed="rId4"/>
          <a:stretch>
            <a:fillRect/>
          </a:stretch>
        </p:blipFill>
        <p:spPr>
          <a:xfrm>
            <a:off x="6341918" y="696191"/>
            <a:ext cx="4495800" cy="3276600"/>
          </a:xfrm>
          <a:prstGeom prst="rect">
            <a:avLst/>
          </a:prstGeom>
        </p:spPr>
      </p:pic>
      <p:sp>
        <p:nvSpPr>
          <p:cNvPr id="14" name="TextBox 7">
            <a:extLst>
              <a:ext uri="{FF2B5EF4-FFF2-40B4-BE49-F238E27FC236}">
                <a16:creationId xmlns:a16="http://schemas.microsoft.com/office/drawing/2014/main" id="{568DFBB1-30BB-2011-A2B2-DFFB1526878E}"/>
              </a:ext>
            </a:extLst>
          </p:cNvPr>
          <p:cNvSpPr txBox="1"/>
          <p:nvPr/>
        </p:nvSpPr>
        <p:spPr>
          <a:xfrm>
            <a:off x="6995372" y="1461954"/>
            <a:ext cx="1510718"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a:solidFill>
                  <a:srgbClr val="FF8C00"/>
                </a:solidFill>
              </a:rPr>
              <a:t>Fan In/Fan Out</a:t>
            </a:r>
          </a:p>
        </p:txBody>
      </p:sp>
      <p:pic>
        <p:nvPicPr>
          <p:cNvPr id="16" name="Picture 15" descr="A diagram of a network&#10;&#10;AI-generated content may be incorrect.">
            <a:extLst>
              <a:ext uri="{FF2B5EF4-FFF2-40B4-BE49-F238E27FC236}">
                <a16:creationId xmlns:a16="http://schemas.microsoft.com/office/drawing/2014/main" id="{6A07E0EA-BAAB-88F0-7FFC-AD605FF5DA2C}"/>
              </a:ext>
            </a:extLst>
          </p:cNvPr>
          <p:cNvPicPr>
            <a:picLocks noChangeAspect="1"/>
          </p:cNvPicPr>
          <p:nvPr/>
        </p:nvPicPr>
        <p:blipFill>
          <a:blip r:embed="rId5"/>
          <a:stretch>
            <a:fillRect/>
          </a:stretch>
        </p:blipFill>
        <p:spPr>
          <a:xfrm>
            <a:off x="293543" y="2958811"/>
            <a:ext cx="5889914" cy="3434196"/>
          </a:xfrm>
          <a:prstGeom prst="rect">
            <a:avLst/>
          </a:prstGeom>
        </p:spPr>
      </p:pic>
      <p:sp>
        <p:nvSpPr>
          <p:cNvPr id="18" name="TextBox 9">
            <a:extLst>
              <a:ext uri="{FF2B5EF4-FFF2-40B4-BE49-F238E27FC236}">
                <a16:creationId xmlns:a16="http://schemas.microsoft.com/office/drawing/2014/main" id="{9AE8CA9F-DE31-6CC6-0971-4D7FFBDBB362}"/>
              </a:ext>
            </a:extLst>
          </p:cNvPr>
          <p:cNvSpPr txBox="1"/>
          <p:nvPr/>
        </p:nvSpPr>
        <p:spPr>
          <a:xfrm>
            <a:off x="2617335" y="3256117"/>
            <a:ext cx="2432045"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a:solidFill>
                  <a:srgbClr val="FF8C00"/>
                </a:solidFill>
              </a:rPr>
              <a:t>Multi-Site, Multi Protocol</a:t>
            </a:r>
          </a:p>
        </p:txBody>
      </p:sp>
    </p:spTree>
    <p:extLst>
      <p:ext uri="{BB962C8B-B14F-4D97-AF65-F5344CB8AC3E}">
        <p14:creationId xmlns:p14="http://schemas.microsoft.com/office/powerpoint/2010/main" val="111393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25729-7952-4621-9390-024AB4BF259A}"/>
              </a:ext>
            </a:extLst>
          </p:cNvPr>
          <p:cNvSpPr>
            <a:spLocks noGrp="1"/>
          </p:cNvSpPr>
          <p:nvPr>
            <p:ph type="title"/>
          </p:nvPr>
        </p:nvSpPr>
        <p:spPr>
          <a:xfrm>
            <a:off x="4259861" y="3053818"/>
            <a:ext cx="3631744" cy="709247"/>
          </a:xfrm>
        </p:spPr>
        <p:txBody>
          <a:bodyPr lIns="45719" tIns="45720" rIns="45719" bIns="45720" anchor="ctr">
            <a:normAutofit fontScale="90000"/>
          </a:bodyPr>
          <a:lstStyle/>
          <a:p>
            <a:r>
              <a:rPr lang="en-GB" dirty="0">
                <a:latin typeface="Tahoma"/>
              </a:rPr>
              <a:t>Demonstration</a:t>
            </a:r>
          </a:p>
        </p:txBody>
      </p:sp>
      <p:pic>
        <p:nvPicPr>
          <p:cNvPr id="3" name="Picture 2">
            <a:extLst>
              <a:ext uri="{FF2B5EF4-FFF2-40B4-BE49-F238E27FC236}">
                <a16:creationId xmlns:a16="http://schemas.microsoft.com/office/drawing/2014/main" id="{227E0523-A572-4237-CF94-E53FE346796B}"/>
              </a:ext>
            </a:extLst>
          </p:cNvPr>
          <p:cNvPicPr>
            <a:picLocks noChangeAspect="1"/>
          </p:cNvPicPr>
          <p:nvPr/>
        </p:nvPicPr>
        <p:blipFill>
          <a:blip r:embed="rId2"/>
          <a:stretch>
            <a:fillRect/>
          </a:stretch>
        </p:blipFill>
        <p:spPr>
          <a:xfrm>
            <a:off x="658842" y="1344769"/>
            <a:ext cx="6719022" cy="507092"/>
          </a:xfrm>
          <a:prstGeom prst="rect">
            <a:avLst/>
          </a:prstGeom>
        </p:spPr>
      </p:pic>
      <p:sp>
        <p:nvSpPr>
          <p:cNvPr id="10" name="Rectangle 9">
            <a:extLst>
              <a:ext uri="{FF2B5EF4-FFF2-40B4-BE49-F238E27FC236}">
                <a16:creationId xmlns:a16="http://schemas.microsoft.com/office/drawing/2014/main" id="{CA409A89-920E-0131-0523-3CD5DA032E19}"/>
              </a:ext>
            </a:extLst>
          </p:cNvPr>
          <p:cNvSpPr/>
          <p:nvPr/>
        </p:nvSpPr>
        <p:spPr>
          <a:xfrm>
            <a:off x="682136" y="1341558"/>
            <a:ext cx="4731726" cy="504093"/>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pic>
        <p:nvPicPr>
          <p:cNvPr id="5" name="Picture 4" descr="A logo with blue and orange lines&#10;&#10;Description automatically generated">
            <a:extLst>
              <a:ext uri="{FF2B5EF4-FFF2-40B4-BE49-F238E27FC236}">
                <a16:creationId xmlns:a16="http://schemas.microsoft.com/office/drawing/2014/main" id="{B3865A0B-93C8-7611-B075-317A747A8323}"/>
              </a:ext>
            </a:extLst>
          </p:cNvPr>
          <p:cNvPicPr>
            <a:picLocks noChangeAspect="1"/>
          </p:cNvPicPr>
          <p:nvPr/>
        </p:nvPicPr>
        <p:blipFill>
          <a:blip r:embed="rId3"/>
          <a:stretch>
            <a:fillRect/>
          </a:stretch>
        </p:blipFill>
        <p:spPr>
          <a:xfrm>
            <a:off x="169082" y="135821"/>
            <a:ext cx="2250057" cy="1134374"/>
          </a:xfrm>
          <a:prstGeom prst="rect">
            <a:avLst/>
          </a:prstGeom>
        </p:spPr>
      </p:pic>
      <p:sp>
        <p:nvSpPr>
          <p:cNvPr id="7" name="TextBox 6">
            <a:extLst>
              <a:ext uri="{FF2B5EF4-FFF2-40B4-BE49-F238E27FC236}">
                <a16:creationId xmlns:a16="http://schemas.microsoft.com/office/drawing/2014/main" id="{152D3D73-9B38-B60B-27AF-6A686DD4F91B}"/>
              </a:ext>
            </a:extLst>
          </p:cNvPr>
          <p:cNvSpPr txBox="1"/>
          <p:nvPr/>
        </p:nvSpPr>
        <p:spPr>
          <a:xfrm>
            <a:off x="170233" y="6395936"/>
            <a:ext cx="11811000" cy="369330"/>
          </a:xfrm>
          <a:prstGeom prst="rect">
            <a:avLst/>
          </a:prstGeom>
          <a:solidFill>
            <a:schemeClr val="accent5">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a:solidFill>
                  <a:srgbClr val="ED7D31"/>
                </a:solidFill>
                <a:latin typeface="Wingdings"/>
                <a:sym typeface="Wingdings"/>
              </a:rPr>
              <a:t>)</a:t>
            </a:r>
            <a:r>
              <a:rPr lang="en-US">
                <a:solidFill>
                  <a:srgbClr val="ED7D31"/>
                </a:solidFill>
              </a:rPr>
              <a:t>UK /EMEA +44 1590 615 444       </a:t>
            </a:r>
            <a:r>
              <a:rPr lang="en-US">
                <a:solidFill>
                  <a:srgbClr val="ED7D31"/>
                </a:solidFill>
                <a:latin typeface="Wingdings"/>
                <a:sym typeface="Wingdings"/>
              </a:rPr>
              <a:t>)</a:t>
            </a:r>
            <a:r>
              <a:rPr lang="en-US">
                <a:solidFill>
                  <a:srgbClr val="ED7D31"/>
                </a:solidFill>
              </a:rPr>
              <a:t>USA/Canada +1 888 238 1805    </a:t>
            </a:r>
            <a:r>
              <a:rPr lang="en-US">
                <a:solidFill>
                  <a:srgbClr val="ED7D31"/>
                </a:solidFill>
                <a:latin typeface="Calibri"/>
              </a:rPr>
              <a:t>https</a:t>
            </a:r>
            <a:r>
              <a:rPr lang="en-US">
                <a:solidFill>
                  <a:srgbClr val="ED7D31"/>
                </a:solidFill>
              </a:rPr>
              <a:t>://www.4bridgeworks.com</a:t>
            </a:r>
            <a:endParaRPr lang="en-US" sz="1800" b="0" i="0" u="none" strike="noStrike" cap="none" spc="0" normalizeH="0" baseline="0">
              <a:ln>
                <a:noFill/>
              </a:ln>
              <a:solidFill>
                <a:srgbClr val="ED7D31"/>
              </a:solidFill>
              <a:effectLst/>
              <a:uFillTx/>
              <a:latin typeface="+mn-lt"/>
              <a:ea typeface="+mn-ea"/>
              <a:cs typeface="+mn-cs"/>
            </a:endParaRPr>
          </a:p>
        </p:txBody>
      </p:sp>
    </p:spTree>
    <p:extLst>
      <p:ext uri="{BB962C8B-B14F-4D97-AF65-F5344CB8AC3E}">
        <p14:creationId xmlns:p14="http://schemas.microsoft.com/office/powerpoint/2010/main" val="277757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61AA036-FEDC-F783-37EC-FE764801B4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5A3505-366D-B311-DFD2-26EE329C0622}"/>
              </a:ext>
            </a:extLst>
          </p:cNvPr>
          <p:cNvSpPr>
            <a:spLocks noGrp="1"/>
          </p:cNvSpPr>
          <p:nvPr>
            <p:ph type="title"/>
          </p:nvPr>
        </p:nvSpPr>
        <p:spPr>
          <a:xfrm>
            <a:off x="4259861" y="3053818"/>
            <a:ext cx="3631744" cy="709247"/>
          </a:xfrm>
        </p:spPr>
        <p:txBody>
          <a:bodyPr lIns="45719" tIns="45720" rIns="45719" bIns="45720" anchor="ctr">
            <a:normAutofit/>
          </a:bodyPr>
          <a:lstStyle/>
          <a:p>
            <a:r>
              <a:rPr lang="en-GB" dirty="0">
                <a:latin typeface="Tahoma"/>
              </a:rPr>
              <a:t>Q&amp;A Session</a:t>
            </a:r>
          </a:p>
        </p:txBody>
      </p:sp>
      <p:pic>
        <p:nvPicPr>
          <p:cNvPr id="3" name="Picture 2">
            <a:extLst>
              <a:ext uri="{FF2B5EF4-FFF2-40B4-BE49-F238E27FC236}">
                <a16:creationId xmlns:a16="http://schemas.microsoft.com/office/drawing/2014/main" id="{517B8F53-0EA1-4ADA-F538-15EB1AC2E525}"/>
              </a:ext>
            </a:extLst>
          </p:cNvPr>
          <p:cNvPicPr>
            <a:picLocks noChangeAspect="1"/>
          </p:cNvPicPr>
          <p:nvPr/>
        </p:nvPicPr>
        <p:blipFill>
          <a:blip r:embed="rId2"/>
          <a:stretch>
            <a:fillRect/>
          </a:stretch>
        </p:blipFill>
        <p:spPr>
          <a:xfrm>
            <a:off x="658842" y="1344769"/>
            <a:ext cx="6719022" cy="507092"/>
          </a:xfrm>
          <a:prstGeom prst="rect">
            <a:avLst/>
          </a:prstGeom>
        </p:spPr>
      </p:pic>
      <p:sp>
        <p:nvSpPr>
          <p:cNvPr id="10" name="Rectangle 9">
            <a:extLst>
              <a:ext uri="{FF2B5EF4-FFF2-40B4-BE49-F238E27FC236}">
                <a16:creationId xmlns:a16="http://schemas.microsoft.com/office/drawing/2014/main" id="{BF8C9C92-B42F-4E5C-0B5D-A7D2044D2E02}"/>
              </a:ext>
            </a:extLst>
          </p:cNvPr>
          <p:cNvSpPr/>
          <p:nvPr/>
        </p:nvSpPr>
        <p:spPr>
          <a:xfrm>
            <a:off x="682136" y="1341558"/>
            <a:ext cx="4731726" cy="504093"/>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pic>
        <p:nvPicPr>
          <p:cNvPr id="5" name="Picture 4" descr="A logo with blue and orange lines&#10;&#10;Description automatically generated">
            <a:extLst>
              <a:ext uri="{FF2B5EF4-FFF2-40B4-BE49-F238E27FC236}">
                <a16:creationId xmlns:a16="http://schemas.microsoft.com/office/drawing/2014/main" id="{5DE96C22-1384-0AC6-B9BD-BD9170578CDA}"/>
              </a:ext>
            </a:extLst>
          </p:cNvPr>
          <p:cNvPicPr>
            <a:picLocks noChangeAspect="1"/>
          </p:cNvPicPr>
          <p:nvPr/>
        </p:nvPicPr>
        <p:blipFill>
          <a:blip r:embed="rId3"/>
          <a:stretch>
            <a:fillRect/>
          </a:stretch>
        </p:blipFill>
        <p:spPr>
          <a:xfrm>
            <a:off x="169082" y="135821"/>
            <a:ext cx="2250057" cy="1134374"/>
          </a:xfrm>
          <a:prstGeom prst="rect">
            <a:avLst/>
          </a:prstGeom>
        </p:spPr>
      </p:pic>
      <p:sp>
        <p:nvSpPr>
          <p:cNvPr id="7" name="TextBox 6">
            <a:extLst>
              <a:ext uri="{FF2B5EF4-FFF2-40B4-BE49-F238E27FC236}">
                <a16:creationId xmlns:a16="http://schemas.microsoft.com/office/drawing/2014/main" id="{946A6EA8-044D-9164-4895-8872E9278835}"/>
              </a:ext>
            </a:extLst>
          </p:cNvPr>
          <p:cNvSpPr txBox="1"/>
          <p:nvPr/>
        </p:nvSpPr>
        <p:spPr>
          <a:xfrm>
            <a:off x="170233" y="6395936"/>
            <a:ext cx="11811000" cy="369330"/>
          </a:xfrm>
          <a:prstGeom prst="rect">
            <a:avLst/>
          </a:prstGeom>
          <a:solidFill>
            <a:schemeClr val="accent5">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a:solidFill>
                  <a:srgbClr val="ED7D31"/>
                </a:solidFill>
                <a:latin typeface="Wingdings"/>
                <a:sym typeface="Wingdings"/>
              </a:rPr>
              <a:t>)</a:t>
            </a:r>
            <a:r>
              <a:rPr lang="en-US">
                <a:solidFill>
                  <a:srgbClr val="ED7D31"/>
                </a:solidFill>
              </a:rPr>
              <a:t>UK /EMEA +44 1590 615 444       </a:t>
            </a:r>
            <a:r>
              <a:rPr lang="en-US">
                <a:solidFill>
                  <a:srgbClr val="ED7D31"/>
                </a:solidFill>
                <a:latin typeface="Wingdings"/>
                <a:sym typeface="Wingdings"/>
              </a:rPr>
              <a:t>)</a:t>
            </a:r>
            <a:r>
              <a:rPr lang="en-US">
                <a:solidFill>
                  <a:srgbClr val="ED7D31"/>
                </a:solidFill>
              </a:rPr>
              <a:t>USA/Canada +1 888 238 1805    </a:t>
            </a:r>
            <a:r>
              <a:rPr lang="en-US">
                <a:solidFill>
                  <a:srgbClr val="ED7D31"/>
                </a:solidFill>
                <a:latin typeface="Calibri"/>
              </a:rPr>
              <a:t>https</a:t>
            </a:r>
            <a:r>
              <a:rPr lang="en-US">
                <a:solidFill>
                  <a:srgbClr val="ED7D31"/>
                </a:solidFill>
              </a:rPr>
              <a:t>://www.4bridgeworks.com</a:t>
            </a:r>
            <a:endParaRPr lang="en-US" sz="1800" b="0" i="0" u="none" strike="noStrike" cap="none" spc="0" normalizeH="0" baseline="0">
              <a:ln>
                <a:noFill/>
              </a:ln>
              <a:solidFill>
                <a:srgbClr val="ED7D31"/>
              </a:solidFill>
              <a:effectLst/>
              <a:uFillTx/>
              <a:latin typeface="+mn-lt"/>
              <a:ea typeface="+mn-ea"/>
              <a:cs typeface="+mn-cs"/>
            </a:endParaRPr>
          </a:p>
        </p:txBody>
      </p:sp>
    </p:spTree>
    <p:extLst>
      <p:ext uri="{BB962C8B-B14F-4D97-AF65-F5344CB8AC3E}">
        <p14:creationId xmlns:p14="http://schemas.microsoft.com/office/powerpoint/2010/main" val="12632195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DF6744D-CD1B-F9E6-5E57-B892B6456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42FC0D-9658-720E-7DB5-3E80860D5AFB}"/>
              </a:ext>
            </a:extLst>
          </p:cNvPr>
          <p:cNvSpPr>
            <a:spLocks noGrp="1"/>
          </p:cNvSpPr>
          <p:nvPr>
            <p:ph type="title"/>
          </p:nvPr>
        </p:nvSpPr>
        <p:spPr>
          <a:xfrm>
            <a:off x="3263368" y="320399"/>
            <a:ext cx="9720000" cy="914401"/>
          </a:xfrm>
        </p:spPr>
        <p:txBody>
          <a:bodyPr lIns="45719" tIns="45720" rIns="45719" bIns="45720" anchor="ctr">
            <a:normAutofit/>
          </a:bodyPr>
          <a:lstStyle/>
          <a:p>
            <a:r>
              <a:rPr lang="en-GB">
                <a:latin typeface="Tahoma"/>
              </a:rPr>
              <a:t>Who are Bridgeworks?</a:t>
            </a:r>
          </a:p>
        </p:txBody>
      </p:sp>
      <p:pic>
        <p:nvPicPr>
          <p:cNvPr id="4" name="Graphic 3" descr="National Security Agency - Wikipedia">
            <a:extLst>
              <a:ext uri="{FF2B5EF4-FFF2-40B4-BE49-F238E27FC236}">
                <a16:creationId xmlns:a16="http://schemas.microsoft.com/office/drawing/2014/main" id="{F666ABB3-3898-C10A-D728-4774FB4178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00916" y="5460287"/>
            <a:ext cx="742951" cy="742951"/>
          </a:xfrm>
          <a:prstGeom prst="rect">
            <a:avLst/>
          </a:prstGeom>
        </p:spPr>
      </p:pic>
      <p:pic>
        <p:nvPicPr>
          <p:cNvPr id="5" name="Picture 4" descr="United States Air Force - Wikipedia">
            <a:extLst>
              <a:ext uri="{FF2B5EF4-FFF2-40B4-BE49-F238E27FC236}">
                <a16:creationId xmlns:a16="http://schemas.microsoft.com/office/drawing/2014/main" id="{6199B6CA-E923-489C-4976-60563077539D}"/>
              </a:ext>
            </a:extLst>
          </p:cNvPr>
          <p:cNvPicPr>
            <a:picLocks noChangeAspect="1"/>
          </p:cNvPicPr>
          <p:nvPr/>
        </p:nvPicPr>
        <p:blipFill>
          <a:blip r:embed="rId5"/>
          <a:stretch>
            <a:fillRect/>
          </a:stretch>
        </p:blipFill>
        <p:spPr>
          <a:xfrm>
            <a:off x="2235047" y="5471746"/>
            <a:ext cx="742951" cy="742951"/>
          </a:xfrm>
          <a:prstGeom prst="rect">
            <a:avLst/>
          </a:prstGeom>
        </p:spPr>
      </p:pic>
      <p:pic>
        <p:nvPicPr>
          <p:cNvPr id="6" name="Picture 5" descr="United States Navy - Wikipedia">
            <a:extLst>
              <a:ext uri="{FF2B5EF4-FFF2-40B4-BE49-F238E27FC236}">
                <a16:creationId xmlns:a16="http://schemas.microsoft.com/office/drawing/2014/main" id="{CBCA5D19-25FE-1A6B-C957-1C6EEB0FC14F}"/>
              </a:ext>
            </a:extLst>
          </p:cNvPr>
          <p:cNvPicPr>
            <a:picLocks noChangeAspect="1"/>
          </p:cNvPicPr>
          <p:nvPr/>
        </p:nvPicPr>
        <p:blipFill>
          <a:blip r:embed="rId6"/>
          <a:stretch>
            <a:fillRect/>
          </a:stretch>
        </p:blipFill>
        <p:spPr>
          <a:xfrm>
            <a:off x="3054522" y="5471746"/>
            <a:ext cx="742952" cy="742952"/>
          </a:xfrm>
          <a:prstGeom prst="rect">
            <a:avLst/>
          </a:prstGeom>
        </p:spPr>
      </p:pic>
      <p:pic>
        <p:nvPicPr>
          <p:cNvPr id="7" name="Picture 6" descr="File:NIH Master Logo Vertical 2Color.png - Wikipedia">
            <a:extLst>
              <a:ext uri="{FF2B5EF4-FFF2-40B4-BE49-F238E27FC236}">
                <a16:creationId xmlns:a16="http://schemas.microsoft.com/office/drawing/2014/main" id="{596E7FEB-C4C0-A02A-B134-DA1E3EDA17C0}"/>
              </a:ext>
            </a:extLst>
          </p:cNvPr>
          <p:cNvPicPr>
            <a:picLocks noChangeAspect="1"/>
          </p:cNvPicPr>
          <p:nvPr/>
        </p:nvPicPr>
        <p:blipFill>
          <a:blip r:embed="rId7"/>
          <a:stretch>
            <a:fillRect/>
          </a:stretch>
        </p:blipFill>
        <p:spPr>
          <a:xfrm>
            <a:off x="5922563" y="5542445"/>
            <a:ext cx="742950" cy="676656"/>
          </a:xfrm>
          <a:prstGeom prst="rect">
            <a:avLst/>
          </a:prstGeom>
        </p:spPr>
      </p:pic>
      <p:pic>
        <p:nvPicPr>
          <p:cNvPr id="11" name="Picture 10" descr="File:CVS Pharmacy Alt Logo.svg - Wikipedia">
            <a:extLst>
              <a:ext uri="{FF2B5EF4-FFF2-40B4-BE49-F238E27FC236}">
                <a16:creationId xmlns:a16="http://schemas.microsoft.com/office/drawing/2014/main" id="{2B395291-E873-8D79-01DE-A5255419FA7A}"/>
              </a:ext>
            </a:extLst>
          </p:cNvPr>
          <p:cNvPicPr>
            <a:picLocks noChangeAspect="1"/>
          </p:cNvPicPr>
          <p:nvPr/>
        </p:nvPicPr>
        <p:blipFill>
          <a:blip r:embed="rId8"/>
          <a:stretch>
            <a:fillRect/>
          </a:stretch>
        </p:blipFill>
        <p:spPr>
          <a:xfrm>
            <a:off x="8841617" y="5612767"/>
            <a:ext cx="852855" cy="530488"/>
          </a:xfrm>
          <a:prstGeom prst="rect">
            <a:avLst/>
          </a:prstGeom>
        </p:spPr>
      </p:pic>
      <p:pic>
        <p:nvPicPr>
          <p:cNvPr id="12" name="Picture 11" descr="File:IBM logo.svg - Wikimedia Commons">
            <a:extLst>
              <a:ext uri="{FF2B5EF4-FFF2-40B4-BE49-F238E27FC236}">
                <a16:creationId xmlns:a16="http://schemas.microsoft.com/office/drawing/2014/main" id="{B73B9795-835C-87F1-A941-77AA4C91ABED}"/>
              </a:ext>
            </a:extLst>
          </p:cNvPr>
          <p:cNvPicPr>
            <a:picLocks noChangeAspect="1"/>
          </p:cNvPicPr>
          <p:nvPr/>
        </p:nvPicPr>
        <p:blipFill>
          <a:blip r:embed="rId9"/>
          <a:stretch>
            <a:fillRect/>
          </a:stretch>
        </p:blipFill>
        <p:spPr>
          <a:xfrm>
            <a:off x="9830532" y="5653344"/>
            <a:ext cx="886916" cy="357390"/>
          </a:xfrm>
          <a:prstGeom prst="rect">
            <a:avLst/>
          </a:prstGeom>
        </p:spPr>
      </p:pic>
      <p:pic>
        <p:nvPicPr>
          <p:cNvPr id="15" name="Picture 14" descr="A logo with blue and orange lines&#10;&#10;Description automatically generated">
            <a:extLst>
              <a:ext uri="{FF2B5EF4-FFF2-40B4-BE49-F238E27FC236}">
                <a16:creationId xmlns:a16="http://schemas.microsoft.com/office/drawing/2014/main" id="{2A8234DB-17FC-5477-A147-7E75DACD6504}"/>
              </a:ext>
            </a:extLst>
          </p:cNvPr>
          <p:cNvPicPr>
            <a:picLocks noChangeAspect="1"/>
          </p:cNvPicPr>
          <p:nvPr/>
        </p:nvPicPr>
        <p:blipFill>
          <a:blip r:embed="rId10"/>
          <a:stretch>
            <a:fillRect/>
          </a:stretch>
        </p:blipFill>
        <p:spPr>
          <a:xfrm>
            <a:off x="192649" y="135821"/>
            <a:ext cx="1825851" cy="851571"/>
          </a:xfrm>
          <a:prstGeom prst="rect">
            <a:avLst/>
          </a:prstGeom>
        </p:spPr>
      </p:pic>
      <p:sp>
        <p:nvSpPr>
          <p:cNvPr id="17" name="TextBox 16">
            <a:extLst>
              <a:ext uri="{FF2B5EF4-FFF2-40B4-BE49-F238E27FC236}">
                <a16:creationId xmlns:a16="http://schemas.microsoft.com/office/drawing/2014/main" id="{24487326-84A2-37C6-1252-9C117C83AF1B}"/>
              </a:ext>
            </a:extLst>
          </p:cNvPr>
          <p:cNvSpPr txBox="1"/>
          <p:nvPr/>
        </p:nvSpPr>
        <p:spPr>
          <a:xfrm>
            <a:off x="170233" y="6395936"/>
            <a:ext cx="11811000" cy="369330"/>
          </a:xfrm>
          <a:prstGeom prst="rect">
            <a:avLst/>
          </a:prstGeom>
          <a:solidFill>
            <a:schemeClr val="accent5">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a:solidFill>
                  <a:srgbClr val="ED7D31"/>
                </a:solidFill>
                <a:latin typeface="Wingdings"/>
                <a:sym typeface="Wingdings"/>
              </a:rPr>
              <a:t>)</a:t>
            </a:r>
            <a:r>
              <a:rPr lang="en-US">
                <a:solidFill>
                  <a:srgbClr val="ED7D31"/>
                </a:solidFill>
              </a:rPr>
              <a:t>UK /EMEA +44 1590 615 444       </a:t>
            </a:r>
            <a:r>
              <a:rPr lang="en-US">
                <a:solidFill>
                  <a:srgbClr val="ED7D31"/>
                </a:solidFill>
                <a:latin typeface="Wingdings"/>
                <a:sym typeface="Wingdings"/>
              </a:rPr>
              <a:t>)</a:t>
            </a:r>
            <a:r>
              <a:rPr lang="en-US">
                <a:solidFill>
                  <a:srgbClr val="ED7D31"/>
                </a:solidFill>
              </a:rPr>
              <a:t>USA/Canada +1 888 238 1805    </a:t>
            </a:r>
            <a:r>
              <a:rPr lang="en-US">
                <a:solidFill>
                  <a:srgbClr val="ED7D31"/>
                </a:solidFill>
                <a:latin typeface="Calibri"/>
              </a:rPr>
              <a:t>https</a:t>
            </a:r>
            <a:r>
              <a:rPr lang="en-US">
                <a:solidFill>
                  <a:srgbClr val="ED7D31"/>
                </a:solidFill>
              </a:rPr>
              <a:t>://www.4bridgeworks.com</a:t>
            </a:r>
            <a:endParaRPr lang="en-US" sz="1800" b="0" i="0" u="none" strike="noStrike" cap="none" spc="0" normalizeH="0" baseline="0">
              <a:ln>
                <a:noFill/>
              </a:ln>
              <a:solidFill>
                <a:srgbClr val="ED7D31"/>
              </a:solidFill>
              <a:effectLst/>
              <a:uFillTx/>
              <a:latin typeface="+mn-lt"/>
              <a:ea typeface="+mn-ea"/>
              <a:cs typeface="+mn-cs"/>
            </a:endParaRPr>
          </a:p>
        </p:txBody>
      </p:sp>
      <p:pic>
        <p:nvPicPr>
          <p:cNvPr id="9" name="Picture 8">
            <a:extLst>
              <a:ext uri="{FF2B5EF4-FFF2-40B4-BE49-F238E27FC236}">
                <a16:creationId xmlns:a16="http://schemas.microsoft.com/office/drawing/2014/main" id="{21C242A4-43E3-666B-051D-41D378003D83}"/>
              </a:ext>
            </a:extLst>
          </p:cNvPr>
          <p:cNvPicPr>
            <a:picLocks noChangeAspect="1"/>
          </p:cNvPicPr>
          <p:nvPr/>
        </p:nvPicPr>
        <p:blipFill>
          <a:blip r:embed="rId11"/>
          <a:stretch>
            <a:fillRect/>
          </a:stretch>
        </p:blipFill>
        <p:spPr>
          <a:xfrm>
            <a:off x="6840768" y="5438543"/>
            <a:ext cx="734292" cy="775856"/>
          </a:xfrm>
          <a:prstGeom prst="rect">
            <a:avLst/>
          </a:prstGeom>
        </p:spPr>
      </p:pic>
      <p:sp>
        <p:nvSpPr>
          <p:cNvPr id="3" name="TextBox 7">
            <a:extLst>
              <a:ext uri="{FF2B5EF4-FFF2-40B4-BE49-F238E27FC236}">
                <a16:creationId xmlns:a16="http://schemas.microsoft.com/office/drawing/2014/main" id="{06FD9C7E-2342-2154-4732-D5A3D3DD2836}"/>
              </a:ext>
            </a:extLst>
          </p:cNvPr>
          <p:cNvSpPr txBox="1"/>
          <p:nvPr/>
        </p:nvSpPr>
        <p:spPr>
          <a:xfrm>
            <a:off x="170994" y="1071138"/>
            <a:ext cx="2317418"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rgbClr val="FF8C00"/>
                </a:solidFill>
              </a:rPr>
              <a:t>1982</a:t>
            </a:r>
            <a:br>
              <a:rPr lang="en-GB"/>
            </a:br>
            <a:r>
              <a:rPr lang="en-GB"/>
              <a:t>Digital Interfaces Ltd</a:t>
            </a:r>
          </a:p>
        </p:txBody>
      </p:sp>
      <p:sp>
        <p:nvSpPr>
          <p:cNvPr id="18" name="TextBox 17">
            <a:extLst>
              <a:ext uri="{FF2B5EF4-FFF2-40B4-BE49-F238E27FC236}">
                <a16:creationId xmlns:a16="http://schemas.microsoft.com/office/drawing/2014/main" id="{4C06C974-EA23-2B27-967C-10E4380EE4A2}"/>
              </a:ext>
            </a:extLst>
          </p:cNvPr>
          <p:cNvSpPr txBox="1"/>
          <p:nvPr/>
        </p:nvSpPr>
        <p:spPr>
          <a:xfrm>
            <a:off x="3235353" y="2357396"/>
            <a:ext cx="4115889"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a:solidFill>
                  <a:srgbClr val="FF8C00"/>
                </a:solidFill>
              </a:rPr>
              <a:t>2002</a:t>
            </a:r>
          </a:p>
          <a:p>
            <a:r>
              <a:rPr lang="en-GB"/>
              <a:t>Name changes to Bridgeworks to more accurately reflect the product portfolio</a:t>
            </a:r>
          </a:p>
        </p:txBody>
      </p:sp>
      <p:sp>
        <p:nvSpPr>
          <p:cNvPr id="19" name="TextBox 18">
            <a:extLst>
              <a:ext uri="{FF2B5EF4-FFF2-40B4-BE49-F238E27FC236}">
                <a16:creationId xmlns:a16="http://schemas.microsoft.com/office/drawing/2014/main" id="{88B75BDF-EBEB-E5A9-3BE7-00D41F04ED7F}"/>
              </a:ext>
            </a:extLst>
          </p:cNvPr>
          <p:cNvSpPr txBox="1"/>
          <p:nvPr/>
        </p:nvSpPr>
        <p:spPr>
          <a:xfrm>
            <a:off x="4944066" y="3275159"/>
            <a:ext cx="5913975"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a:solidFill>
                  <a:srgbClr val="FF8C00"/>
                </a:solidFill>
              </a:rPr>
              <a:t>2008</a:t>
            </a:r>
          </a:p>
          <a:p>
            <a:r>
              <a:rPr lang="en-GB"/>
              <a:t>Bridgeworks start developing AI powered Data Acceleration products </a:t>
            </a:r>
            <a:r>
              <a:rPr lang="en-GB" err="1"/>
              <a:t>WANrockIT</a:t>
            </a:r>
            <a:r>
              <a:rPr lang="en-GB"/>
              <a:t> &amp; </a:t>
            </a:r>
            <a:r>
              <a:rPr lang="en-GB" err="1"/>
              <a:t>PORTrockIT</a:t>
            </a:r>
            <a:r>
              <a:rPr lang="en-GB"/>
              <a:t> – 18 Patents!</a:t>
            </a:r>
          </a:p>
        </p:txBody>
      </p:sp>
      <p:sp>
        <p:nvSpPr>
          <p:cNvPr id="21" name="TextBox 15">
            <a:extLst>
              <a:ext uri="{FF2B5EF4-FFF2-40B4-BE49-F238E27FC236}">
                <a16:creationId xmlns:a16="http://schemas.microsoft.com/office/drawing/2014/main" id="{F6FC5C0C-3F56-8F24-2421-58ACEE385EA7}"/>
              </a:ext>
            </a:extLst>
          </p:cNvPr>
          <p:cNvSpPr txBox="1"/>
          <p:nvPr/>
        </p:nvSpPr>
        <p:spPr>
          <a:xfrm>
            <a:off x="1332230" y="1713464"/>
            <a:ext cx="3610983"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rgbClr val="FF8C00"/>
                </a:solidFill>
              </a:rPr>
              <a:t>2000</a:t>
            </a:r>
          </a:p>
          <a:p>
            <a:r>
              <a:rPr lang="en-GB"/>
              <a:t>Current CEO/CTO David </a:t>
            </a:r>
            <a:r>
              <a:rPr lang="en-GB" err="1"/>
              <a:t>Trossell</a:t>
            </a:r>
            <a:r>
              <a:rPr lang="en-GB"/>
              <a:t> joins</a:t>
            </a:r>
          </a:p>
        </p:txBody>
      </p:sp>
      <p:sp>
        <p:nvSpPr>
          <p:cNvPr id="8" name="TextBox 7">
            <a:extLst>
              <a:ext uri="{FF2B5EF4-FFF2-40B4-BE49-F238E27FC236}">
                <a16:creationId xmlns:a16="http://schemas.microsoft.com/office/drawing/2014/main" id="{A605C744-888B-029A-0E26-2EB2A6A53E9F}"/>
              </a:ext>
            </a:extLst>
          </p:cNvPr>
          <p:cNvSpPr txBox="1"/>
          <p:nvPr/>
        </p:nvSpPr>
        <p:spPr>
          <a:xfrm>
            <a:off x="6839922" y="4201751"/>
            <a:ext cx="4850051"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a:solidFill>
                  <a:srgbClr val="FF8C00"/>
                </a:solidFill>
              </a:rPr>
              <a:t>2012/25</a:t>
            </a:r>
          </a:p>
          <a:p>
            <a:r>
              <a:rPr lang="en-GB"/>
              <a:t>Global OEM agreements with IBM and Dell – tech and market validation for all 3 core platforms</a:t>
            </a:r>
          </a:p>
        </p:txBody>
      </p:sp>
      <p:pic>
        <p:nvPicPr>
          <p:cNvPr id="13" name="Picture 12" descr="Official Home of Atlassian Williams Racing | Williams Racing">
            <a:extLst>
              <a:ext uri="{FF2B5EF4-FFF2-40B4-BE49-F238E27FC236}">
                <a16:creationId xmlns:a16="http://schemas.microsoft.com/office/drawing/2014/main" id="{A8760DA9-141D-D0B0-438F-EE312CCE6C34}"/>
              </a:ext>
            </a:extLst>
          </p:cNvPr>
          <p:cNvPicPr>
            <a:picLocks noChangeAspect="1"/>
          </p:cNvPicPr>
          <p:nvPr/>
        </p:nvPicPr>
        <p:blipFill>
          <a:blip r:embed="rId12"/>
          <a:stretch>
            <a:fillRect/>
          </a:stretch>
        </p:blipFill>
        <p:spPr>
          <a:xfrm>
            <a:off x="7766671" y="5593046"/>
            <a:ext cx="921276" cy="478812"/>
          </a:xfrm>
          <a:prstGeom prst="rect">
            <a:avLst/>
          </a:prstGeom>
        </p:spPr>
      </p:pic>
      <p:pic>
        <p:nvPicPr>
          <p:cNvPr id="14" name="Picture 13" descr="McAfee+ - Review 2024 - PCMag UK">
            <a:extLst>
              <a:ext uri="{FF2B5EF4-FFF2-40B4-BE49-F238E27FC236}">
                <a16:creationId xmlns:a16="http://schemas.microsoft.com/office/drawing/2014/main" id="{7D762AA2-129E-0718-05EC-83D9B6090FA7}"/>
              </a:ext>
            </a:extLst>
          </p:cNvPr>
          <p:cNvPicPr>
            <a:picLocks noChangeAspect="1"/>
          </p:cNvPicPr>
          <p:nvPr/>
        </p:nvPicPr>
        <p:blipFill>
          <a:blip r:embed="rId13"/>
          <a:stretch>
            <a:fillRect/>
          </a:stretch>
        </p:blipFill>
        <p:spPr>
          <a:xfrm>
            <a:off x="162458" y="5511105"/>
            <a:ext cx="1173366" cy="637817"/>
          </a:xfrm>
          <a:prstGeom prst="rect">
            <a:avLst/>
          </a:prstGeom>
        </p:spPr>
      </p:pic>
      <p:pic>
        <p:nvPicPr>
          <p:cNvPr id="16" name="Picture 15" descr="Allianz car insurance review - Which?">
            <a:extLst>
              <a:ext uri="{FF2B5EF4-FFF2-40B4-BE49-F238E27FC236}">
                <a16:creationId xmlns:a16="http://schemas.microsoft.com/office/drawing/2014/main" id="{774276EC-34B9-D06A-9BD5-69BA4606374E}"/>
              </a:ext>
            </a:extLst>
          </p:cNvPr>
          <p:cNvPicPr>
            <a:picLocks noChangeAspect="1"/>
          </p:cNvPicPr>
          <p:nvPr/>
        </p:nvPicPr>
        <p:blipFill>
          <a:blip r:embed="rId14"/>
          <a:stretch>
            <a:fillRect/>
          </a:stretch>
        </p:blipFill>
        <p:spPr>
          <a:xfrm>
            <a:off x="3886010" y="5609772"/>
            <a:ext cx="1058780" cy="472097"/>
          </a:xfrm>
          <a:prstGeom prst="rect">
            <a:avLst/>
          </a:prstGeom>
        </p:spPr>
      </p:pic>
      <p:pic>
        <p:nvPicPr>
          <p:cNvPr id="10" name="Picture 9" descr="university-of-edinburgh-logo | Edinburgh University Equestrian Club">
            <a:extLst>
              <a:ext uri="{FF2B5EF4-FFF2-40B4-BE49-F238E27FC236}">
                <a16:creationId xmlns:a16="http://schemas.microsoft.com/office/drawing/2014/main" id="{A4F244A4-FE97-491D-F8E5-BA04F4E3909B}"/>
              </a:ext>
            </a:extLst>
          </p:cNvPr>
          <p:cNvPicPr>
            <a:picLocks noChangeAspect="1"/>
          </p:cNvPicPr>
          <p:nvPr/>
        </p:nvPicPr>
        <p:blipFill>
          <a:blip r:embed="rId15"/>
          <a:stretch>
            <a:fillRect/>
          </a:stretch>
        </p:blipFill>
        <p:spPr>
          <a:xfrm>
            <a:off x="5038559" y="5456746"/>
            <a:ext cx="784727" cy="770509"/>
          </a:xfrm>
          <a:prstGeom prst="rect">
            <a:avLst/>
          </a:prstGeom>
        </p:spPr>
      </p:pic>
      <p:pic>
        <p:nvPicPr>
          <p:cNvPr id="20" name="Picture 19" descr="Investec | World Benchmarking Alliance">
            <a:extLst>
              <a:ext uri="{FF2B5EF4-FFF2-40B4-BE49-F238E27FC236}">
                <a16:creationId xmlns:a16="http://schemas.microsoft.com/office/drawing/2014/main" id="{5843833B-0589-FF1E-F211-9394668BCD49}"/>
              </a:ext>
            </a:extLst>
          </p:cNvPr>
          <p:cNvPicPr>
            <a:picLocks noChangeAspect="1"/>
          </p:cNvPicPr>
          <p:nvPr/>
        </p:nvPicPr>
        <p:blipFill>
          <a:blip r:embed="rId16"/>
          <a:stretch>
            <a:fillRect/>
          </a:stretch>
        </p:blipFill>
        <p:spPr>
          <a:xfrm>
            <a:off x="10713455" y="5564906"/>
            <a:ext cx="1399671" cy="634397"/>
          </a:xfrm>
          <a:prstGeom prst="rect">
            <a:avLst/>
          </a:prstGeom>
        </p:spPr>
      </p:pic>
    </p:spTree>
    <p:extLst>
      <p:ext uri="{BB962C8B-B14F-4D97-AF65-F5344CB8AC3E}">
        <p14:creationId xmlns:p14="http://schemas.microsoft.com/office/powerpoint/2010/main" val="114549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1"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6FA5284-098D-7280-7697-2B80DB4219F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8A24E2D-701F-CB68-285F-A9910AA0FDB4}"/>
              </a:ext>
            </a:extLst>
          </p:cNvPr>
          <p:cNvPicPr>
            <a:picLocks noChangeAspect="1"/>
          </p:cNvPicPr>
          <p:nvPr/>
        </p:nvPicPr>
        <p:blipFill>
          <a:blip r:embed="rId2"/>
          <a:stretch>
            <a:fillRect/>
          </a:stretch>
        </p:blipFill>
        <p:spPr>
          <a:xfrm>
            <a:off x="658842" y="1344769"/>
            <a:ext cx="6719022" cy="507092"/>
          </a:xfrm>
          <a:prstGeom prst="rect">
            <a:avLst/>
          </a:prstGeom>
        </p:spPr>
      </p:pic>
      <p:sp>
        <p:nvSpPr>
          <p:cNvPr id="10" name="Rectangle 9">
            <a:extLst>
              <a:ext uri="{FF2B5EF4-FFF2-40B4-BE49-F238E27FC236}">
                <a16:creationId xmlns:a16="http://schemas.microsoft.com/office/drawing/2014/main" id="{7BB848BD-47D3-7F29-751D-1DAAC9EC4C00}"/>
              </a:ext>
            </a:extLst>
          </p:cNvPr>
          <p:cNvSpPr/>
          <p:nvPr/>
        </p:nvSpPr>
        <p:spPr>
          <a:xfrm>
            <a:off x="682136" y="1341558"/>
            <a:ext cx="4731726" cy="504093"/>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pic>
        <p:nvPicPr>
          <p:cNvPr id="5" name="Picture 4" descr="A logo with blue and orange lines&#10;&#10;Description automatically generated">
            <a:extLst>
              <a:ext uri="{FF2B5EF4-FFF2-40B4-BE49-F238E27FC236}">
                <a16:creationId xmlns:a16="http://schemas.microsoft.com/office/drawing/2014/main" id="{594DDE79-53ED-7820-9662-E869E7344F7A}"/>
              </a:ext>
            </a:extLst>
          </p:cNvPr>
          <p:cNvPicPr>
            <a:picLocks noChangeAspect="1"/>
          </p:cNvPicPr>
          <p:nvPr/>
        </p:nvPicPr>
        <p:blipFill>
          <a:blip r:embed="rId3"/>
          <a:stretch>
            <a:fillRect/>
          </a:stretch>
        </p:blipFill>
        <p:spPr>
          <a:xfrm>
            <a:off x="169082" y="135821"/>
            <a:ext cx="2250057" cy="1134374"/>
          </a:xfrm>
          <a:prstGeom prst="rect">
            <a:avLst/>
          </a:prstGeom>
        </p:spPr>
      </p:pic>
      <p:sp>
        <p:nvSpPr>
          <p:cNvPr id="7" name="TextBox 6">
            <a:extLst>
              <a:ext uri="{FF2B5EF4-FFF2-40B4-BE49-F238E27FC236}">
                <a16:creationId xmlns:a16="http://schemas.microsoft.com/office/drawing/2014/main" id="{DB103E30-848E-3450-4082-91E6959CE0D5}"/>
              </a:ext>
            </a:extLst>
          </p:cNvPr>
          <p:cNvSpPr txBox="1"/>
          <p:nvPr/>
        </p:nvSpPr>
        <p:spPr>
          <a:xfrm>
            <a:off x="170233" y="6395936"/>
            <a:ext cx="11811000" cy="369330"/>
          </a:xfrm>
          <a:prstGeom prst="rect">
            <a:avLst/>
          </a:prstGeom>
          <a:solidFill>
            <a:schemeClr val="accent5">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a:solidFill>
                  <a:srgbClr val="ED7D31"/>
                </a:solidFill>
                <a:latin typeface="Wingdings"/>
                <a:sym typeface="Wingdings"/>
              </a:rPr>
              <a:t>)</a:t>
            </a:r>
            <a:r>
              <a:rPr lang="en-US">
                <a:solidFill>
                  <a:srgbClr val="ED7D31"/>
                </a:solidFill>
              </a:rPr>
              <a:t>UK /EMEA +44 1590 615 444       </a:t>
            </a:r>
            <a:r>
              <a:rPr lang="en-US">
                <a:solidFill>
                  <a:srgbClr val="ED7D31"/>
                </a:solidFill>
                <a:latin typeface="Wingdings"/>
                <a:sym typeface="Wingdings"/>
              </a:rPr>
              <a:t>)</a:t>
            </a:r>
            <a:r>
              <a:rPr lang="en-US">
                <a:solidFill>
                  <a:srgbClr val="ED7D31"/>
                </a:solidFill>
              </a:rPr>
              <a:t>USA/Canada +1 888 238 1805    </a:t>
            </a:r>
            <a:r>
              <a:rPr lang="en-US">
                <a:solidFill>
                  <a:srgbClr val="ED7D31"/>
                </a:solidFill>
                <a:latin typeface="Calibri"/>
              </a:rPr>
              <a:t>https</a:t>
            </a:r>
            <a:r>
              <a:rPr lang="en-US">
                <a:solidFill>
                  <a:srgbClr val="ED7D31"/>
                </a:solidFill>
              </a:rPr>
              <a:t>://www.4bridgeworks.com</a:t>
            </a:r>
            <a:endParaRPr lang="en-US" sz="1800" b="0" i="0" u="none" strike="noStrike" cap="none" spc="0" normalizeH="0" baseline="0">
              <a:ln>
                <a:noFill/>
              </a:ln>
              <a:solidFill>
                <a:srgbClr val="ED7D31"/>
              </a:solidFill>
              <a:effectLst/>
              <a:uFillTx/>
              <a:latin typeface="+mn-lt"/>
              <a:ea typeface="+mn-ea"/>
              <a:cs typeface="+mn-cs"/>
            </a:endParaRPr>
          </a:p>
        </p:txBody>
      </p:sp>
      <p:sp>
        <p:nvSpPr>
          <p:cNvPr id="6" name="Title 5">
            <a:extLst>
              <a:ext uri="{FF2B5EF4-FFF2-40B4-BE49-F238E27FC236}">
                <a16:creationId xmlns:a16="http://schemas.microsoft.com/office/drawing/2014/main" id="{940453BC-5AB6-E9D8-206E-E39ACF8871EE}"/>
              </a:ext>
            </a:extLst>
          </p:cNvPr>
          <p:cNvSpPr>
            <a:spLocks noGrp="1"/>
          </p:cNvSpPr>
          <p:nvPr>
            <p:ph type="title"/>
          </p:nvPr>
        </p:nvSpPr>
        <p:spPr/>
        <p:txBody>
          <a:bodyPr/>
          <a:lstStyle/>
          <a:p>
            <a:endParaRPr lang="en-GB"/>
          </a:p>
        </p:txBody>
      </p:sp>
      <p:sp>
        <p:nvSpPr>
          <p:cNvPr id="8" name="Title 1">
            <a:extLst>
              <a:ext uri="{FF2B5EF4-FFF2-40B4-BE49-F238E27FC236}">
                <a16:creationId xmlns:a16="http://schemas.microsoft.com/office/drawing/2014/main" id="{FC44F826-D9C7-2D14-A349-52F847CEAA9E}"/>
              </a:ext>
            </a:extLst>
          </p:cNvPr>
          <p:cNvSpPr txBox="1">
            <a:spLocks/>
          </p:cNvSpPr>
          <p:nvPr/>
        </p:nvSpPr>
        <p:spPr>
          <a:xfrm>
            <a:off x="314632" y="1593604"/>
            <a:ext cx="11562735" cy="2793478"/>
          </a:xfrm>
          <a:prstGeom prst="rect">
            <a:avLst/>
          </a:prstGeom>
          <a:ln w="12700">
            <a:miter lim="400000"/>
          </a:ln>
          <a:extLst>
            <a:ext uri="{C572A759-6A51-4108-AA02-DFA0A04FC94B}">
              <ma14:wrappingTextBoxFlag xmlns:ma14="http://schemas.microsoft.com/office/mac/drawingml/2011/main" xmlns="" val="1"/>
            </a:ext>
          </a:extLst>
        </p:spPr>
        <p:txBody>
          <a:bodyPr lIns="45719" tIns="45720" rIns="45719" bIns="45720" anchor="ctr">
            <a:normAutofit/>
          </a:bodyPr>
          <a:lstStyle>
            <a:lvl1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1pPr>
            <a:lvl2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2pPr>
            <a:lvl3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3pPr>
            <a:lvl4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4pPr>
            <a:lvl5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5pPr>
            <a:lvl6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6pPr>
            <a:lvl7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7pPr>
            <a:lvl8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8pPr>
            <a:lvl9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9pPr>
          </a:lstStyle>
          <a:p>
            <a:pPr hangingPunct="1"/>
            <a:r>
              <a:rPr lang="en-GB">
                <a:latin typeface="Tahoma"/>
              </a:rPr>
              <a:t>Contact Details</a:t>
            </a:r>
            <a:br>
              <a:rPr lang="en-GB">
                <a:latin typeface="Tahoma"/>
              </a:rPr>
            </a:br>
            <a:br>
              <a:rPr lang="en-GB" sz="1800">
                <a:latin typeface="Tahoma"/>
              </a:rPr>
            </a:br>
            <a:r>
              <a:rPr lang="en-GB" sz="1800">
                <a:latin typeface="Tahoma"/>
              </a:rPr>
              <a:t>David Trossell		-	David.trossell@4bridgeworks.com</a:t>
            </a:r>
            <a:br>
              <a:rPr lang="en-GB" sz="1800">
                <a:latin typeface="Tahoma"/>
              </a:rPr>
            </a:br>
            <a:r>
              <a:rPr lang="en-GB" sz="1800">
                <a:latin typeface="Tahoma"/>
              </a:rPr>
              <a:t>Antony Reynolds	-	Antony.reynolds@4bridgeworks.com</a:t>
            </a:r>
            <a:br>
              <a:rPr lang="en-GB" sz="1800">
                <a:latin typeface="Tahoma"/>
              </a:rPr>
            </a:br>
            <a:r>
              <a:rPr lang="en-GB" sz="1800">
                <a:latin typeface="Tahoma"/>
              </a:rPr>
              <a:t>Jason Wakeling	–	Jason.wakeling@4bridgeworks.com</a:t>
            </a:r>
            <a:endParaRPr lang="en-GB" sz="1800" dirty="0">
              <a:latin typeface="Tahoma"/>
            </a:endParaRPr>
          </a:p>
        </p:txBody>
      </p:sp>
    </p:spTree>
    <p:extLst>
      <p:ext uri="{BB962C8B-B14F-4D97-AF65-F5344CB8AC3E}">
        <p14:creationId xmlns:p14="http://schemas.microsoft.com/office/powerpoint/2010/main" val="42530588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49FAA3D-8740-2C8B-3AA0-C00D77F693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DE4887-7A5F-651E-F039-10FE205B8D1A}"/>
              </a:ext>
            </a:extLst>
          </p:cNvPr>
          <p:cNvSpPr>
            <a:spLocks noGrp="1"/>
          </p:cNvSpPr>
          <p:nvPr>
            <p:ph type="title"/>
          </p:nvPr>
        </p:nvSpPr>
        <p:spPr>
          <a:xfrm>
            <a:off x="4259861" y="3053818"/>
            <a:ext cx="3631744" cy="709247"/>
          </a:xfrm>
        </p:spPr>
        <p:txBody>
          <a:bodyPr lIns="45719" tIns="45720" rIns="45719" bIns="45720" anchor="ctr">
            <a:normAutofit/>
          </a:bodyPr>
          <a:lstStyle/>
          <a:p>
            <a:r>
              <a:rPr lang="en-GB" dirty="0">
                <a:latin typeface="Tahoma"/>
              </a:rPr>
              <a:t>Thank You</a:t>
            </a:r>
          </a:p>
        </p:txBody>
      </p:sp>
      <p:pic>
        <p:nvPicPr>
          <p:cNvPr id="3" name="Picture 2">
            <a:extLst>
              <a:ext uri="{FF2B5EF4-FFF2-40B4-BE49-F238E27FC236}">
                <a16:creationId xmlns:a16="http://schemas.microsoft.com/office/drawing/2014/main" id="{31F5B90B-B7BB-A800-E42D-2A0C1D31141C}"/>
              </a:ext>
            </a:extLst>
          </p:cNvPr>
          <p:cNvPicPr>
            <a:picLocks noChangeAspect="1"/>
          </p:cNvPicPr>
          <p:nvPr/>
        </p:nvPicPr>
        <p:blipFill>
          <a:blip r:embed="rId2"/>
          <a:stretch>
            <a:fillRect/>
          </a:stretch>
        </p:blipFill>
        <p:spPr>
          <a:xfrm>
            <a:off x="658842" y="1344769"/>
            <a:ext cx="6719022" cy="507092"/>
          </a:xfrm>
          <a:prstGeom prst="rect">
            <a:avLst/>
          </a:prstGeom>
        </p:spPr>
      </p:pic>
      <p:sp>
        <p:nvSpPr>
          <p:cNvPr id="10" name="Rectangle 9">
            <a:extLst>
              <a:ext uri="{FF2B5EF4-FFF2-40B4-BE49-F238E27FC236}">
                <a16:creationId xmlns:a16="http://schemas.microsoft.com/office/drawing/2014/main" id="{AFC7136E-96B9-CD50-A775-AD87543251C0}"/>
              </a:ext>
            </a:extLst>
          </p:cNvPr>
          <p:cNvSpPr/>
          <p:nvPr/>
        </p:nvSpPr>
        <p:spPr>
          <a:xfrm>
            <a:off x="682136" y="1341558"/>
            <a:ext cx="4731726" cy="504093"/>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pic>
        <p:nvPicPr>
          <p:cNvPr id="5" name="Picture 4" descr="A logo with blue and orange lines&#10;&#10;Description automatically generated">
            <a:extLst>
              <a:ext uri="{FF2B5EF4-FFF2-40B4-BE49-F238E27FC236}">
                <a16:creationId xmlns:a16="http://schemas.microsoft.com/office/drawing/2014/main" id="{07459729-8551-8102-C96E-F1732F34ADD4}"/>
              </a:ext>
            </a:extLst>
          </p:cNvPr>
          <p:cNvPicPr>
            <a:picLocks noChangeAspect="1"/>
          </p:cNvPicPr>
          <p:nvPr/>
        </p:nvPicPr>
        <p:blipFill>
          <a:blip r:embed="rId3"/>
          <a:stretch>
            <a:fillRect/>
          </a:stretch>
        </p:blipFill>
        <p:spPr>
          <a:xfrm>
            <a:off x="169082" y="135821"/>
            <a:ext cx="2250057" cy="1134374"/>
          </a:xfrm>
          <a:prstGeom prst="rect">
            <a:avLst/>
          </a:prstGeom>
        </p:spPr>
      </p:pic>
      <p:sp>
        <p:nvSpPr>
          <p:cNvPr id="7" name="TextBox 6">
            <a:extLst>
              <a:ext uri="{FF2B5EF4-FFF2-40B4-BE49-F238E27FC236}">
                <a16:creationId xmlns:a16="http://schemas.microsoft.com/office/drawing/2014/main" id="{FB3236EF-B042-E435-980F-428B5AB7DC36}"/>
              </a:ext>
            </a:extLst>
          </p:cNvPr>
          <p:cNvSpPr txBox="1"/>
          <p:nvPr/>
        </p:nvSpPr>
        <p:spPr>
          <a:xfrm>
            <a:off x="170233" y="6395936"/>
            <a:ext cx="11811000" cy="369330"/>
          </a:xfrm>
          <a:prstGeom prst="rect">
            <a:avLst/>
          </a:prstGeom>
          <a:solidFill>
            <a:schemeClr val="accent5">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a:solidFill>
                  <a:srgbClr val="ED7D31"/>
                </a:solidFill>
                <a:latin typeface="Wingdings"/>
                <a:sym typeface="Wingdings"/>
              </a:rPr>
              <a:t>)</a:t>
            </a:r>
            <a:r>
              <a:rPr lang="en-US">
                <a:solidFill>
                  <a:srgbClr val="ED7D31"/>
                </a:solidFill>
              </a:rPr>
              <a:t>UK /EMEA +44 1590 615 444       </a:t>
            </a:r>
            <a:r>
              <a:rPr lang="en-US">
                <a:solidFill>
                  <a:srgbClr val="ED7D31"/>
                </a:solidFill>
                <a:latin typeface="Wingdings"/>
                <a:sym typeface="Wingdings"/>
              </a:rPr>
              <a:t>)</a:t>
            </a:r>
            <a:r>
              <a:rPr lang="en-US">
                <a:solidFill>
                  <a:srgbClr val="ED7D31"/>
                </a:solidFill>
              </a:rPr>
              <a:t>USA/Canada +1 888 238 1805    </a:t>
            </a:r>
            <a:r>
              <a:rPr lang="en-US">
                <a:solidFill>
                  <a:srgbClr val="ED7D31"/>
                </a:solidFill>
                <a:latin typeface="Calibri"/>
              </a:rPr>
              <a:t>https</a:t>
            </a:r>
            <a:r>
              <a:rPr lang="en-US">
                <a:solidFill>
                  <a:srgbClr val="ED7D31"/>
                </a:solidFill>
              </a:rPr>
              <a:t>://www.4bridgeworks.com</a:t>
            </a:r>
            <a:endParaRPr lang="en-US" sz="1800" b="0" i="0" u="none" strike="noStrike" cap="none" spc="0" normalizeH="0" baseline="0">
              <a:ln>
                <a:noFill/>
              </a:ln>
              <a:solidFill>
                <a:srgbClr val="ED7D31"/>
              </a:solidFill>
              <a:effectLst/>
              <a:uFillTx/>
              <a:latin typeface="+mn-lt"/>
              <a:ea typeface="+mn-ea"/>
              <a:cs typeface="+mn-cs"/>
            </a:endParaRPr>
          </a:p>
        </p:txBody>
      </p:sp>
    </p:spTree>
    <p:extLst>
      <p:ext uri="{BB962C8B-B14F-4D97-AF65-F5344CB8AC3E}">
        <p14:creationId xmlns:p14="http://schemas.microsoft.com/office/powerpoint/2010/main" val="13746593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17D2D1E-E61F-83FC-934A-AD24C09896E3}"/>
            </a:ext>
          </a:extLst>
        </p:cNvPr>
        <p:cNvGrpSpPr/>
        <p:nvPr/>
      </p:nvGrpSpPr>
      <p:grpSpPr>
        <a:xfrm>
          <a:off x="0" y="0"/>
          <a:ext cx="0" cy="0"/>
          <a:chOff x="0" y="0"/>
          <a:chExt cx="0" cy="0"/>
        </a:xfrm>
      </p:grpSpPr>
      <p:sp>
        <p:nvSpPr>
          <p:cNvPr id="46" name="Rectangle: Rounded Corners 45">
            <a:extLst>
              <a:ext uri="{FF2B5EF4-FFF2-40B4-BE49-F238E27FC236}">
                <a16:creationId xmlns:a16="http://schemas.microsoft.com/office/drawing/2014/main" id="{8330582A-4511-56A5-CC65-5C41EC00872A}"/>
              </a:ext>
            </a:extLst>
          </p:cNvPr>
          <p:cNvSpPr/>
          <p:nvPr/>
        </p:nvSpPr>
        <p:spPr>
          <a:xfrm>
            <a:off x="6497478" y="1629048"/>
            <a:ext cx="3569048" cy="408620"/>
          </a:xfrm>
          <a:prstGeom prst="roundRect">
            <a:avLst/>
          </a:prstGeom>
          <a:solidFill>
            <a:srgbClr val="82A1D8"/>
          </a:solidFill>
          <a:ln w="38100">
            <a:solidFill>
              <a:schemeClr val="accent1">
                <a:lumMod val="60000"/>
                <a:lumOff val="40000"/>
              </a:schemeClr>
            </a:solidFill>
          </a:ln>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algn="ctr"/>
            <a:r>
              <a:rPr lang="en-US">
                <a:latin typeface="Arial"/>
                <a:cs typeface="Arial"/>
              </a:rPr>
              <a:t>Data Acceleration</a:t>
            </a:r>
          </a:p>
        </p:txBody>
      </p:sp>
      <p:pic>
        <p:nvPicPr>
          <p:cNvPr id="5" name="Picture 4" descr="A logo with blue and orange lines&#10;&#10;Description automatically generated">
            <a:extLst>
              <a:ext uri="{FF2B5EF4-FFF2-40B4-BE49-F238E27FC236}">
                <a16:creationId xmlns:a16="http://schemas.microsoft.com/office/drawing/2014/main" id="{6405C981-D823-A684-324C-A7EA8382026A}"/>
              </a:ext>
            </a:extLst>
          </p:cNvPr>
          <p:cNvPicPr>
            <a:picLocks noChangeAspect="1"/>
          </p:cNvPicPr>
          <p:nvPr/>
        </p:nvPicPr>
        <p:blipFill>
          <a:blip r:embed="rId2"/>
          <a:stretch>
            <a:fillRect/>
          </a:stretch>
        </p:blipFill>
        <p:spPr>
          <a:xfrm>
            <a:off x="169082" y="135821"/>
            <a:ext cx="2250057" cy="1134374"/>
          </a:xfrm>
          <a:prstGeom prst="rect">
            <a:avLst/>
          </a:prstGeom>
        </p:spPr>
      </p:pic>
      <p:sp>
        <p:nvSpPr>
          <p:cNvPr id="7" name="TextBox 6">
            <a:extLst>
              <a:ext uri="{FF2B5EF4-FFF2-40B4-BE49-F238E27FC236}">
                <a16:creationId xmlns:a16="http://schemas.microsoft.com/office/drawing/2014/main" id="{ECB156B6-3D73-3E22-9CA9-95DB1E724F76}"/>
              </a:ext>
            </a:extLst>
          </p:cNvPr>
          <p:cNvSpPr txBox="1"/>
          <p:nvPr/>
        </p:nvSpPr>
        <p:spPr>
          <a:xfrm>
            <a:off x="170233" y="6395936"/>
            <a:ext cx="11811000" cy="369330"/>
          </a:xfrm>
          <a:prstGeom prst="rect">
            <a:avLst/>
          </a:prstGeom>
          <a:solidFill>
            <a:schemeClr val="accent5">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a:solidFill>
                  <a:srgbClr val="ED7D31"/>
                </a:solidFill>
                <a:latin typeface="Wingdings"/>
                <a:sym typeface="Wingdings"/>
              </a:rPr>
              <a:t>)</a:t>
            </a:r>
            <a:r>
              <a:rPr lang="en-US">
                <a:solidFill>
                  <a:srgbClr val="ED7D31"/>
                </a:solidFill>
              </a:rPr>
              <a:t>UK /EMEA +44 1590 615 444       </a:t>
            </a:r>
            <a:r>
              <a:rPr lang="en-US">
                <a:solidFill>
                  <a:srgbClr val="ED7D31"/>
                </a:solidFill>
                <a:latin typeface="Wingdings"/>
                <a:sym typeface="Wingdings"/>
              </a:rPr>
              <a:t>)</a:t>
            </a:r>
            <a:r>
              <a:rPr lang="en-US">
                <a:solidFill>
                  <a:srgbClr val="ED7D31"/>
                </a:solidFill>
              </a:rPr>
              <a:t>USA/Canada +1 888 238 1805    </a:t>
            </a:r>
            <a:r>
              <a:rPr lang="en-US">
                <a:solidFill>
                  <a:srgbClr val="ED7D31"/>
                </a:solidFill>
                <a:latin typeface="Calibri"/>
              </a:rPr>
              <a:t>https</a:t>
            </a:r>
            <a:r>
              <a:rPr lang="en-US">
                <a:solidFill>
                  <a:srgbClr val="ED7D31"/>
                </a:solidFill>
              </a:rPr>
              <a:t>://www.4bridgeworks.com</a:t>
            </a:r>
            <a:endParaRPr lang="en-US" sz="1800" b="0" i="0" u="none" strike="noStrike" cap="none" spc="0" normalizeH="0" baseline="0">
              <a:ln>
                <a:noFill/>
              </a:ln>
              <a:solidFill>
                <a:srgbClr val="ED7D31"/>
              </a:solidFill>
              <a:effectLst/>
              <a:uFillTx/>
              <a:latin typeface="+mn-lt"/>
              <a:ea typeface="+mn-ea"/>
              <a:cs typeface="+mn-cs"/>
            </a:endParaRPr>
          </a:p>
        </p:txBody>
      </p:sp>
      <p:sp>
        <p:nvSpPr>
          <p:cNvPr id="4" name="TextBox 3">
            <a:extLst>
              <a:ext uri="{FF2B5EF4-FFF2-40B4-BE49-F238E27FC236}">
                <a16:creationId xmlns:a16="http://schemas.microsoft.com/office/drawing/2014/main" id="{63EA8135-DD14-4500-6D9C-E783098C6E04}"/>
              </a:ext>
            </a:extLst>
          </p:cNvPr>
          <p:cNvSpPr txBox="1"/>
          <p:nvPr/>
        </p:nvSpPr>
        <p:spPr>
          <a:xfrm>
            <a:off x="2506501" y="242756"/>
            <a:ext cx="9546351"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4400" b="1">
                <a:solidFill>
                  <a:srgbClr val="FF8C00"/>
                </a:solidFill>
              </a:rPr>
              <a:t>Data Protection by Bridgeworks</a:t>
            </a:r>
          </a:p>
        </p:txBody>
      </p:sp>
      <p:sp>
        <p:nvSpPr>
          <p:cNvPr id="45" name="Rectangle: Rounded Corners 44">
            <a:extLst>
              <a:ext uri="{FF2B5EF4-FFF2-40B4-BE49-F238E27FC236}">
                <a16:creationId xmlns:a16="http://schemas.microsoft.com/office/drawing/2014/main" id="{8AAB5DB1-E578-8A99-05C5-53B3A7DA82BE}"/>
              </a:ext>
            </a:extLst>
          </p:cNvPr>
          <p:cNvSpPr/>
          <p:nvPr/>
        </p:nvSpPr>
        <p:spPr>
          <a:xfrm>
            <a:off x="1248106" y="1646995"/>
            <a:ext cx="3158739" cy="408620"/>
          </a:xfrm>
          <a:prstGeom prst="roundRect">
            <a:avLst/>
          </a:prstGeom>
          <a:solidFill>
            <a:srgbClr val="5982CB"/>
          </a:solidFill>
          <a:ln w="38100">
            <a:solidFill>
              <a:schemeClr val="accent1">
                <a:lumMod val="60000"/>
                <a:lumOff val="40000"/>
              </a:schemeClr>
            </a:solidFill>
          </a:ln>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algn="ctr"/>
            <a:r>
              <a:rPr lang="en-US">
                <a:latin typeface="Arial"/>
                <a:cs typeface="Arial"/>
              </a:rPr>
              <a:t>SAN Connectivity</a:t>
            </a:r>
            <a:endParaRPr lang="en-US" baseline="0">
              <a:latin typeface="Arial"/>
              <a:cs typeface="Arial"/>
            </a:endParaRPr>
          </a:p>
        </p:txBody>
      </p:sp>
      <p:sp>
        <p:nvSpPr>
          <p:cNvPr id="2" name="TextBox 1">
            <a:extLst>
              <a:ext uri="{FF2B5EF4-FFF2-40B4-BE49-F238E27FC236}">
                <a16:creationId xmlns:a16="http://schemas.microsoft.com/office/drawing/2014/main" id="{6199FDD6-8A2D-FF28-F350-28827EBA91A1}"/>
              </a:ext>
            </a:extLst>
          </p:cNvPr>
          <p:cNvSpPr txBox="1"/>
          <p:nvPr/>
        </p:nvSpPr>
        <p:spPr>
          <a:xfrm>
            <a:off x="1586350" y="3102282"/>
            <a:ext cx="224265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b="1">
                <a:solidFill>
                  <a:srgbClr val="FF8C00"/>
                </a:solidFill>
              </a:rPr>
              <a:t>SAN Protocol Bridges</a:t>
            </a:r>
          </a:p>
        </p:txBody>
      </p:sp>
      <p:sp>
        <p:nvSpPr>
          <p:cNvPr id="8" name="TextBox 7">
            <a:extLst>
              <a:ext uri="{FF2B5EF4-FFF2-40B4-BE49-F238E27FC236}">
                <a16:creationId xmlns:a16="http://schemas.microsoft.com/office/drawing/2014/main" id="{4AA4D696-0899-05FD-EF10-31A3CA70BFC5}"/>
              </a:ext>
            </a:extLst>
          </p:cNvPr>
          <p:cNvSpPr txBox="1"/>
          <p:nvPr/>
        </p:nvSpPr>
        <p:spPr>
          <a:xfrm>
            <a:off x="5948701" y="3094831"/>
            <a:ext cx="126499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b="1" err="1">
                <a:solidFill>
                  <a:srgbClr val="FF8C00"/>
                </a:solidFill>
              </a:rPr>
              <a:t>WANrockIT</a:t>
            </a:r>
          </a:p>
        </p:txBody>
      </p:sp>
      <p:sp>
        <p:nvSpPr>
          <p:cNvPr id="12" name="TextBox 11">
            <a:extLst>
              <a:ext uri="{FF2B5EF4-FFF2-40B4-BE49-F238E27FC236}">
                <a16:creationId xmlns:a16="http://schemas.microsoft.com/office/drawing/2014/main" id="{9DEE9B4F-87F5-53EE-25DB-677AE6FA2F92}"/>
              </a:ext>
            </a:extLst>
          </p:cNvPr>
          <p:cNvSpPr txBox="1"/>
          <p:nvPr/>
        </p:nvSpPr>
        <p:spPr>
          <a:xfrm>
            <a:off x="9054470" y="3101758"/>
            <a:ext cx="126499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b="1" err="1">
                <a:solidFill>
                  <a:srgbClr val="FF8C00"/>
                </a:solidFill>
              </a:rPr>
              <a:t>PORTrockIT</a:t>
            </a:r>
          </a:p>
        </p:txBody>
      </p:sp>
      <p:sp>
        <p:nvSpPr>
          <p:cNvPr id="13" name="TextBox 12">
            <a:extLst>
              <a:ext uri="{FF2B5EF4-FFF2-40B4-BE49-F238E27FC236}">
                <a16:creationId xmlns:a16="http://schemas.microsoft.com/office/drawing/2014/main" id="{42C8B3B0-1E9C-8567-046F-690D6166081C}"/>
              </a:ext>
            </a:extLst>
          </p:cNvPr>
          <p:cNvSpPr txBox="1"/>
          <p:nvPr/>
        </p:nvSpPr>
        <p:spPr>
          <a:xfrm>
            <a:off x="1416743" y="3481491"/>
            <a:ext cx="3457467"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endParaRPr lang="en-GB" sz="1200"/>
          </a:p>
          <a:p>
            <a:pPr marL="171450" indent="-171450">
              <a:buFont typeface="Arial"/>
              <a:buChar char="•"/>
            </a:pPr>
            <a:r>
              <a:rPr lang="en-GB" sz="1200" b="1">
                <a:solidFill>
                  <a:srgbClr val="FF8C00"/>
                </a:solidFill>
              </a:rPr>
              <a:t>Oresund</a:t>
            </a:r>
            <a:br>
              <a:rPr lang="en-GB" sz="1200">
                <a:solidFill>
                  <a:srgbClr val="FF8C00"/>
                </a:solidFill>
              </a:rPr>
            </a:br>
            <a:r>
              <a:rPr lang="en-GB" sz="1200"/>
              <a:t>FC to iSCSI &amp; ISCSI to FC (10Gb, 40Gb &amp; </a:t>
            </a:r>
            <a:r>
              <a:rPr lang="en-GB" sz="1200" b="1"/>
              <a:t>100Gb</a:t>
            </a:r>
            <a:r>
              <a:rPr lang="en-GB" sz="1200"/>
              <a:t>)</a:t>
            </a:r>
            <a:endParaRPr lang="en-US"/>
          </a:p>
          <a:p>
            <a:pPr marL="171450" indent="-171450">
              <a:buFont typeface="Arial"/>
              <a:buChar char="•"/>
            </a:pPr>
            <a:r>
              <a:rPr lang="en-GB" sz="1200" b="1">
                <a:solidFill>
                  <a:srgbClr val="FF8C00"/>
                </a:solidFill>
              </a:rPr>
              <a:t>Tamar</a:t>
            </a:r>
            <a:br>
              <a:rPr lang="en-GB" sz="1200"/>
            </a:br>
            <a:r>
              <a:rPr lang="en-GB" sz="1200"/>
              <a:t>FC to SAS (8Gb to 6Gb &amp; 16Gb to 12Gb)</a:t>
            </a:r>
          </a:p>
          <a:p>
            <a:pPr marL="171450" indent="-171450">
              <a:buFont typeface="Arial"/>
              <a:buChar char="•"/>
            </a:pPr>
            <a:r>
              <a:rPr lang="en-GB" sz="1200" b="1">
                <a:solidFill>
                  <a:srgbClr val="FF8C00"/>
                </a:solidFill>
              </a:rPr>
              <a:t>Potomac</a:t>
            </a:r>
            <a:br>
              <a:rPr lang="en-GB" sz="1200"/>
            </a:br>
            <a:r>
              <a:rPr lang="en-GB" sz="1200"/>
              <a:t>iSCSI to SAS (10Gb, 40Gb &amp;</a:t>
            </a:r>
            <a:r>
              <a:rPr lang="en-GB" sz="1200" b="1"/>
              <a:t> 100Gb</a:t>
            </a:r>
            <a:r>
              <a:rPr lang="en-GB" sz="1200"/>
              <a:t>)</a:t>
            </a:r>
          </a:p>
        </p:txBody>
      </p:sp>
      <p:sp>
        <p:nvSpPr>
          <p:cNvPr id="14" name="TextBox 13">
            <a:extLst>
              <a:ext uri="{FF2B5EF4-FFF2-40B4-BE49-F238E27FC236}">
                <a16:creationId xmlns:a16="http://schemas.microsoft.com/office/drawing/2014/main" id="{A1F3F034-415C-63ED-9733-C0A0D4C414D9}"/>
              </a:ext>
            </a:extLst>
          </p:cNvPr>
          <p:cNvSpPr txBox="1"/>
          <p:nvPr/>
        </p:nvSpPr>
        <p:spPr>
          <a:xfrm>
            <a:off x="5588137" y="3684338"/>
            <a:ext cx="2406351"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171450" indent="-171450">
              <a:buFont typeface="Arial"/>
              <a:buChar char="•"/>
            </a:pPr>
            <a:r>
              <a:rPr lang="en-GB" sz="1200"/>
              <a:t>In-Flight Data Protocol Conversion</a:t>
            </a:r>
          </a:p>
          <a:p>
            <a:pPr marL="171450" indent="-171450">
              <a:buFont typeface="Arial"/>
              <a:buChar char="•"/>
            </a:pPr>
            <a:r>
              <a:rPr lang="en-GB" sz="1200"/>
              <a:t>Protocol Optimisation</a:t>
            </a:r>
          </a:p>
          <a:p>
            <a:pPr marL="171450" indent="-171450">
              <a:buFont typeface="Arial"/>
              <a:buChar char="•"/>
            </a:pPr>
            <a:r>
              <a:rPr lang="en-GB" sz="1200"/>
              <a:t>Devices appear as locally connected</a:t>
            </a:r>
          </a:p>
          <a:p>
            <a:endParaRPr lang="en-GB" sz="1200"/>
          </a:p>
        </p:txBody>
      </p:sp>
      <p:sp>
        <p:nvSpPr>
          <p:cNvPr id="15" name="TextBox 14">
            <a:extLst>
              <a:ext uri="{FF2B5EF4-FFF2-40B4-BE49-F238E27FC236}">
                <a16:creationId xmlns:a16="http://schemas.microsoft.com/office/drawing/2014/main" id="{9B053927-1306-3B0B-7521-250B52B62D28}"/>
              </a:ext>
            </a:extLst>
          </p:cNvPr>
          <p:cNvSpPr txBox="1"/>
          <p:nvPr/>
        </p:nvSpPr>
        <p:spPr>
          <a:xfrm>
            <a:off x="8436834" y="3682982"/>
            <a:ext cx="3135219"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171450" indent="-171450">
              <a:buFont typeface="Arial"/>
              <a:buChar char="•"/>
            </a:pPr>
            <a:r>
              <a:rPr lang="en-GB" sz="1200"/>
              <a:t>Accelerates encrypted data</a:t>
            </a:r>
          </a:p>
          <a:p>
            <a:pPr marL="171450" indent="-171450">
              <a:buFont typeface="Arial"/>
              <a:buChar char="•"/>
            </a:pPr>
            <a:r>
              <a:rPr lang="en-GB" sz="1200"/>
              <a:t>Works with any software that utilises the TCP/IP protocol</a:t>
            </a:r>
          </a:p>
          <a:p>
            <a:pPr marL="171450" indent="-171450">
              <a:buFont typeface="Arial"/>
              <a:buChar char="•"/>
            </a:pPr>
            <a:r>
              <a:rPr lang="en-GB" sz="1200"/>
              <a:t>Pass Through functionality</a:t>
            </a:r>
          </a:p>
          <a:p>
            <a:pPr marL="171450" indent="-171450">
              <a:buFont typeface="Arial"/>
              <a:buChar char="•"/>
            </a:pPr>
            <a:r>
              <a:rPr lang="en-GB" sz="1200"/>
              <a:t>Seamless integration into existing networks</a:t>
            </a:r>
          </a:p>
          <a:p>
            <a:pPr marL="171450" indent="-171450">
              <a:buFont typeface="Arial"/>
              <a:buChar char="•"/>
            </a:pPr>
            <a:endParaRPr lang="en-GB" sz="1200"/>
          </a:p>
          <a:p>
            <a:pPr marL="171450" indent="-171450">
              <a:buFont typeface="Arial"/>
              <a:buChar char="•"/>
            </a:pPr>
            <a:endParaRPr lang="en-GB" sz="1200"/>
          </a:p>
        </p:txBody>
      </p:sp>
      <p:sp>
        <p:nvSpPr>
          <p:cNvPr id="6" name="TextBox 5">
            <a:extLst>
              <a:ext uri="{FF2B5EF4-FFF2-40B4-BE49-F238E27FC236}">
                <a16:creationId xmlns:a16="http://schemas.microsoft.com/office/drawing/2014/main" id="{BC08DA69-E8D1-C7E5-3583-3B4A99133D76}"/>
              </a:ext>
            </a:extLst>
          </p:cNvPr>
          <p:cNvSpPr txBox="1"/>
          <p:nvPr/>
        </p:nvSpPr>
        <p:spPr>
          <a:xfrm>
            <a:off x="6711783" y="2270588"/>
            <a:ext cx="345130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171450" indent="-171450">
              <a:buFont typeface="Arial,Sans-Serif"/>
              <a:buChar char="•"/>
            </a:pPr>
            <a:r>
              <a:rPr lang="en-GB" sz="1200"/>
              <a:t>Patented AI Data Acceleration Engine</a:t>
            </a:r>
            <a:endParaRPr lang="en-US" sz="1200"/>
          </a:p>
          <a:p>
            <a:pPr marL="171450" indent="-171450">
              <a:buFont typeface="Arial,Sans-Serif"/>
              <a:buChar char="•"/>
            </a:pPr>
            <a:r>
              <a:rPr lang="en-GB" sz="1200"/>
              <a:t>Mitigates the effects of Latency &amp; Packet Loss</a:t>
            </a:r>
            <a:endParaRPr lang="en-US" sz="1200"/>
          </a:p>
          <a:p>
            <a:pPr marL="171450" indent="-171450">
              <a:buFont typeface="Arial,Sans-Serif"/>
              <a:buChar char="•"/>
            </a:pPr>
            <a:r>
              <a:rPr lang="en-GB" sz="1200"/>
              <a:t>Zero Data Touch</a:t>
            </a:r>
            <a:endParaRPr lang="en-GB"/>
          </a:p>
        </p:txBody>
      </p:sp>
      <p:sp>
        <p:nvSpPr>
          <p:cNvPr id="10" name="TextBox 9">
            <a:extLst>
              <a:ext uri="{FF2B5EF4-FFF2-40B4-BE49-F238E27FC236}">
                <a16:creationId xmlns:a16="http://schemas.microsoft.com/office/drawing/2014/main" id="{E4F7D6CC-F80D-E172-4DCC-312790611B3C}"/>
              </a:ext>
            </a:extLst>
          </p:cNvPr>
          <p:cNvSpPr txBox="1"/>
          <p:nvPr/>
        </p:nvSpPr>
        <p:spPr>
          <a:xfrm>
            <a:off x="1595121" y="2273852"/>
            <a:ext cx="3569117"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GB" sz="1200"/>
              <a:t>Connects disparate SCSI protocols</a:t>
            </a:r>
          </a:p>
          <a:p>
            <a:r>
              <a:rPr lang="en-GB" sz="1200"/>
              <a:t>Fibre Channel, iSCSI and SAS</a:t>
            </a:r>
          </a:p>
        </p:txBody>
      </p:sp>
      <p:pic>
        <p:nvPicPr>
          <p:cNvPr id="11" name="Graphic 10" descr="National Security Agency - Wikipedia">
            <a:extLst>
              <a:ext uri="{FF2B5EF4-FFF2-40B4-BE49-F238E27FC236}">
                <a16:creationId xmlns:a16="http://schemas.microsoft.com/office/drawing/2014/main" id="{B1F8CC7A-34A2-30C1-6504-530F2AC49F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00916" y="5460287"/>
            <a:ext cx="742951" cy="742951"/>
          </a:xfrm>
          <a:prstGeom prst="rect">
            <a:avLst/>
          </a:prstGeom>
        </p:spPr>
      </p:pic>
      <p:pic>
        <p:nvPicPr>
          <p:cNvPr id="17" name="Picture 16" descr="United States Air Force - Wikipedia">
            <a:extLst>
              <a:ext uri="{FF2B5EF4-FFF2-40B4-BE49-F238E27FC236}">
                <a16:creationId xmlns:a16="http://schemas.microsoft.com/office/drawing/2014/main" id="{B9277228-918F-B93D-CCEF-A3094BA37EBA}"/>
              </a:ext>
            </a:extLst>
          </p:cNvPr>
          <p:cNvPicPr>
            <a:picLocks noChangeAspect="1"/>
          </p:cNvPicPr>
          <p:nvPr/>
        </p:nvPicPr>
        <p:blipFill>
          <a:blip r:embed="rId5"/>
          <a:stretch>
            <a:fillRect/>
          </a:stretch>
        </p:blipFill>
        <p:spPr>
          <a:xfrm>
            <a:off x="2235047" y="5471746"/>
            <a:ext cx="742951" cy="742951"/>
          </a:xfrm>
          <a:prstGeom prst="rect">
            <a:avLst/>
          </a:prstGeom>
        </p:spPr>
      </p:pic>
      <p:pic>
        <p:nvPicPr>
          <p:cNvPr id="19" name="Picture 18" descr="United States Navy - Wikipedia">
            <a:extLst>
              <a:ext uri="{FF2B5EF4-FFF2-40B4-BE49-F238E27FC236}">
                <a16:creationId xmlns:a16="http://schemas.microsoft.com/office/drawing/2014/main" id="{E9A04C2E-9FA9-1093-7BD0-46F2803D9677}"/>
              </a:ext>
            </a:extLst>
          </p:cNvPr>
          <p:cNvPicPr>
            <a:picLocks noChangeAspect="1"/>
          </p:cNvPicPr>
          <p:nvPr/>
        </p:nvPicPr>
        <p:blipFill>
          <a:blip r:embed="rId6"/>
          <a:stretch>
            <a:fillRect/>
          </a:stretch>
        </p:blipFill>
        <p:spPr>
          <a:xfrm>
            <a:off x="3054522" y="5471746"/>
            <a:ext cx="742952" cy="742952"/>
          </a:xfrm>
          <a:prstGeom prst="rect">
            <a:avLst/>
          </a:prstGeom>
        </p:spPr>
      </p:pic>
      <p:pic>
        <p:nvPicPr>
          <p:cNvPr id="21" name="Picture 20" descr="File:NIH Master Logo Vertical 2Color.png - Wikipedia">
            <a:extLst>
              <a:ext uri="{FF2B5EF4-FFF2-40B4-BE49-F238E27FC236}">
                <a16:creationId xmlns:a16="http://schemas.microsoft.com/office/drawing/2014/main" id="{F358FD81-F25C-2F37-9D8A-76307C06804F}"/>
              </a:ext>
            </a:extLst>
          </p:cNvPr>
          <p:cNvPicPr>
            <a:picLocks noChangeAspect="1"/>
          </p:cNvPicPr>
          <p:nvPr/>
        </p:nvPicPr>
        <p:blipFill>
          <a:blip r:embed="rId7"/>
          <a:stretch>
            <a:fillRect/>
          </a:stretch>
        </p:blipFill>
        <p:spPr>
          <a:xfrm>
            <a:off x="5922563" y="5542445"/>
            <a:ext cx="742950" cy="676656"/>
          </a:xfrm>
          <a:prstGeom prst="rect">
            <a:avLst/>
          </a:prstGeom>
        </p:spPr>
      </p:pic>
      <p:pic>
        <p:nvPicPr>
          <p:cNvPr id="23" name="Picture 22" descr="File:CVS Pharmacy Alt Logo.svg - Wikipedia">
            <a:extLst>
              <a:ext uri="{FF2B5EF4-FFF2-40B4-BE49-F238E27FC236}">
                <a16:creationId xmlns:a16="http://schemas.microsoft.com/office/drawing/2014/main" id="{830A90CC-BAFD-7028-6ECD-9C0E450F1CD8}"/>
              </a:ext>
            </a:extLst>
          </p:cNvPr>
          <p:cNvPicPr>
            <a:picLocks noChangeAspect="1"/>
          </p:cNvPicPr>
          <p:nvPr/>
        </p:nvPicPr>
        <p:blipFill>
          <a:blip r:embed="rId8"/>
          <a:stretch>
            <a:fillRect/>
          </a:stretch>
        </p:blipFill>
        <p:spPr>
          <a:xfrm>
            <a:off x="8841617" y="5612767"/>
            <a:ext cx="852855" cy="530488"/>
          </a:xfrm>
          <a:prstGeom prst="rect">
            <a:avLst/>
          </a:prstGeom>
        </p:spPr>
      </p:pic>
      <p:pic>
        <p:nvPicPr>
          <p:cNvPr id="25" name="Picture 24" descr="File:IBM logo.svg - Wikimedia Commons">
            <a:extLst>
              <a:ext uri="{FF2B5EF4-FFF2-40B4-BE49-F238E27FC236}">
                <a16:creationId xmlns:a16="http://schemas.microsoft.com/office/drawing/2014/main" id="{25B31B97-DB7A-5B41-D84A-530B10FF7DA4}"/>
              </a:ext>
            </a:extLst>
          </p:cNvPr>
          <p:cNvPicPr>
            <a:picLocks noChangeAspect="1"/>
          </p:cNvPicPr>
          <p:nvPr/>
        </p:nvPicPr>
        <p:blipFill>
          <a:blip r:embed="rId9"/>
          <a:stretch>
            <a:fillRect/>
          </a:stretch>
        </p:blipFill>
        <p:spPr>
          <a:xfrm>
            <a:off x="9830532" y="5653344"/>
            <a:ext cx="886916" cy="357390"/>
          </a:xfrm>
          <a:prstGeom prst="rect">
            <a:avLst/>
          </a:prstGeom>
        </p:spPr>
      </p:pic>
      <p:pic>
        <p:nvPicPr>
          <p:cNvPr id="27" name="Picture 26">
            <a:extLst>
              <a:ext uri="{FF2B5EF4-FFF2-40B4-BE49-F238E27FC236}">
                <a16:creationId xmlns:a16="http://schemas.microsoft.com/office/drawing/2014/main" id="{304BED16-A30C-A2E4-BE13-56969E799606}"/>
              </a:ext>
            </a:extLst>
          </p:cNvPr>
          <p:cNvPicPr>
            <a:picLocks noChangeAspect="1"/>
          </p:cNvPicPr>
          <p:nvPr/>
        </p:nvPicPr>
        <p:blipFill>
          <a:blip r:embed="rId10"/>
          <a:stretch>
            <a:fillRect/>
          </a:stretch>
        </p:blipFill>
        <p:spPr>
          <a:xfrm>
            <a:off x="6840768" y="5438543"/>
            <a:ext cx="734292" cy="775856"/>
          </a:xfrm>
          <a:prstGeom prst="rect">
            <a:avLst/>
          </a:prstGeom>
        </p:spPr>
      </p:pic>
      <p:pic>
        <p:nvPicPr>
          <p:cNvPr id="29" name="Picture 28" descr="Official Home of Atlassian Williams Racing | Williams Racing">
            <a:extLst>
              <a:ext uri="{FF2B5EF4-FFF2-40B4-BE49-F238E27FC236}">
                <a16:creationId xmlns:a16="http://schemas.microsoft.com/office/drawing/2014/main" id="{3BF56078-48C9-2B6B-8576-F41B664B5F6E}"/>
              </a:ext>
            </a:extLst>
          </p:cNvPr>
          <p:cNvPicPr>
            <a:picLocks noChangeAspect="1"/>
          </p:cNvPicPr>
          <p:nvPr/>
        </p:nvPicPr>
        <p:blipFill>
          <a:blip r:embed="rId11"/>
          <a:stretch>
            <a:fillRect/>
          </a:stretch>
        </p:blipFill>
        <p:spPr>
          <a:xfrm>
            <a:off x="7766671" y="5593046"/>
            <a:ext cx="921276" cy="478812"/>
          </a:xfrm>
          <a:prstGeom prst="rect">
            <a:avLst/>
          </a:prstGeom>
        </p:spPr>
      </p:pic>
      <p:pic>
        <p:nvPicPr>
          <p:cNvPr id="31" name="Picture 30" descr="McAfee+ - Review 2024 - PCMag UK">
            <a:extLst>
              <a:ext uri="{FF2B5EF4-FFF2-40B4-BE49-F238E27FC236}">
                <a16:creationId xmlns:a16="http://schemas.microsoft.com/office/drawing/2014/main" id="{4C07AA31-9A7A-D247-A7D7-168AA0FCFB9A}"/>
              </a:ext>
            </a:extLst>
          </p:cNvPr>
          <p:cNvPicPr>
            <a:picLocks noChangeAspect="1"/>
          </p:cNvPicPr>
          <p:nvPr/>
        </p:nvPicPr>
        <p:blipFill>
          <a:blip r:embed="rId12"/>
          <a:stretch>
            <a:fillRect/>
          </a:stretch>
        </p:blipFill>
        <p:spPr>
          <a:xfrm>
            <a:off x="162458" y="5511105"/>
            <a:ext cx="1173366" cy="637817"/>
          </a:xfrm>
          <a:prstGeom prst="rect">
            <a:avLst/>
          </a:prstGeom>
        </p:spPr>
      </p:pic>
      <p:pic>
        <p:nvPicPr>
          <p:cNvPr id="33" name="Picture 32" descr="Allianz car insurance review - Which?">
            <a:extLst>
              <a:ext uri="{FF2B5EF4-FFF2-40B4-BE49-F238E27FC236}">
                <a16:creationId xmlns:a16="http://schemas.microsoft.com/office/drawing/2014/main" id="{AAB62647-58E7-7862-6857-269D2B5FC41D}"/>
              </a:ext>
            </a:extLst>
          </p:cNvPr>
          <p:cNvPicPr>
            <a:picLocks noChangeAspect="1"/>
          </p:cNvPicPr>
          <p:nvPr/>
        </p:nvPicPr>
        <p:blipFill>
          <a:blip r:embed="rId13"/>
          <a:stretch>
            <a:fillRect/>
          </a:stretch>
        </p:blipFill>
        <p:spPr>
          <a:xfrm>
            <a:off x="3886010" y="5609772"/>
            <a:ext cx="1058780" cy="472097"/>
          </a:xfrm>
          <a:prstGeom prst="rect">
            <a:avLst/>
          </a:prstGeom>
        </p:spPr>
      </p:pic>
      <p:pic>
        <p:nvPicPr>
          <p:cNvPr id="35" name="Picture 34" descr="university-of-edinburgh-logo | Edinburgh University Equestrian Club">
            <a:extLst>
              <a:ext uri="{FF2B5EF4-FFF2-40B4-BE49-F238E27FC236}">
                <a16:creationId xmlns:a16="http://schemas.microsoft.com/office/drawing/2014/main" id="{63A7E427-2171-A3DA-AD94-6F2444200594}"/>
              </a:ext>
            </a:extLst>
          </p:cNvPr>
          <p:cNvPicPr>
            <a:picLocks noChangeAspect="1"/>
          </p:cNvPicPr>
          <p:nvPr/>
        </p:nvPicPr>
        <p:blipFill>
          <a:blip r:embed="rId14"/>
          <a:stretch>
            <a:fillRect/>
          </a:stretch>
        </p:blipFill>
        <p:spPr>
          <a:xfrm>
            <a:off x="5038559" y="5456746"/>
            <a:ext cx="784727" cy="770509"/>
          </a:xfrm>
          <a:prstGeom prst="rect">
            <a:avLst/>
          </a:prstGeom>
        </p:spPr>
      </p:pic>
      <p:pic>
        <p:nvPicPr>
          <p:cNvPr id="37" name="Picture 36" descr="Investec | World Benchmarking Alliance">
            <a:extLst>
              <a:ext uri="{FF2B5EF4-FFF2-40B4-BE49-F238E27FC236}">
                <a16:creationId xmlns:a16="http://schemas.microsoft.com/office/drawing/2014/main" id="{1D7BBEE8-9D68-62FF-6F90-7D403FCD2955}"/>
              </a:ext>
            </a:extLst>
          </p:cNvPr>
          <p:cNvPicPr>
            <a:picLocks noChangeAspect="1"/>
          </p:cNvPicPr>
          <p:nvPr/>
        </p:nvPicPr>
        <p:blipFill>
          <a:blip r:embed="rId15"/>
          <a:stretch>
            <a:fillRect/>
          </a:stretch>
        </p:blipFill>
        <p:spPr>
          <a:xfrm>
            <a:off x="10713455" y="5564906"/>
            <a:ext cx="1399671" cy="634397"/>
          </a:xfrm>
          <a:prstGeom prst="rect">
            <a:avLst/>
          </a:prstGeom>
        </p:spPr>
      </p:pic>
    </p:spTree>
    <p:extLst>
      <p:ext uri="{BB962C8B-B14F-4D97-AF65-F5344CB8AC3E}">
        <p14:creationId xmlns:p14="http://schemas.microsoft.com/office/powerpoint/2010/main" val="15344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25729-7952-4621-9390-024AB4BF259A}"/>
              </a:ext>
            </a:extLst>
          </p:cNvPr>
          <p:cNvSpPr>
            <a:spLocks noGrp="1"/>
          </p:cNvSpPr>
          <p:nvPr>
            <p:ph type="title"/>
          </p:nvPr>
        </p:nvSpPr>
        <p:spPr>
          <a:xfrm>
            <a:off x="1215042" y="2457649"/>
            <a:ext cx="9713226" cy="1954823"/>
          </a:xfrm>
        </p:spPr>
        <p:txBody>
          <a:bodyPr lIns="45719" tIns="45720" rIns="45719" bIns="45720" anchor="ctr">
            <a:normAutofit/>
          </a:bodyPr>
          <a:lstStyle/>
          <a:p>
            <a:r>
              <a:rPr lang="en-GB">
                <a:latin typeface="Tahoma"/>
              </a:rPr>
              <a:t>Don't ask us what we do! </a:t>
            </a:r>
            <a:br>
              <a:rPr lang="en-GB">
                <a:latin typeface="Tahoma"/>
              </a:rPr>
            </a:br>
            <a:r>
              <a:rPr lang="en-GB">
                <a:latin typeface="Tahoma"/>
              </a:rPr>
              <a:t>Ask us what problems we solve!</a:t>
            </a:r>
            <a:br>
              <a:rPr lang="en-GB">
                <a:latin typeface="Tahoma"/>
              </a:rPr>
            </a:br>
            <a:br>
              <a:rPr lang="en-GB" sz="1000">
                <a:latin typeface="Tahoma"/>
              </a:rPr>
            </a:br>
            <a:r>
              <a:rPr lang="en-GB" sz="1000">
                <a:solidFill>
                  <a:schemeClr val="tx1"/>
                </a:solidFill>
                <a:latin typeface="Tahoma"/>
              </a:rPr>
              <a:t>(Moving big data over big distances need not be a big problem)</a:t>
            </a:r>
          </a:p>
        </p:txBody>
      </p:sp>
      <p:pic>
        <p:nvPicPr>
          <p:cNvPr id="4" name="Picture 3" descr="A logo with blue and orange lines&#10;&#10;Description automatically generated">
            <a:extLst>
              <a:ext uri="{FF2B5EF4-FFF2-40B4-BE49-F238E27FC236}">
                <a16:creationId xmlns:a16="http://schemas.microsoft.com/office/drawing/2014/main" id="{FEF20D31-5438-CA1B-8014-367C9101D421}"/>
              </a:ext>
            </a:extLst>
          </p:cNvPr>
          <p:cNvPicPr>
            <a:picLocks noChangeAspect="1"/>
          </p:cNvPicPr>
          <p:nvPr/>
        </p:nvPicPr>
        <p:blipFill>
          <a:blip r:embed="rId2"/>
          <a:stretch>
            <a:fillRect/>
          </a:stretch>
        </p:blipFill>
        <p:spPr>
          <a:xfrm>
            <a:off x="169082" y="135821"/>
            <a:ext cx="2250057" cy="1134374"/>
          </a:xfrm>
          <a:prstGeom prst="rect">
            <a:avLst/>
          </a:prstGeom>
        </p:spPr>
      </p:pic>
      <p:sp>
        <p:nvSpPr>
          <p:cNvPr id="6" name="TextBox 5">
            <a:extLst>
              <a:ext uri="{FF2B5EF4-FFF2-40B4-BE49-F238E27FC236}">
                <a16:creationId xmlns:a16="http://schemas.microsoft.com/office/drawing/2014/main" id="{10A30CD9-655C-F142-AE1A-339E777F6EF8}"/>
              </a:ext>
            </a:extLst>
          </p:cNvPr>
          <p:cNvSpPr txBox="1"/>
          <p:nvPr/>
        </p:nvSpPr>
        <p:spPr>
          <a:xfrm>
            <a:off x="170233" y="6395936"/>
            <a:ext cx="11811000" cy="369330"/>
          </a:xfrm>
          <a:prstGeom prst="rect">
            <a:avLst/>
          </a:prstGeom>
          <a:solidFill>
            <a:schemeClr val="accent5">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a:solidFill>
                  <a:srgbClr val="ED7D31"/>
                </a:solidFill>
                <a:latin typeface="Wingdings"/>
                <a:sym typeface="Wingdings"/>
              </a:rPr>
              <a:t>)</a:t>
            </a:r>
            <a:r>
              <a:rPr lang="en-US">
                <a:solidFill>
                  <a:srgbClr val="ED7D31"/>
                </a:solidFill>
              </a:rPr>
              <a:t>UK /EMEA +44 1590 615 444       </a:t>
            </a:r>
            <a:r>
              <a:rPr lang="en-US">
                <a:solidFill>
                  <a:srgbClr val="ED7D31"/>
                </a:solidFill>
                <a:latin typeface="Wingdings"/>
                <a:sym typeface="Wingdings"/>
              </a:rPr>
              <a:t>)</a:t>
            </a:r>
            <a:r>
              <a:rPr lang="en-US">
                <a:solidFill>
                  <a:srgbClr val="ED7D31"/>
                </a:solidFill>
              </a:rPr>
              <a:t>USA/Canada +1 888 238 1805    </a:t>
            </a:r>
            <a:r>
              <a:rPr lang="en-US">
                <a:solidFill>
                  <a:srgbClr val="ED7D31"/>
                </a:solidFill>
                <a:latin typeface="Calibri"/>
              </a:rPr>
              <a:t>https</a:t>
            </a:r>
            <a:r>
              <a:rPr lang="en-US">
                <a:solidFill>
                  <a:srgbClr val="ED7D31"/>
                </a:solidFill>
              </a:rPr>
              <a:t>://www.4bridgeworks.com</a:t>
            </a:r>
            <a:endParaRPr lang="en-US" sz="1800" b="0" i="0" u="none" strike="noStrike" cap="none" spc="0" normalizeH="0" baseline="0">
              <a:ln>
                <a:noFill/>
              </a:ln>
              <a:solidFill>
                <a:srgbClr val="ED7D31"/>
              </a:solidFill>
              <a:effectLst/>
              <a:uFillTx/>
              <a:latin typeface="+mn-lt"/>
              <a:ea typeface="+mn-ea"/>
              <a:cs typeface="+mn-cs"/>
            </a:endParaRPr>
          </a:p>
        </p:txBody>
      </p:sp>
    </p:spTree>
    <p:extLst>
      <p:ext uri="{BB962C8B-B14F-4D97-AF65-F5344CB8AC3E}">
        <p14:creationId xmlns:p14="http://schemas.microsoft.com/office/powerpoint/2010/main" val="32844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23450" y="320399"/>
            <a:ext cx="9888519" cy="914401"/>
          </a:xfrm>
        </p:spPr>
        <p:txBody>
          <a:bodyPr lIns="45719" tIns="45720" rIns="45719" bIns="45720" anchor="ctr">
            <a:normAutofit/>
          </a:bodyPr>
          <a:lstStyle/>
          <a:p>
            <a:r>
              <a:rPr lang="en-GB">
                <a:latin typeface="Tahoma"/>
              </a:rPr>
              <a:t>Data Acceleration and Bridgeworks</a:t>
            </a:r>
          </a:p>
        </p:txBody>
      </p:sp>
      <p:sp>
        <p:nvSpPr>
          <p:cNvPr id="3" name="Content Placeholder 2"/>
          <p:cNvSpPr>
            <a:spLocks noGrp="1"/>
          </p:cNvSpPr>
          <p:nvPr>
            <p:ph idx="1"/>
          </p:nvPr>
        </p:nvSpPr>
        <p:spPr>
          <a:xfrm>
            <a:off x="3425388" y="2317499"/>
            <a:ext cx="5340639" cy="2230038"/>
          </a:xfrm>
        </p:spPr>
        <p:txBody>
          <a:bodyPr lIns="45719" tIns="45720" rIns="45719" bIns="45720" anchor="t">
            <a:normAutofit/>
          </a:bodyPr>
          <a:lstStyle/>
          <a:p>
            <a:pPr algn="ctr"/>
            <a:r>
              <a:rPr lang="en-GB" sz="2400"/>
              <a:t>3 Fundamental problems to solve: </a:t>
            </a:r>
            <a:endParaRPr lang="en-US" sz="2400"/>
          </a:p>
          <a:p>
            <a:pPr algn="ctr"/>
            <a:r>
              <a:rPr lang="en-GB" sz="2400" b="1"/>
              <a:t>Latency</a:t>
            </a:r>
          </a:p>
          <a:p>
            <a:pPr algn="ctr"/>
            <a:r>
              <a:rPr lang="en-GB" sz="2400" b="1"/>
              <a:t>Packet Loss </a:t>
            </a:r>
          </a:p>
          <a:p>
            <a:pPr algn="ctr"/>
            <a:r>
              <a:rPr lang="en-GB" sz="2400" b="1"/>
              <a:t>Data Flow</a:t>
            </a:r>
          </a:p>
        </p:txBody>
      </p:sp>
      <p:pic>
        <p:nvPicPr>
          <p:cNvPr id="5" name="Picture 4" descr="A logo with blue and orange lines&#10;&#10;Description automatically generated">
            <a:extLst>
              <a:ext uri="{FF2B5EF4-FFF2-40B4-BE49-F238E27FC236}">
                <a16:creationId xmlns:a16="http://schemas.microsoft.com/office/drawing/2014/main" id="{25512429-3925-73EB-6497-765638BFAD6E}"/>
              </a:ext>
            </a:extLst>
          </p:cNvPr>
          <p:cNvPicPr>
            <a:picLocks noChangeAspect="1"/>
          </p:cNvPicPr>
          <p:nvPr/>
        </p:nvPicPr>
        <p:blipFill>
          <a:blip r:embed="rId2"/>
          <a:stretch>
            <a:fillRect/>
          </a:stretch>
        </p:blipFill>
        <p:spPr>
          <a:xfrm>
            <a:off x="169082" y="135821"/>
            <a:ext cx="2250057" cy="1134374"/>
          </a:xfrm>
          <a:prstGeom prst="rect">
            <a:avLst/>
          </a:prstGeom>
        </p:spPr>
      </p:pic>
      <p:sp>
        <p:nvSpPr>
          <p:cNvPr id="7" name="TextBox 6">
            <a:extLst>
              <a:ext uri="{FF2B5EF4-FFF2-40B4-BE49-F238E27FC236}">
                <a16:creationId xmlns:a16="http://schemas.microsoft.com/office/drawing/2014/main" id="{71F63424-70EF-877E-5869-EAB5417CFF13}"/>
              </a:ext>
            </a:extLst>
          </p:cNvPr>
          <p:cNvSpPr txBox="1"/>
          <p:nvPr/>
        </p:nvSpPr>
        <p:spPr>
          <a:xfrm>
            <a:off x="170233" y="6395936"/>
            <a:ext cx="11811000" cy="369330"/>
          </a:xfrm>
          <a:prstGeom prst="rect">
            <a:avLst/>
          </a:prstGeom>
          <a:solidFill>
            <a:schemeClr val="accent5">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a:solidFill>
                  <a:srgbClr val="ED7D31"/>
                </a:solidFill>
                <a:latin typeface="Wingdings"/>
                <a:sym typeface="Wingdings"/>
              </a:rPr>
              <a:t>)</a:t>
            </a:r>
            <a:r>
              <a:rPr lang="en-US">
                <a:solidFill>
                  <a:srgbClr val="ED7D31"/>
                </a:solidFill>
              </a:rPr>
              <a:t>UK /EMEA +44 1590 615 444       </a:t>
            </a:r>
            <a:r>
              <a:rPr lang="en-US">
                <a:solidFill>
                  <a:srgbClr val="ED7D31"/>
                </a:solidFill>
                <a:latin typeface="Wingdings"/>
                <a:sym typeface="Wingdings"/>
              </a:rPr>
              <a:t>)</a:t>
            </a:r>
            <a:r>
              <a:rPr lang="en-US">
                <a:solidFill>
                  <a:srgbClr val="ED7D31"/>
                </a:solidFill>
              </a:rPr>
              <a:t>USA/Canada +1 888 238 1805    </a:t>
            </a:r>
            <a:r>
              <a:rPr lang="en-US">
                <a:solidFill>
                  <a:srgbClr val="ED7D31"/>
                </a:solidFill>
                <a:latin typeface="Calibri"/>
              </a:rPr>
              <a:t>https</a:t>
            </a:r>
            <a:r>
              <a:rPr lang="en-US">
                <a:solidFill>
                  <a:srgbClr val="ED7D31"/>
                </a:solidFill>
              </a:rPr>
              <a:t>://www.4bridgeworks.com</a:t>
            </a:r>
            <a:endParaRPr lang="en-US" sz="1800" b="0" i="0" u="none" strike="noStrike" cap="none" spc="0" normalizeH="0" baseline="0">
              <a:ln>
                <a:noFill/>
              </a:ln>
              <a:solidFill>
                <a:srgbClr val="ED7D31"/>
              </a:solidFill>
              <a:effectLst/>
              <a:uFillTx/>
              <a:latin typeface="+mn-lt"/>
              <a:ea typeface="+mn-ea"/>
              <a:cs typeface="+mn-cs"/>
            </a:endParaRPr>
          </a:p>
        </p:txBody>
      </p:sp>
    </p:spTree>
    <p:extLst>
      <p:ext uri="{BB962C8B-B14F-4D97-AF65-F5344CB8AC3E}">
        <p14:creationId xmlns:p14="http://schemas.microsoft.com/office/powerpoint/2010/main" val="6200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44893" y="320399"/>
            <a:ext cx="9720000" cy="914401"/>
          </a:xfrm>
        </p:spPr>
        <p:txBody>
          <a:bodyPr lIns="45719" tIns="45720" rIns="45719" bIns="45720" anchor="ctr">
            <a:normAutofit/>
          </a:bodyPr>
          <a:lstStyle/>
          <a:p>
            <a:r>
              <a:rPr lang="en-GB">
                <a:latin typeface="Tahoma"/>
              </a:rPr>
              <a:t>Latency and Data Transfer Speeds</a:t>
            </a:r>
          </a:p>
        </p:txBody>
      </p:sp>
      <p:pic>
        <p:nvPicPr>
          <p:cNvPr id="4" name="Picture 3" descr="A logo with blue and orange lines&#10;&#10;Description automatically generated">
            <a:extLst>
              <a:ext uri="{FF2B5EF4-FFF2-40B4-BE49-F238E27FC236}">
                <a16:creationId xmlns:a16="http://schemas.microsoft.com/office/drawing/2014/main" id="{FCFEA1F7-6CA4-A88F-00CE-C5B657BAE224}"/>
              </a:ext>
            </a:extLst>
          </p:cNvPr>
          <p:cNvPicPr>
            <a:picLocks noChangeAspect="1"/>
          </p:cNvPicPr>
          <p:nvPr/>
        </p:nvPicPr>
        <p:blipFill>
          <a:blip r:embed="rId2"/>
          <a:stretch>
            <a:fillRect/>
          </a:stretch>
        </p:blipFill>
        <p:spPr>
          <a:xfrm>
            <a:off x="169082" y="135821"/>
            <a:ext cx="2250057" cy="1134374"/>
          </a:xfrm>
          <a:prstGeom prst="rect">
            <a:avLst/>
          </a:prstGeom>
        </p:spPr>
      </p:pic>
      <p:sp>
        <p:nvSpPr>
          <p:cNvPr id="6" name="TextBox 5">
            <a:extLst>
              <a:ext uri="{FF2B5EF4-FFF2-40B4-BE49-F238E27FC236}">
                <a16:creationId xmlns:a16="http://schemas.microsoft.com/office/drawing/2014/main" id="{5ED0033C-9312-0789-99F2-F1C49E9D1EE5}"/>
              </a:ext>
            </a:extLst>
          </p:cNvPr>
          <p:cNvSpPr txBox="1"/>
          <p:nvPr/>
        </p:nvSpPr>
        <p:spPr>
          <a:xfrm>
            <a:off x="170233" y="6395936"/>
            <a:ext cx="11811000" cy="369330"/>
          </a:xfrm>
          <a:prstGeom prst="rect">
            <a:avLst/>
          </a:prstGeom>
          <a:solidFill>
            <a:schemeClr val="accent5">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a:solidFill>
                  <a:srgbClr val="ED7D31"/>
                </a:solidFill>
                <a:latin typeface="Wingdings"/>
                <a:sym typeface="Wingdings"/>
              </a:rPr>
              <a:t>)</a:t>
            </a:r>
            <a:r>
              <a:rPr lang="en-US">
                <a:solidFill>
                  <a:srgbClr val="ED7D31"/>
                </a:solidFill>
              </a:rPr>
              <a:t>UK /EMEA +44 1590 615 444       </a:t>
            </a:r>
            <a:r>
              <a:rPr lang="en-US">
                <a:solidFill>
                  <a:srgbClr val="ED7D31"/>
                </a:solidFill>
                <a:latin typeface="Wingdings"/>
                <a:sym typeface="Wingdings"/>
              </a:rPr>
              <a:t>)</a:t>
            </a:r>
            <a:r>
              <a:rPr lang="en-US">
                <a:solidFill>
                  <a:srgbClr val="ED7D31"/>
                </a:solidFill>
              </a:rPr>
              <a:t>USA/Canada +1 888 238 1805    </a:t>
            </a:r>
            <a:r>
              <a:rPr lang="en-US">
                <a:solidFill>
                  <a:srgbClr val="ED7D31"/>
                </a:solidFill>
                <a:latin typeface="Calibri"/>
              </a:rPr>
              <a:t>https</a:t>
            </a:r>
            <a:r>
              <a:rPr lang="en-US">
                <a:solidFill>
                  <a:srgbClr val="ED7D31"/>
                </a:solidFill>
              </a:rPr>
              <a:t>://www.4bridgeworks.com</a:t>
            </a:r>
            <a:endParaRPr lang="en-US" sz="1800" b="0" i="0" u="none" strike="noStrike" cap="none" spc="0" normalizeH="0" baseline="0">
              <a:ln>
                <a:noFill/>
              </a:ln>
              <a:solidFill>
                <a:srgbClr val="ED7D31"/>
              </a:solidFill>
              <a:effectLst/>
              <a:uFillTx/>
              <a:latin typeface="+mn-lt"/>
              <a:ea typeface="+mn-ea"/>
              <a:cs typeface="+mn-cs"/>
            </a:endParaRPr>
          </a:p>
        </p:txBody>
      </p:sp>
      <p:pic>
        <p:nvPicPr>
          <p:cNvPr id="3" name="Picture 2" descr="A graph with a red line&#10;&#10;AI-generated content may be incorrect.">
            <a:extLst>
              <a:ext uri="{FF2B5EF4-FFF2-40B4-BE49-F238E27FC236}">
                <a16:creationId xmlns:a16="http://schemas.microsoft.com/office/drawing/2014/main" id="{BB103341-D5CC-D776-DEF4-92F8AE17DE80}"/>
              </a:ext>
            </a:extLst>
          </p:cNvPr>
          <p:cNvPicPr>
            <a:picLocks noChangeAspect="1"/>
          </p:cNvPicPr>
          <p:nvPr/>
        </p:nvPicPr>
        <p:blipFill>
          <a:blip r:embed="rId3"/>
          <a:stretch>
            <a:fillRect/>
          </a:stretch>
        </p:blipFill>
        <p:spPr>
          <a:xfrm>
            <a:off x="2544972" y="1711895"/>
            <a:ext cx="7102055" cy="3994928"/>
          </a:xfrm>
          <a:prstGeom prst="rect">
            <a:avLst/>
          </a:prstGeom>
        </p:spPr>
      </p:pic>
    </p:spTree>
    <p:extLst>
      <p:ext uri="{BB962C8B-B14F-4D97-AF65-F5344CB8AC3E}">
        <p14:creationId xmlns:p14="http://schemas.microsoft.com/office/powerpoint/2010/main" val="54774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23450" y="320399"/>
            <a:ext cx="9888519" cy="914401"/>
          </a:xfrm>
        </p:spPr>
        <p:txBody>
          <a:bodyPr lIns="45719" tIns="45720" rIns="45719" bIns="45720" anchor="ctr">
            <a:normAutofit/>
          </a:bodyPr>
          <a:lstStyle/>
          <a:p>
            <a:r>
              <a:rPr lang="en-GB">
                <a:latin typeface="Tahoma"/>
              </a:rPr>
              <a:t>Data Acceleration and Bridgeworks</a:t>
            </a:r>
          </a:p>
        </p:txBody>
      </p:sp>
      <p:sp>
        <p:nvSpPr>
          <p:cNvPr id="4" name="Subtitle 2">
            <a:extLst>
              <a:ext uri="{FF2B5EF4-FFF2-40B4-BE49-F238E27FC236}">
                <a16:creationId xmlns:a16="http://schemas.microsoft.com/office/drawing/2014/main" id="{AEB0FABA-893F-FA13-6F63-C61254403DFB}"/>
              </a:ext>
            </a:extLst>
          </p:cNvPr>
          <p:cNvSpPr txBox="1">
            <a:spLocks/>
          </p:cNvSpPr>
          <p:nvPr/>
        </p:nvSpPr>
        <p:spPr>
          <a:xfrm>
            <a:off x="268862" y="1408166"/>
            <a:ext cx="6574994" cy="1712613"/>
          </a:xfrm>
          <a:prstGeom prst="rect">
            <a:avLst/>
          </a:prstGeom>
          <a:ln w="12700">
            <a:miter lim="400000"/>
          </a:ln>
          <a:extLst>
            <a:ext uri="{C572A759-6A51-4108-AA02-DFA0A04FC94B}">
              <ma14:wrappingTextBoxFlag xmlns:ma14="http://schemas.microsoft.com/office/mac/drawingml/2011/main" xmlns="" val="1"/>
            </a:ext>
          </a:extLst>
        </p:spPr>
        <p:txBody>
          <a:bodyPr lIns="45719" tIns="45720" rIns="45719" bIns="45720" anchor="t">
            <a:normAutofit fontScale="85000" lnSpcReduction="10000"/>
          </a:bodyPr>
          <a:lstStyle>
            <a:lvl1pPr marL="0" marR="0" indent="0" algn="l" defTabSz="914400" rtl="0" latinLnBrk="0">
              <a:lnSpc>
                <a:spcPct val="90000"/>
              </a:lnSpc>
              <a:spcBef>
                <a:spcPts val="1000"/>
              </a:spcBef>
              <a:spcAft>
                <a:spcPts val="0"/>
              </a:spcAft>
              <a:buClrTx/>
              <a:buSzTx/>
              <a:buFontTx/>
              <a:buNone/>
              <a:tabLst/>
              <a:defRPr sz="1400" b="0" i="0" u="none" strike="noStrike" cap="none" spc="0" baseline="0">
                <a:ln>
                  <a:noFill/>
                </a:ln>
                <a:solidFill>
                  <a:srgbClr val="000000"/>
                </a:solidFill>
                <a:uFillTx/>
                <a:latin typeface="Open Sans"/>
                <a:ea typeface="Open Sans"/>
                <a:cs typeface="Open Sans"/>
                <a:sym typeface="Open Sans"/>
              </a:defRPr>
            </a:lvl1pPr>
            <a:lvl2pPr marL="320040" marR="0" indent="0" algn="l" defTabSz="914400" rtl="0" latinLnBrk="0">
              <a:lnSpc>
                <a:spcPct val="90000"/>
              </a:lnSpc>
              <a:spcBef>
                <a:spcPts val="1000"/>
              </a:spcBef>
              <a:spcAft>
                <a:spcPts val="0"/>
              </a:spcAft>
              <a:buClrTx/>
              <a:buSzTx/>
              <a:buFontTx/>
              <a:buNone/>
              <a:tabLst/>
              <a:defRPr sz="1400" b="0" i="0" u="none" strike="noStrike" cap="none" spc="0" baseline="0">
                <a:ln>
                  <a:noFill/>
                </a:ln>
                <a:solidFill>
                  <a:srgbClr val="000000"/>
                </a:solidFill>
                <a:uFillTx/>
                <a:latin typeface="Open Sans"/>
                <a:ea typeface="Open Sans"/>
                <a:cs typeface="Open Sans"/>
                <a:sym typeface="Open Sans"/>
              </a:defRPr>
            </a:lvl2pPr>
            <a:lvl3pPr marL="594360" marR="0" indent="0" algn="l" defTabSz="914400" rtl="0" latinLnBrk="0">
              <a:lnSpc>
                <a:spcPct val="90000"/>
              </a:lnSpc>
              <a:spcBef>
                <a:spcPts val="1000"/>
              </a:spcBef>
              <a:spcAft>
                <a:spcPts val="0"/>
              </a:spcAft>
              <a:buClrTx/>
              <a:buSzTx/>
              <a:buFontTx/>
              <a:buNone/>
              <a:tabLst/>
              <a:defRPr sz="1400" b="0" i="0" u="none" strike="noStrike" cap="none" spc="0" baseline="0">
                <a:ln>
                  <a:noFill/>
                </a:ln>
                <a:solidFill>
                  <a:srgbClr val="000000"/>
                </a:solidFill>
                <a:uFillTx/>
                <a:latin typeface="Open Sans"/>
                <a:ea typeface="Open Sans"/>
                <a:cs typeface="Open Sans"/>
                <a:sym typeface="Open Sans"/>
              </a:defRPr>
            </a:lvl3pPr>
            <a:lvl4pPr marL="868680" marR="0" indent="0" algn="l" defTabSz="914400" rtl="0" latinLnBrk="0">
              <a:lnSpc>
                <a:spcPct val="90000"/>
              </a:lnSpc>
              <a:spcBef>
                <a:spcPts val="1000"/>
              </a:spcBef>
              <a:spcAft>
                <a:spcPts val="0"/>
              </a:spcAft>
              <a:buClrTx/>
              <a:buSzTx/>
              <a:buFontTx/>
              <a:buNone/>
              <a:tabLst/>
              <a:defRPr sz="1400" b="0" i="0" u="none" strike="noStrike" cap="none" spc="0" baseline="0">
                <a:ln>
                  <a:noFill/>
                </a:ln>
                <a:solidFill>
                  <a:srgbClr val="000000"/>
                </a:solidFill>
                <a:uFillTx/>
                <a:latin typeface="Open Sans"/>
                <a:ea typeface="Open Sans"/>
                <a:cs typeface="Open Sans"/>
                <a:sym typeface="Open Sans"/>
              </a:defRPr>
            </a:lvl4pPr>
            <a:lvl5pPr marL="1097280" marR="0" indent="0" algn="l" defTabSz="914400" rtl="0" latinLnBrk="0">
              <a:lnSpc>
                <a:spcPct val="90000"/>
              </a:lnSpc>
              <a:spcBef>
                <a:spcPts val="1000"/>
              </a:spcBef>
              <a:spcAft>
                <a:spcPts val="0"/>
              </a:spcAft>
              <a:buClrTx/>
              <a:buSzTx/>
              <a:buFontTx/>
              <a:buNone/>
              <a:tabLst/>
              <a:defRPr sz="1400" b="0" i="0" u="none" strike="noStrike" cap="none" spc="0" baseline="0">
                <a:ln>
                  <a:noFill/>
                </a:ln>
                <a:solidFill>
                  <a:srgbClr val="000000"/>
                </a:solidFill>
                <a:uFillTx/>
                <a:latin typeface="Open Sans"/>
                <a:ea typeface="Open Sans"/>
                <a:cs typeface="Open Sans"/>
                <a:sym typeface="Open Sans"/>
              </a:defRPr>
            </a:lvl5pPr>
            <a:lvl6pPr marL="0" marR="0" indent="2286000" algn="l" defTabSz="914400" rtl="0" latinLnBrk="0">
              <a:lnSpc>
                <a:spcPct val="90000"/>
              </a:lnSpc>
              <a:spcBef>
                <a:spcPts val="1000"/>
              </a:spcBef>
              <a:spcAft>
                <a:spcPts val="0"/>
              </a:spcAft>
              <a:buClrTx/>
              <a:buSzTx/>
              <a:buFontTx/>
              <a:buNone/>
              <a:tabLst/>
              <a:defRPr sz="1400" b="0" i="0" u="none" strike="noStrike" cap="none" spc="0" baseline="0">
                <a:ln>
                  <a:noFill/>
                </a:ln>
                <a:solidFill>
                  <a:srgbClr val="000000"/>
                </a:solidFill>
                <a:uFillTx/>
                <a:latin typeface="Open Sans"/>
                <a:ea typeface="Open Sans"/>
                <a:cs typeface="Open Sans"/>
                <a:sym typeface="Open Sans"/>
              </a:defRPr>
            </a:lvl6pPr>
            <a:lvl7pPr marL="0" marR="0" indent="2743200" algn="l" defTabSz="914400" rtl="0" latinLnBrk="0">
              <a:lnSpc>
                <a:spcPct val="90000"/>
              </a:lnSpc>
              <a:spcBef>
                <a:spcPts val="1000"/>
              </a:spcBef>
              <a:spcAft>
                <a:spcPts val="0"/>
              </a:spcAft>
              <a:buClrTx/>
              <a:buSzTx/>
              <a:buFontTx/>
              <a:buNone/>
              <a:tabLst/>
              <a:defRPr sz="1400" b="0" i="0" u="none" strike="noStrike" cap="none" spc="0" baseline="0">
                <a:ln>
                  <a:noFill/>
                </a:ln>
                <a:solidFill>
                  <a:srgbClr val="000000"/>
                </a:solidFill>
                <a:uFillTx/>
                <a:latin typeface="Open Sans"/>
                <a:ea typeface="Open Sans"/>
                <a:cs typeface="Open Sans"/>
                <a:sym typeface="Open Sans"/>
              </a:defRPr>
            </a:lvl7pPr>
            <a:lvl8pPr marL="0" marR="0" indent="3200400" algn="l" defTabSz="914400" rtl="0" latinLnBrk="0">
              <a:lnSpc>
                <a:spcPct val="90000"/>
              </a:lnSpc>
              <a:spcBef>
                <a:spcPts val="1000"/>
              </a:spcBef>
              <a:spcAft>
                <a:spcPts val="0"/>
              </a:spcAft>
              <a:buClrTx/>
              <a:buSzTx/>
              <a:buFontTx/>
              <a:buNone/>
              <a:tabLst/>
              <a:defRPr sz="1400" b="0" i="0" u="none" strike="noStrike" cap="none" spc="0" baseline="0">
                <a:ln>
                  <a:noFill/>
                </a:ln>
                <a:solidFill>
                  <a:srgbClr val="000000"/>
                </a:solidFill>
                <a:uFillTx/>
                <a:latin typeface="Open Sans"/>
                <a:ea typeface="Open Sans"/>
                <a:cs typeface="Open Sans"/>
                <a:sym typeface="Open Sans"/>
              </a:defRPr>
            </a:lvl8pPr>
            <a:lvl9pPr marL="0" marR="0" indent="3657600" algn="l" defTabSz="914400" rtl="0" latinLnBrk="0">
              <a:lnSpc>
                <a:spcPct val="90000"/>
              </a:lnSpc>
              <a:spcBef>
                <a:spcPts val="1000"/>
              </a:spcBef>
              <a:spcAft>
                <a:spcPts val="0"/>
              </a:spcAft>
              <a:buClrTx/>
              <a:buSzTx/>
              <a:buFontTx/>
              <a:buNone/>
              <a:tabLst/>
              <a:defRPr sz="1400" b="0" i="0" u="none" strike="noStrike" cap="none" spc="0" baseline="0">
                <a:ln>
                  <a:noFill/>
                </a:ln>
                <a:solidFill>
                  <a:srgbClr val="000000"/>
                </a:solidFill>
                <a:uFillTx/>
                <a:latin typeface="Open Sans"/>
                <a:ea typeface="Open Sans"/>
                <a:cs typeface="Open Sans"/>
                <a:sym typeface="Open Sans"/>
              </a:defRPr>
            </a:lvl9pPr>
          </a:lstStyle>
          <a:p>
            <a:pPr hangingPunct="1"/>
            <a:endParaRPr lang="en-US" sz="1200"/>
          </a:p>
          <a:p>
            <a:r>
              <a:rPr lang="en-US" sz="1200" b="1"/>
              <a:t>CVS Pharmacy - largest pharmacy chain in the United States</a:t>
            </a:r>
            <a:endParaRPr lang="en-US" b="1"/>
          </a:p>
          <a:p>
            <a:pPr marL="171450" indent="-171450">
              <a:buFont typeface="Arial"/>
              <a:buChar char="•"/>
            </a:pPr>
            <a:r>
              <a:rPr lang="en-US" sz="1200"/>
              <a:t>Struggled to meet HIPPA and FDA compliance measures due to a variety of data management issues.</a:t>
            </a:r>
            <a:endParaRPr lang="en-US"/>
          </a:p>
          <a:p>
            <a:pPr marL="171450" indent="-171450">
              <a:buFont typeface="Arial"/>
              <a:buChar char="•"/>
            </a:pPr>
            <a:r>
              <a:rPr lang="en-US" sz="1200"/>
              <a:t>Backup challenges and disaster recovery objectives over a vast geographical area of over 2.8k miles.</a:t>
            </a:r>
            <a:endParaRPr lang="en-US"/>
          </a:p>
          <a:p>
            <a:pPr marL="171450" indent="-171450">
              <a:buFont typeface="Arial"/>
              <a:buChar char="•"/>
            </a:pPr>
            <a:endParaRPr lang="en-US" sz="1200"/>
          </a:p>
          <a:p>
            <a:pPr marL="171450" indent="-171450">
              <a:buFont typeface="Arial"/>
              <a:buChar char="•"/>
            </a:pPr>
            <a:endParaRPr lang="en-US" sz="1200"/>
          </a:p>
          <a:p>
            <a:pPr marL="171450" indent="-171450">
              <a:buFont typeface="Arial"/>
              <a:buChar char="•"/>
            </a:pPr>
            <a:r>
              <a:rPr lang="en-US" sz="1200"/>
              <a:t>Two VTLs purchased to eliminate Iron Mountain, reduce backup and restore times;</a:t>
            </a:r>
            <a:endParaRPr lang="en-US"/>
          </a:p>
          <a:p>
            <a:pPr hangingPunct="1"/>
            <a:endParaRPr lang="en-US"/>
          </a:p>
          <a:p>
            <a:pPr hangingPunct="1"/>
            <a:endParaRPr lang="en-US"/>
          </a:p>
        </p:txBody>
      </p:sp>
      <p:sp>
        <p:nvSpPr>
          <p:cNvPr id="7" name="Subtitle 2">
            <a:extLst>
              <a:ext uri="{FF2B5EF4-FFF2-40B4-BE49-F238E27FC236}">
                <a16:creationId xmlns:a16="http://schemas.microsoft.com/office/drawing/2014/main" id="{726BCA27-5F32-6C20-691F-3390DE5DFEE3}"/>
              </a:ext>
            </a:extLst>
          </p:cNvPr>
          <p:cNvSpPr txBox="1"/>
          <p:nvPr/>
        </p:nvSpPr>
        <p:spPr>
          <a:xfrm>
            <a:off x="693869" y="3494799"/>
            <a:ext cx="3236234" cy="17533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lnSpcReduction="10000"/>
          </a:bodyPr>
          <a:lstStyle/>
          <a:p>
            <a:pPr marL="285750" indent="-285750">
              <a:lnSpc>
                <a:spcPct val="90000"/>
              </a:lnSpc>
              <a:spcBef>
                <a:spcPts val="1000"/>
              </a:spcBef>
              <a:buSzPct val="100000"/>
              <a:buBlip>
                <a:blip r:embed="rId2"/>
              </a:buBlip>
              <a:defRPr sz="1400">
                <a:latin typeface="Open Sans"/>
                <a:ea typeface="Open Sans"/>
                <a:cs typeface="Open Sans"/>
                <a:sym typeface="Open Sans"/>
              </a:defRPr>
            </a:pPr>
            <a:r>
              <a:rPr lang="en-GB"/>
              <a:t>Daily</a:t>
            </a:r>
            <a:r>
              <a:t> backups</a:t>
            </a:r>
            <a:r>
              <a:rPr lang="en-GB"/>
              <a:t> 450GB</a:t>
            </a:r>
          </a:p>
          <a:p>
            <a:pPr marL="285750" indent="-285750">
              <a:lnSpc>
                <a:spcPct val="90000"/>
              </a:lnSpc>
              <a:spcBef>
                <a:spcPts val="1000"/>
              </a:spcBef>
              <a:buSzPct val="100000"/>
              <a:buBlip>
                <a:blip r:embed="rId2"/>
              </a:buBlip>
              <a:defRPr sz="1400">
                <a:latin typeface="Open Sans"/>
                <a:ea typeface="Open Sans"/>
                <a:cs typeface="Open Sans"/>
                <a:sym typeface="Open Sans"/>
              </a:defRPr>
            </a:pPr>
            <a:r>
              <a:rPr lang="en-GB"/>
              <a:t>Weekly backups 500GB</a:t>
            </a:r>
          </a:p>
          <a:p>
            <a:pPr marL="285750" indent="-285750">
              <a:lnSpc>
                <a:spcPct val="90000"/>
              </a:lnSpc>
              <a:spcBef>
                <a:spcPts val="1000"/>
              </a:spcBef>
              <a:buSzPct val="100000"/>
              <a:buBlip>
                <a:blip r:embed="rId2"/>
              </a:buBlip>
              <a:defRPr sz="1400">
                <a:latin typeface="Open Sans"/>
                <a:ea typeface="Open Sans"/>
                <a:cs typeface="Open Sans"/>
                <a:sym typeface="Open Sans"/>
              </a:defRPr>
            </a:pPr>
            <a:r>
              <a:rPr lang="en-GB"/>
              <a:t>600Mb Dedicated WAN link</a:t>
            </a:r>
          </a:p>
          <a:p>
            <a:pPr marL="285750" indent="-285750">
              <a:lnSpc>
                <a:spcPct val="90000"/>
              </a:lnSpc>
              <a:spcBef>
                <a:spcPts val="1000"/>
              </a:spcBef>
              <a:buSzPct val="100000"/>
              <a:buBlip>
                <a:blip r:embed="rId2"/>
              </a:buBlip>
              <a:defRPr sz="1400">
                <a:latin typeface="Open Sans"/>
                <a:ea typeface="Open Sans"/>
                <a:cs typeface="Open Sans"/>
                <a:sym typeface="Open Sans"/>
              </a:defRPr>
            </a:pPr>
            <a:r>
              <a:rPr lang="en-GB"/>
              <a:t>Backup Window 12hrs </a:t>
            </a:r>
          </a:p>
          <a:p>
            <a:pPr marL="285750" indent="-285750">
              <a:lnSpc>
                <a:spcPct val="90000"/>
              </a:lnSpc>
              <a:spcBef>
                <a:spcPts val="1000"/>
              </a:spcBef>
              <a:buSzPct val="100000"/>
              <a:buBlip>
                <a:blip r:embed="rId2"/>
              </a:buBlip>
              <a:defRPr sz="1400">
                <a:latin typeface="Open Sans"/>
                <a:ea typeface="Open Sans"/>
                <a:cs typeface="Open Sans"/>
                <a:sym typeface="Open Sans"/>
              </a:defRPr>
            </a:pPr>
            <a:r>
              <a:rPr lang="en-GB"/>
              <a:t>iSCSI protocol </a:t>
            </a:r>
          </a:p>
          <a:p>
            <a:pPr marL="285750" indent="-285750">
              <a:lnSpc>
                <a:spcPct val="90000"/>
              </a:lnSpc>
              <a:spcBef>
                <a:spcPts val="1000"/>
              </a:spcBef>
              <a:buSzPct val="100000"/>
              <a:buBlip>
                <a:blip r:embed="rId2"/>
              </a:buBlip>
              <a:defRPr sz="1400">
                <a:latin typeface="Open Sans"/>
                <a:ea typeface="Open Sans"/>
                <a:cs typeface="Open Sans"/>
                <a:sym typeface="Open Sans"/>
              </a:defRPr>
            </a:pPr>
            <a:r>
              <a:rPr lang="en-GB"/>
              <a:t>80ms Latency 0.5% packet loss </a:t>
            </a:r>
          </a:p>
          <a:p>
            <a:pPr marL="285750" indent="-285750">
              <a:lnSpc>
                <a:spcPct val="90000"/>
              </a:lnSpc>
              <a:spcBef>
                <a:spcPts val="1000"/>
              </a:spcBef>
              <a:buSzPct val="100000"/>
              <a:buBlip>
                <a:blip r:embed="rId2"/>
              </a:buBlip>
              <a:defRPr sz="1400">
                <a:latin typeface="Open Sans"/>
                <a:ea typeface="Open Sans"/>
                <a:cs typeface="Open Sans"/>
                <a:sym typeface="Open Sans"/>
              </a:defRPr>
            </a:pPr>
            <a:endParaRPr/>
          </a:p>
        </p:txBody>
      </p:sp>
      <p:pic>
        <p:nvPicPr>
          <p:cNvPr id="9" name="Picture 6" descr="Picture 6">
            <a:extLst>
              <a:ext uri="{FF2B5EF4-FFF2-40B4-BE49-F238E27FC236}">
                <a16:creationId xmlns:a16="http://schemas.microsoft.com/office/drawing/2014/main" id="{E4C62419-98A4-5D8C-9FB0-856FA93CB999}"/>
              </a:ext>
            </a:extLst>
          </p:cNvPr>
          <p:cNvPicPr>
            <a:picLocks noChangeAspect="1"/>
          </p:cNvPicPr>
          <p:nvPr/>
        </p:nvPicPr>
        <p:blipFill>
          <a:blip r:embed="rId3">
            <a:alphaModFix amt="62000"/>
          </a:blip>
          <a:stretch>
            <a:fillRect/>
          </a:stretch>
        </p:blipFill>
        <p:spPr>
          <a:xfrm>
            <a:off x="7190003" y="2549103"/>
            <a:ext cx="4325850" cy="2677702"/>
          </a:xfrm>
          <a:prstGeom prst="rect">
            <a:avLst/>
          </a:prstGeom>
          <a:ln w="12700">
            <a:miter lim="400000"/>
          </a:ln>
        </p:spPr>
      </p:pic>
      <p:grpSp>
        <p:nvGrpSpPr>
          <p:cNvPr id="10" name="Rounded Rectangle 7">
            <a:extLst>
              <a:ext uri="{FF2B5EF4-FFF2-40B4-BE49-F238E27FC236}">
                <a16:creationId xmlns:a16="http://schemas.microsoft.com/office/drawing/2014/main" id="{E42BE744-9894-A196-ABD8-63C1F1990FA4}"/>
              </a:ext>
            </a:extLst>
          </p:cNvPr>
          <p:cNvGrpSpPr/>
          <p:nvPr/>
        </p:nvGrpSpPr>
        <p:grpSpPr>
          <a:xfrm>
            <a:off x="10145955" y="3149237"/>
            <a:ext cx="1465454" cy="359902"/>
            <a:chOff x="0" y="0"/>
            <a:chExt cx="1465453" cy="359901"/>
          </a:xfrm>
        </p:grpSpPr>
        <p:sp>
          <p:nvSpPr>
            <p:cNvPr id="11" name="Rounded Rectangle">
              <a:extLst>
                <a:ext uri="{FF2B5EF4-FFF2-40B4-BE49-F238E27FC236}">
                  <a16:creationId xmlns:a16="http://schemas.microsoft.com/office/drawing/2014/main" id="{35F14CF5-600E-5DF3-AD70-2980E38089CD}"/>
                </a:ext>
              </a:extLst>
            </p:cNvPr>
            <p:cNvSpPr/>
            <p:nvPr/>
          </p:nvSpPr>
          <p:spPr>
            <a:xfrm>
              <a:off x="0" y="19083"/>
              <a:ext cx="1465453" cy="321734"/>
            </a:xfrm>
            <a:prstGeom prst="roundRect">
              <a:avLst>
                <a:gd name="adj" fmla="val 50000"/>
              </a:avLst>
            </a:prstGeom>
            <a:solidFill>
              <a:srgbClr val="314E6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 name="Rhode Island">
              <a:extLst>
                <a:ext uri="{FF2B5EF4-FFF2-40B4-BE49-F238E27FC236}">
                  <a16:creationId xmlns:a16="http://schemas.microsoft.com/office/drawing/2014/main" id="{C6D82B15-6DA3-26D8-7CEC-4EAB43BF9ACF}"/>
                </a:ext>
              </a:extLst>
            </p:cNvPr>
            <p:cNvSpPr txBox="1"/>
            <p:nvPr/>
          </p:nvSpPr>
          <p:spPr>
            <a:xfrm>
              <a:off x="47116" y="0"/>
              <a:ext cx="1371220" cy="359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72000" tIns="72000" rIns="72000" bIns="72000" numCol="1" anchor="ctr">
              <a:spAutoFit/>
            </a:bodyPr>
            <a:lstStyle>
              <a:lvl1pPr algn="ctr">
                <a:defRPr sz="1400">
                  <a:solidFill>
                    <a:srgbClr val="FFFFFF"/>
                  </a:solidFill>
                  <a:latin typeface="Open Sans"/>
                  <a:ea typeface="Open Sans"/>
                  <a:cs typeface="Open Sans"/>
                  <a:sym typeface="Open Sans"/>
                </a:defRPr>
              </a:lvl1pPr>
            </a:lstStyle>
            <a:p>
              <a:r>
                <a:t>Rhode Island</a:t>
              </a:r>
            </a:p>
          </p:txBody>
        </p:sp>
      </p:grpSp>
      <p:sp>
        <p:nvSpPr>
          <p:cNvPr id="13" name="Straight Arrow Connector 16">
            <a:extLst>
              <a:ext uri="{FF2B5EF4-FFF2-40B4-BE49-F238E27FC236}">
                <a16:creationId xmlns:a16="http://schemas.microsoft.com/office/drawing/2014/main" id="{731543FF-BC8F-A1C4-CD0D-1800B351BA91}"/>
              </a:ext>
            </a:extLst>
          </p:cNvPr>
          <p:cNvSpPr/>
          <p:nvPr/>
        </p:nvSpPr>
        <p:spPr>
          <a:xfrm flipV="1">
            <a:off x="7600632" y="3223871"/>
            <a:ext cx="2524577" cy="913617"/>
          </a:xfrm>
          <a:prstGeom prst="line">
            <a:avLst/>
          </a:prstGeom>
          <a:ln w="69850">
            <a:solidFill>
              <a:srgbClr val="FF8C00"/>
            </a:solidFill>
            <a:miter/>
            <a:tailEnd type="triangle"/>
          </a:ln>
        </p:spPr>
        <p:txBody>
          <a:bodyPr lIns="45719" rIns="45719"/>
          <a:lstStyle/>
          <a:p>
            <a:endParaRPr/>
          </a:p>
        </p:txBody>
      </p:sp>
      <p:grpSp>
        <p:nvGrpSpPr>
          <p:cNvPr id="14" name="Rounded Rectangle 8">
            <a:extLst>
              <a:ext uri="{FF2B5EF4-FFF2-40B4-BE49-F238E27FC236}">
                <a16:creationId xmlns:a16="http://schemas.microsoft.com/office/drawing/2014/main" id="{6F368EDC-F156-A57C-A4EE-199406825FEC}"/>
              </a:ext>
            </a:extLst>
          </p:cNvPr>
          <p:cNvGrpSpPr/>
          <p:nvPr/>
        </p:nvGrpSpPr>
        <p:grpSpPr>
          <a:xfrm>
            <a:off x="7386532" y="4044698"/>
            <a:ext cx="1014284" cy="359902"/>
            <a:chOff x="0" y="0"/>
            <a:chExt cx="1014282" cy="359901"/>
          </a:xfrm>
        </p:grpSpPr>
        <p:sp>
          <p:nvSpPr>
            <p:cNvPr id="15" name="Rounded Rectangle">
              <a:extLst>
                <a:ext uri="{FF2B5EF4-FFF2-40B4-BE49-F238E27FC236}">
                  <a16:creationId xmlns:a16="http://schemas.microsoft.com/office/drawing/2014/main" id="{22CCE1E0-9FDD-3CA2-A708-74BF2CD12EF0}"/>
                </a:ext>
              </a:extLst>
            </p:cNvPr>
            <p:cNvSpPr/>
            <p:nvPr/>
          </p:nvSpPr>
          <p:spPr>
            <a:xfrm>
              <a:off x="0" y="19083"/>
              <a:ext cx="1014282" cy="321734"/>
            </a:xfrm>
            <a:prstGeom prst="roundRect">
              <a:avLst>
                <a:gd name="adj" fmla="val 50000"/>
              </a:avLst>
            </a:prstGeom>
            <a:solidFill>
              <a:srgbClr val="314E6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6" name="Arizona">
              <a:extLst>
                <a:ext uri="{FF2B5EF4-FFF2-40B4-BE49-F238E27FC236}">
                  <a16:creationId xmlns:a16="http://schemas.microsoft.com/office/drawing/2014/main" id="{2952D812-9544-66D9-8010-A2BCDA2E2EAE}"/>
                </a:ext>
              </a:extLst>
            </p:cNvPr>
            <p:cNvSpPr txBox="1"/>
            <p:nvPr/>
          </p:nvSpPr>
          <p:spPr>
            <a:xfrm>
              <a:off x="47115" y="0"/>
              <a:ext cx="920052" cy="359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72000" tIns="72000" rIns="72000" bIns="72000" numCol="1" anchor="ctr">
              <a:spAutoFit/>
            </a:bodyPr>
            <a:lstStyle>
              <a:lvl1pPr algn="ctr">
                <a:defRPr sz="1400">
                  <a:solidFill>
                    <a:srgbClr val="FFFFFF"/>
                  </a:solidFill>
                  <a:latin typeface="Open Sans"/>
                  <a:ea typeface="Open Sans"/>
                  <a:cs typeface="Open Sans"/>
                  <a:sym typeface="Open Sans"/>
                </a:defRPr>
              </a:lvl1pPr>
            </a:lstStyle>
            <a:p>
              <a:r>
                <a:t>Arizona</a:t>
              </a:r>
            </a:p>
          </p:txBody>
        </p:sp>
      </p:grpSp>
      <p:pic>
        <p:nvPicPr>
          <p:cNvPr id="5" name="Picture 4" descr="A logo with blue and orange lines&#10;&#10;Description automatically generated">
            <a:extLst>
              <a:ext uri="{FF2B5EF4-FFF2-40B4-BE49-F238E27FC236}">
                <a16:creationId xmlns:a16="http://schemas.microsoft.com/office/drawing/2014/main" id="{45212EEA-ADD8-FE25-C63D-00E02FE1C610}"/>
              </a:ext>
            </a:extLst>
          </p:cNvPr>
          <p:cNvPicPr>
            <a:picLocks noChangeAspect="1"/>
          </p:cNvPicPr>
          <p:nvPr/>
        </p:nvPicPr>
        <p:blipFill>
          <a:blip r:embed="rId4"/>
          <a:stretch>
            <a:fillRect/>
          </a:stretch>
        </p:blipFill>
        <p:spPr>
          <a:xfrm>
            <a:off x="169082" y="135821"/>
            <a:ext cx="2250057" cy="1134374"/>
          </a:xfrm>
          <a:prstGeom prst="rect">
            <a:avLst/>
          </a:prstGeom>
        </p:spPr>
      </p:pic>
      <p:sp>
        <p:nvSpPr>
          <p:cNvPr id="8" name="TextBox 7">
            <a:extLst>
              <a:ext uri="{FF2B5EF4-FFF2-40B4-BE49-F238E27FC236}">
                <a16:creationId xmlns:a16="http://schemas.microsoft.com/office/drawing/2014/main" id="{0D888BD4-A093-DC2F-08B0-7ABCBAD42B68}"/>
              </a:ext>
            </a:extLst>
          </p:cNvPr>
          <p:cNvSpPr txBox="1"/>
          <p:nvPr/>
        </p:nvSpPr>
        <p:spPr>
          <a:xfrm>
            <a:off x="170233" y="6395936"/>
            <a:ext cx="11811000" cy="369330"/>
          </a:xfrm>
          <a:prstGeom prst="rect">
            <a:avLst/>
          </a:prstGeom>
          <a:solidFill>
            <a:schemeClr val="accent5">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a:solidFill>
                  <a:srgbClr val="ED7D31"/>
                </a:solidFill>
                <a:latin typeface="Wingdings"/>
                <a:sym typeface="Wingdings"/>
              </a:rPr>
              <a:t>)</a:t>
            </a:r>
            <a:r>
              <a:rPr lang="en-US">
                <a:solidFill>
                  <a:srgbClr val="ED7D31"/>
                </a:solidFill>
              </a:rPr>
              <a:t>UK /EMEA +44 1590 615 444       </a:t>
            </a:r>
            <a:r>
              <a:rPr lang="en-US">
                <a:solidFill>
                  <a:srgbClr val="ED7D31"/>
                </a:solidFill>
                <a:latin typeface="Wingdings"/>
                <a:sym typeface="Wingdings"/>
              </a:rPr>
              <a:t>)</a:t>
            </a:r>
            <a:r>
              <a:rPr lang="en-US">
                <a:solidFill>
                  <a:srgbClr val="ED7D31"/>
                </a:solidFill>
              </a:rPr>
              <a:t>USA/Canada +1 888 238 1805    </a:t>
            </a:r>
            <a:r>
              <a:rPr lang="en-US">
                <a:solidFill>
                  <a:srgbClr val="ED7D31"/>
                </a:solidFill>
                <a:latin typeface="Calibri"/>
              </a:rPr>
              <a:t>https</a:t>
            </a:r>
            <a:r>
              <a:rPr lang="en-US">
                <a:solidFill>
                  <a:srgbClr val="ED7D31"/>
                </a:solidFill>
              </a:rPr>
              <a:t>://www.4bridgeworks.com</a:t>
            </a:r>
            <a:endParaRPr lang="en-US" sz="1800" b="0" i="0" u="none" strike="noStrike" cap="none" spc="0" normalizeH="0" baseline="0">
              <a:ln>
                <a:noFill/>
              </a:ln>
              <a:solidFill>
                <a:srgbClr val="ED7D31"/>
              </a:solidFill>
              <a:effectLst/>
              <a:uFillTx/>
              <a:latin typeface="+mn-lt"/>
              <a:ea typeface="+mn-ea"/>
              <a:cs typeface="+mn-cs"/>
            </a:endParaRPr>
          </a:p>
        </p:txBody>
      </p:sp>
    </p:spTree>
    <p:extLst>
      <p:ext uri="{BB962C8B-B14F-4D97-AF65-F5344CB8AC3E}">
        <p14:creationId xmlns:p14="http://schemas.microsoft.com/office/powerpoint/2010/main" val="348837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23450" y="320399"/>
            <a:ext cx="9888519" cy="914401"/>
          </a:xfrm>
        </p:spPr>
        <p:txBody>
          <a:bodyPr lIns="45719" tIns="45720" rIns="45719" bIns="45720" anchor="ctr">
            <a:normAutofit/>
          </a:bodyPr>
          <a:lstStyle/>
          <a:p>
            <a:r>
              <a:rPr lang="en-GB">
                <a:latin typeface="Tahoma"/>
              </a:rPr>
              <a:t>Data Acceleration and Bridgeworks</a:t>
            </a:r>
          </a:p>
        </p:txBody>
      </p:sp>
      <p:sp>
        <p:nvSpPr>
          <p:cNvPr id="4" name="Subtitle 2">
            <a:extLst>
              <a:ext uri="{FF2B5EF4-FFF2-40B4-BE49-F238E27FC236}">
                <a16:creationId xmlns:a16="http://schemas.microsoft.com/office/drawing/2014/main" id="{AEB0FABA-893F-FA13-6F63-C61254403DFB}"/>
              </a:ext>
            </a:extLst>
          </p:cNvPr>
          <p:cNvSpPr txBox="1">
            <a:spLocks/>
          </p:cNvSpPr>
          <p:nvPr/>
        </p:nvSpPr>
        <p:spPr>
          <a:xfrm>
            <a:off x="268862" y="1408166"/>
            <a:ext cx="6574994" cy="1712613"/>
          </a:xfrm>
          <a:prstGeom prst="rect">
            <a:avLst/>
          </a:prstGeom>
          <a:ln w="12700">
            <a:miter lim="400000"/>
          </a:ln>
          <a:extLst>
            <a:ext uri="{C572A759-6A51-4108-AA02-DFA0A04FC94B}">
              <ma14:wrappingTextBoxFlag xmlns:ma14="http://schemas.microsoft.com/office/mac/drawingml/2011/main" xmlns="" val="1"/>
            </a:ext>
          </a:extLst>
        </p:spPr>
        <p:txBody>
          <a:bodyPr lIns="45719" tIns="45720" rIns="45719" bIns="45720" anchor="t">
            <a:normAutofit fontScale="85000" lnSpcReduction="10000"/>
          </a:bodyPr>
          <a:lstStyle>
            <a:lvl1pPr marL="0" marR="0" indent="0" algn="l" defTabSz="914400" rtl="0" latinLnBrk="0">
              <a:lnSpc>
                <a:spcPct val="90000"/>
              </a:lnSpc>
              <a:spcBef>
                <a:spcPts val="1000"/>
              </a:spcBef>
              <a:spcAft>
                <a:spcPts val="0"/>
              </a:spcAft>
              <a:buClrTx/>
              <a:buSzTx/>
              <a:buFontTx/>
              <a:buNone/>
              <a:tabLst/>
              <a:defRPr sz="1400" b="0" i="0" u="none" strike="noStrike" cap="none" spc="0" baseline="0">
                <a:ln>
                  <a:noFill/>
                </a:ln>
                <a:solidFill>
                  <a:srgbClr val="000000"/>
                </a:solidFill>
                <a:uFillTx/>
                <a:latin typeface="Open Sans"/>
                <a:ea typeface="Open Sans"/>
                <a:cs typeface="Open Sans"/>
                <a:sym typeface="Open Sans"/>
              </a:defRPr>
            </a:lvl1pPr>
            <a:lvl2pPr marL="320040" marR="0" indent="0" algn="l" defTabSz="914400" rtl="0" latinLnBrk="0">
              <a:lnSpc>
                <a:spcPct val="90000"/>
              </a:lnSpc>
              <a:spcBef>
                <a:spcPts val="1000"/>
              </a:spcBef>
              <a:spcAft>
                <a:spcPts val="0"/>
              </a:spcAft>
              <a:buClrTx/>
              <a:buSzTx/>
              <a:buFontTx/>
              <a:buNone/>
              <a:tabLst/>
              <a:defRPr sz="1400" b="0" i="0" u="none" strike="noStrike" cap="none" spc="0" baseline="0">
                <a:ln>
                  <a:noFill/>
                </a:ln>
                <a:solidFill>
                  <a:srgbClr val="000000"/>
                </a:solidFill>
                <a:uFillTx/>
                <a:latin typeface="Open Sans"/>
                <a:ea typeface="Open Sans"/>
                <a:cs typeface="Open Sans"/>
                <a:sym typeface="Open Sans"/>
              </a:defRPr>
            </a:lvl2pPr>
            <a:lvl3pPr marL="594360" marR="0" indent="0" algn="l" defTabSz="914400" rtl="0" latinLnBrk="0">
              <a:lnSpc>
                <a:spcPct val="90000"/>
              </a:lnSpc>
              <a:spcBef>
                <a:spcPts val="1000"/>
              </a:spcBef>
              <a:spcAft>
                <a:spcPts val="0"/>
              </a:spcAft>
              <a:buClrTx/>
              <a:buSzTx/>
              <a:buFontTx/>
              <a:buNone/>
              <a:tabLst/>
              <a:defRPr sz="1400" b="0" i="0" u="none" strike="noStrike" cap="none" spc="0" baseline="0">
                <a:ln>
                  <a:noFill/>
                </a:ln>
                <a:solidFill>
                  <a:srgbClr val="000000"/>
                </a:solidFill>
                <a:uFillTx/>
                <a:latin typeface="Open Sans"/>
                <a:ea typeface="Open Sans"/>
                <a:cs typeface="Open Sans"/>
                <a:sym typeface="Open Sans"/>
              </a:defRPr>
            </a:lvl3pPr>
            <a:lvl4pPr marL="868680" marR="0" indent="0" algn="l" defTabSz="914400" rtl="0" latinLnBrk="0">
              <a:lnSpc>
                <a:spcPct val="90000"/>
              </a:lnSpc>
              <a:spcBef>
                <a:spcPts val="1000"/>
              </a:spcBef>
              <a:spcAft>
                <a:spcPts val="0"/>
              </a:spcAft>
              <a:buClrTx/>
              <a:buSzTx/>
              <a:buFontTx/>
              <a:buNone/>
              <a:tabLst/>
              <a:defRPr sz="1400" b="0" i="0" u="none" strike="noStrike" cap="none" spc="0" baseline="0">
                <a:ln>
                  <a:noFill/>
                </a:ln>
                <a:solidFill>
                  <a:srgbClr val="000000"/>
                </a:solidFill>
                <a:uFillTx/>
                <a:latin typeface="Open Sans"/>
                <a:ea typeface="Open Sans"/>
                <a:cs typeface="Open Sans"/>
                <a:sym typeface="Open Sans"/>
              </a:defRPr>
            </a:lvl4pPr>
            <a:lvl5pPr marL="1097280" marR="0" indent="0" algn="l" defTabSz="914400" rtl="0" latinLnBrk="0">
              <a:lnSpc>
                <a:spcPct val="90000"/>
              </a:lnSpc>
              <a:spcBef>
                <a:spcPts val="1000"/>
              </a:spcBef>
              <a:spcAft>
                <a:spcPts val="0"/>
              </a:spcAft>
              <a:buClrTx/>
              <a:buSzTx/>
              <a:buFontTx/>
              <a:buNone/>
              <a:tabLst/>
              <a:defRPr sz="1400" b="0" i="0" u="none" strike="noStrike" cap="none" spc="0" baseline="0">
                <a:ln>
                  <a:noFill/>
                </a:ln>
                <a:solidFill>
                  <a:srgbClr val="000000"/>
                </a:solidFill>
                <a:uFillTx/>
                <a:latin typeface="Open Sans"/>
                <a:ea typeface="Open Sans"/>
                <a:cs typeface="Open Sans"/>
                <a:sym typeface="Open Sans"/>
              </a:defRPr>
            </a:lvl5pPr>
            <a:lvl6pPr marL="0" marR="0" indent="2286000" algn="l" defTabSz="914400" rtl="0" latinLnBrk="0">
              <a:lnSpc>
                <a:spcPct val="90000"/>
              </a:lnSpc>
              <a:spcBef>
                <a:spcPts val="1000"/>
              </a:spcBef>
              <a:spcAft>
                <a:spcPts val="0"/>
              </a:spcAft>
              <a:buClrTx/>
              <a:buSzTx/>
              <a:buFontTx/>
              <a:buNone/>
              <a:tabLst/>
              <a:defRPr sz="1400" b="0" i="0" u="none" strike="noStrike" cap="none" spc="0" baseline="0">
                <a:ln>
                  <a:noFill/>
                </a:ln>
                <a:solidFill>
                  <a:srgbClr val="000000"/>
                </a:solidFill>
                <a:uFillTx/>
                <a:latin typeface="Open Sans"/>
                <a:ea typeface="Open Sans"/>
                <a:cs typeface="Open Sans"/>
                <a:sym typeface="Open Sans"/>
              </a:defRPr>
            </a:lvl6pPr>
            <a:lvl7pPr marL="0" marR="0" indent="2743200" algn="l" defTabSz="914400" rtl="0" latinLnBrk="0">
              <a:lnSpc>
                <a:spcPct val="90000"/>
              </a:lnSpc>
              <a:spcBef>
                <a:spcPts val="1000"/>
              </a:spcBef>
              <a:spcAft>
                <a:spcPts val="0"/>
              </a:spcAft>
              <a:buClrTx/>
              <a:buSzTx/>
              <a:buFontTx/>
              <a:buNone/>
              <a:tabLst/>
              <a:defRPr sz="1400" b="0" i="0" u="none" strike="noStrike" cap="none" spc="0" baseline="0">
                <a:ln>
                  <a:noFill/>
                </a:ln>
                <a:solidFill>
                  <a:srgbClr val="000000"/>
                </a:solidFill>
                <a:uFillTx/>
                <a:latin typeface="Open Sans"/>
                <a:ea typeface="Open Sans"/>
                <a:cs typeface="Open Sans"/>
                <a:sym typeface="Open Sans"/>
              </a:defRPr>
            </a:lvl7pPr>
            <a:lvl8pPr marL="0" marR="0" indent="3200400" algn="l" defTabSz="914400" rtl="0" latinLnBrk="0">
              <a:lnSpc>
                <a:spcPct val="90000"/>
              </a:lnSpc>
              <a:spcBef>
                <a:spcPts val="1000"/>
              </a:spcBef>
              <a:spcAft>
                <a:spcPts val="0"/>
              </a:spcAft>
              <a:buClrTx/>
              <a:buSzTx/>
              <a:buFontTx/>
              <a:buNone/>
              <a:tabLst/>
              <a:defRPr sz="1400" b="0" i="0" u="none" strike="noStrike" cap="none" spc="0" baseline="0">
                <a:ln>
                  <a:noFill/>
                </a:ln>
                <a:solidFill>
                  <a:srgbClr val="000000"/>
                </a:solidFill>
                <a:uFillTx/>
                <a:latin typeface="Open Sans"/>
                <a:ea typeface="Open Sans"/>
                <a:cs typeface="Open Sans"/>
                <a:sym typeface="Open Sans"/>
              </a:defRPr>
            </a:lvl8pPr>
            <a:lvl9pPr marL="0" marR="0" indent="3657600" algn="l" defTabSz="914400" rtl="0" latinLnBrk="0">
              <a:lnSpc>
                <a:spcPct val="90000"/>
              </a:lnSpc>
              <a:spcBef>
                <a:spcPts val="1000"/>
              </a:spcBef>
              <a:spcAft>
                <a:spcPts val="0"/>
              </a:spcAft>
              <a:buClrTx/>
              <a:buSzTx/>
              <a:buFontTx/>
              <a:buNone/>
              <a:tabLst/>
              <a:defRPr sz="1400" b="0" i="0" u="none" strike="noStrike" cap="none" spc="0" baseline="0">
                <a:ln>
                  <a:noFill/>
                </a:ln>
                <a:solidFill>
                  <a:srgbClr val="000000"/>
                </a:solidFill>
                <a:uFillTx/>
                <a:latin typeface="Open Sans"/>
                <a:ea typeface="Open Sans"/>
                <a:cs typeface="Open Sans"/>
                <a:sym typeface="Open Sans"/>
              </a:defRPr>
            </a:lvl9pPr>
          </a:lstStyle>
          <a:p>
            <a:pPr hangingPunct="1"/>
            <a:endParaRPr lang="en-US" sz="1200"/>
          </a:p>
          <a:p>
            <a:r>
              <a:rPr lang="en-US" sz="1200" b="1"/>
              <a:t>CVS Pharmacy - largest pharmacy chain in the United States</a:t>
            </a:r>
            <a:endParaRPr lang="en-US" b="1"/>
          </a:p>
          <a:p>
            <a:pPr marL="171450" indent="-171450">
              <a:buFont typeface="Arial"/>
              <a:buChar char="•"/>
            </a:pPr>
            <a:r>
              <a:rPr lang="en-US" sz="1200"/>
              <a:t>Struggled to meet HIPPA and FDA compliance measures due to a variety of data management issues.</a:t>
            </a:r>
            <a:endParaRPr lang="en-US"/>
          </a:p>
          <a:p>
            <a:pPr marL="171450" indent="-171450">
              <a:buFont typeface="Arial"/>
              <a:buChar char="•"/>
            </a:pPr>
            <a:r>
              <a:rPr lang="en-US" sz="1200"/>
              <a:t>Backup challenges and disaster recovery objectives over a vast geographical area of over 2.8k miles.</a:t>
            </a:r>
            <a:endParaRPr lang="en-US"/>
          </a:p>
          <a:p>
            <a:pPr marL="171450" indent="-171450">
              <a:buFont typeface="Arial"/>
              <a:buChar char="•"/>
            </a:pPr>
            <a:endParaRPr lang="en-US" sz="1200"/>
          </a:p>
          <a:p>
            <a:pPr marL="171450" indent="-171450">
              <a:buFont typeface="Arial"/>
              <a:buChar char="•"/>
            </a:pPr>
            <a:endParaRPr lang="en-US" sz="1200"/>
          </a:p>
          <a:p>
            <a:pPr marL="171450" indent="-171450">
              <a:buFont typeface="Arial"/>
              <a:buChar char="•"/>
            </a:pPr>
            <a:r>
              <a:rPr lang="en-US" sz="1200"/>
              <a:t>Two VTLs purchased to eliminate Iron Mountain, reduce backup and restore times;</a:t>
            </a:r>
            <a:endParaRPr lang="en-US"/>
          </a:p>
          <a:p>
            <a:pPr hangingPunct="1"/>
            <a:endParaRPr lang="en-US"/>
          </a:p>
          <a:p>
            <a:pPr hangingPunct="1"/>
            <a:endParaRPr lang="en-US"/>
          </a:p>
        </p:txBody>
      </p:sp>
      <p:sp>
        <p:nvSpPr>
          <p:cNvPr id="7" name="Subtitle 2">
            <a:extLst>
              <a:ext uri="{FF2B5EF4-FFF2-40B4-BE49-F238E27FC236}">
                <a16:creationId xmlns:a16="http://schemas.microsoft.com/office/drawing/2014/main" id="{726BCA27-5F32-6C20-691F-3390DE5DFEE3}"/>
              </a:ext>
            </a:extLst>
          </p:cNvPr>
          <p:cNvSpPr txBox="1"/>
          <p:nvPr/>
        </p:nvSpPr>
        <p:spPr>
          <a:xfrm>
            <a:off x="693869" y="3494799"/>
            <a:ext cx="3236234" cy="17533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lnSpcReduction="10000"/>
          </a:bodyPr>
          <a:lstStyle/>
          <a:p>
            <a:pPr marL="285750" indent="-285750">
              <a:lnSpc>
                <a:spcPct val="90000"/>
              </a:lnSpc>
              <a:spcBef>
                <a:spcPts val="1000"/>
              </a:spcBef>
              <a:buSzPct val="100000"/>
              <a:buBlip>
                <a:blip r:embed="rId2"/>
              </a:buBlip>
              <a:defRPr sz="1400">
                <a:latin typeface="Open Sans"/>
                <a:ea typeface="Open Sans"/>
                <a:cs typeface="Open Sans"/>
                <a:sym typeface="Open Sans"/>
              </a:defRPr>
            </a:pPr>
            <a:r>
              <a:rPr lang="en-GB"/>
              <a:t>Daily</a:t>
            </a:r>
            <a:r>
              <a:t> backups</a:t>
            </a:r>
            <a:r>
              <a:rPr lang="en-GB"/>
              <a:t> 450GB</a:t>
            </a:r>
          </a:p>
          <a:p>
            <a:pPr marL="285750" indent="-285750">
              <a:lnSpc>
                <a:spcPct val="90000"/>
              </a:lnSpc>
              <a:spcBef>
                <a:spcPts val="1000"/>
              </a:spcBef>
              <a:buSzPct val="100000"/>
              <a:buBlip>
                <a:blip r:embed="rId2"/>
              </a:buBlip>
              <a:defRPr sz="1400">
                <a:latin typeface="Open Sans"/>
                <a:ea typeface="Open Sans"/>
                <a:cs typeface="Open Sans"/>
                <a:sym typeface="Open Sans"/>
              </a:defRPr>
            </a:pPr>
            <a:r>
              <a:rPr lang="en-GB"/>
              <a:t>Weekly backups 500GB</a:t>
            </a:r>
          </a:p>
          <a:p>
            <a:pPr marL="285750" indent="-285750">
              <a:lnSpc>
                <a:spcPct val="90000"/>
              </a:lnSpc>
              <a:spcBef>
                <a:spcPts val="1000"/>
              </a:spcBef>
              <a:buSzPct val="100000"/>
              <a:buBlip>
                <a:blip r:embed="rId2"/>
              </a:buBlip>
              <a:defRPr sz="1400">
                <a:latin typeface="Open Sans"/>
                <a:ea typeface="Open Sans"/>
                <a:cs typeface="Open Sans"/>
                <a:sym typeface="Open Sans"/>
              </a:defRPr>
            </a:pPr>
            <a:r>
              <a:rPr lang="en-GB"/>
              <a:t>600Mb Dedicated WAN link</a:t>
            </a:r>
          </a:p>
          <a:p>
            <a:pPr marL="285750" indent="-285750">
              <a:lnSpc>
                <a:spcPct val="90000"/>
              </a:lnSpc>
              <a:spcBef>
                <a:spcPts val="1000"/>
              </a:spcBef>
              <a:buSzPct val="100000"/>
              <a:buBlip>
                <a:blip r:embed="rId2"/>
              </a:buBlip>
              <a:defRPr sz="1400">
                <a:latin typeface="Open Sans"/>
                <a:ea typeface="Open Sans"/>
                <a:cs typeface="Open Sans"/>
                <a:sym typeface="Open Sans"/>
              </a:defRPr>
            </a:pPr>
            <a:r>
              <a:rPr lang="en-GB"/>
              <a:t>Backup Window 12hrs </a:t>
            </a:r>
          </a:p>
          <a:p>
            <a:pPr marL="285750" indent="-285750">
              <a:lnSpc>
                <a:spcPct val="90000"/>
              </a:lnSpc>
              <a:spcBef>
                <a:spcPts val="1000"/>
              </a:spcBef>
              <a:buSzPct val="100000"/>
              <a:buBlip>
                <a:blip r:embed="rId2"/>
              </a:buBlip>
              <a:defRPr sz="1400">
                <a:latin typeface="Open Sans"/>
                <a:ea typeface="Open Sans"/>
                <a:cs typeface="Open Sans"/>
                <a:sym typeface="Open Sans"/>
              </a:defRPr>
            </a:pPr>
            <a:r>
              <a:rPr lang="en-GB"/>
              <a:t>iSCSI protocol </a:t>
            </a:r>
          </a:p>
          <a:p>
            <a:pPr marL="285750" indent="-285750">
              <a:lnSpc>
                <a:spcPct val="90000"/>
              </a:lnSpc>
              <a:spcBef>
                <a:spcPts val="1000"/>
              </a:spcBef>
              <a:buSzPct val="100000"/>
              <a:buBlip>
                <a:blip r:embed="rId2"/>
              </a:buBlip>
              <a:defRPr sz="1400">
                <a:latin typeface="Open Sans"/>
                <a:ea typeface="Open Sans"/>
                <a:cs typeface="Open Sans"/>
                <a:sym typeface="Open Sans"/>
              </a:defRPr>
            </a:pPr>
            <a:r>
              <a:rPr lang="en-GB"/>
              <a:t>80ms Latency 0.5% packet loss </a:t>
            </a:r>
          </a:p>
          <a:p>
            <a:pPr marL="285750" indent="-285750">
              <a:lnSpc>
                <a:spcPct val="90000"/>
              </a:lnSpc>
              <a:spcBef>
                <a:spcPts val="1000"/>
              </a:spcBef>
              <a:buSzPct val="100000"/>
              <a:buBlip>
                <a:blip r:embed="rId2"/>
              </a:buBlip>
              <a:defRPr sz="1400">
                <a:latin typeface="Open Sans"/>
                <a:ea typeface="Open Sans"/>
                <a:cs typeface="Open Sans"/>
                <a:sym typeface="Open Sans"/>
              </a:defRPr>
            </a:pPr>
            <a:endParaRPr/>
          </a:p>
        </p:txBody>
      </p:sp>
      <p:pic>
        <p:nvPicPr>
          <p:cNvPr id="9" name="Picture 6" descr="Picture 6">
            <a:extLst>
              <a:ext uri="{FF2B5EF4-FFF2-40B4-BE49-F238E27FC236}">
                <a16:creationId xmlns:a16="http://schemas.microsoft.com/office/drawing/2014/main" id="{E4C62419-98A4-5D8C-9FB0-856FA93CB999}"/>
              </a:ext>
            </a:extLst>
          </p:cNvPr>
          <p:cNvPicPr>
            <a:picLocks noChangeAspect="1"/>
          </p:cNvPicPr>
          <p:nvPr/>
        </p:nvPicPr>
        <p:blipFill>
          <a:blip r:embed="rId3">
            <a:alphaModFix amt="62000"/>
          </a:blip>
          <a:stretch>
            <a:fillRect/>
          </a:stretch>
        </p:blipFill>
        <p:spPr>
          <a:xfrm>
            <a:off x="7190003" y="2549103"/>
            <a:ext cx="4325850" cy="2677702"/>
          </a:xfrm>
          <a:prstGeom prst="rect">
            <a:avLst/>
          </a:prstGeom>
          <a:ln w="12700">
            <a:miter lim="400000"/>
          </a:ln>
        </p:spPr>
      </p:pic>
      <p:grpSp>
        <p:nvGrpSpPr>
          <p:cNvPr id="10" name="Rounded Rectangle 7">
            <a:extLst>
              <a:ext uri="{FF2B5EF4-FFF2-40B4-BE49-F238E27FC236}">
                <a16:creationId xmlns:a16="http://schemas.microsoft.com/office/drawing/2014/main" id="{E42BE744-9894-A196-ABD8-63C1F1990FA4}"/>
              </a:ext>
            </a:extLst>
          </p:cNvPr>
          <p:cNvGrpSpPr/>
          <p:nvPr/>
        </p:nvGrpSpPr>
        <p:grpSpPr>
          <a:xfrm>
            <a:off x="10145955" y="3149237"/>
            <a:ext cx="1465454" cy="359902"/>
            <a:chOff x="0" y="0"/>
            <a:chExt cx="1465453" cy="359901"/>
          </a:xfrm>
        </p:grpSpPr>
        <p:sp>
          <p:nvSpPr>
            <p:cNvPr id="11" name="Rounded Rectangle">
              <a:extLst>
                <a:ext uri="{FF2B5EF4-FFF2-40B4-BE49-F238E27FC236}">
                  <a16:creationId xmlns:a16="http://schemas.microsoft.com/office/drawing/2014/main" id="{35F14CF5-600E-5DF3-AD70-2980E38089CD}"/>
                </a:ext>
              </a:extLst>
            </p:cNvPr>
            <p:cNvSpPr/>
            <p:nvPr/>
          </p:nvSpPr>
          <p:spPr>
            <a:xfrm>
              <a:off x="0" y="19083"/>
              <a:ext cx="1465453" cy="321734"/>
            </a:xfrm>
            <a:prstGeom prst="roundRect">
              <a:avLst>
                <a:gd name="adj" fmla="val 50000"/>
              </a:avLst>
            </a:prstGeom>
            <a:solidFill>
              <a:srgbClr val="314E6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 name="Rhode Island">
              <a:extLst>
                <a:ext uri="{FF2B5EF4-FFF2-40B4-BE49-F238E27FC236}">
                  <a16:creationId xmlns:a16="http://schemas.microsoft.com/office/drawing/2014/main" id="{C6D82B15-6DA3-26D8-7CEC-4EAB43BF9ACF}"/>
                </a:ext>
              </a:extLst>
            </p:cNvPr>
            <p:cNvSpPr txBox="1"/>
            <p:nvPr/>
          </p:nvSpPr>
          <p:spPr>
            <a:xfrm>
              <a:off x="47116" y="0"/>
              <a:ext cx="1371220" cy="359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72000" tIns="72000" rIns="72000" bIns="72000" numCol="1" anchor="ctr">
              <a:spAutoFit/>
            </a:bodyPr>
            <a:lstStyle>
              <a:lvl1pPr algn="ctr">
                <a:defRPr sz="1400">
                  <a:solidFill>
                    <a:srgbClr val="FFFFFF"/>
                  </a:solidFill>
                  <a:latin typeface="Open Sans"/>
                  <a:ea typeface="Open Sans"/>
                  <a:cs typeface="Open Sans"/>
                  <a:sym typeface="Open Sans"/>
                </a:defRPr>
              </a:lvl1pPr>
            </a:lstStyle>
            <a:p>
              <a:r>
                <a:t>Rhode Island</a:t>
              </a:r>
            </a:p>
          </p:txBody>
        </p:sp>
      </p:grpSp>
      <p:sp>
        <p:nvSpPr>
          <p:cNvPr id="13" name="Straight Arrow Connector 16">
            <a:extLst>
              <a:ext uri="{FF2B5EF4-FFF2-40B4-BE49-F238E27FC236}">
                <a16:creationId xmlns:a16="http://schemas.microsoft.com/office/drawing/2014/main" id="{731543FF-BC8F-A1C4-CD0D-1800B351BA91}"/>
              </a:ext>
            </a:extLst>
          </p:cNvPr>
          <p:cNvSpPr/>
          <p:nvPr/>
        </p:nvSpPr>
        <p:spPr>
          <a:xfrm flipV="1">
            <a:off x="7600632" y="3223871"/>
            <a:ext cx="2524577" cy="913617"/>
          </a:xfrm>
          <a:prstGeom prst="line">
            <a:avLst/>
          </a:prstGeom>
          <a:ln w="69850">
            <a:solidFill>
              <a:srgbClr val="FF8C00"/>
            </a:solidFill>
            <a:miter/>
            <a:tailEnd type="triangle"/>
          </a:ln>
        </p:spPr>
        <p:txBody>
          <a:bodyPr lIns="45719" rIns="45719"/>
          <a:lstStyle/>
          <a:p>
            <a:endParaRPr/>
          </a:p>
        </p:txBody>
      </p:sp>
      <p:grpSp>
        <p:nvGrpSpPr>
          <p:cNvPr id="14" name="Rounded Rectangle 8">
            <a:extLst>
              <a:ext uri="{FF2B5EF4-FFF2-40B4-BE49-F238E27FC236}">
                <a16:creationId xmlns:a16="http://schemas.microsoft.com/office/drawing/2014/main" id="{6F368EDC-F156-A57C-A4EE-199406825FEC}"/>
              </a:ext>
            </a:extLst>
          </p:cNvPr>
          <p:cNvGrpSpPr/>
          <p:nvPr/>
        </p:nvGrpSpPr>
        <p:grpSpPr>
          <a:xfrm>
            <a:off x="7386532" y="4044698"/>
            <a:ext cx="1014284" cy="359902"/>
            <a:chOff x="0" y="0"/>
            <a:chExt cx="1014282" cy="359901"/>
          </a:xfrm>
        </p:grpSpPr>
        <p:sp>
          <p:nvSpPr>
            <p:cNvPr id="15" name="Rounded Rectangle">
              <a:extLst>
                <a:ext uri="{FF2B5EF4-FFF2-40B4-BE49-F238E27FC236}">
                  <a16:creationId xmlns:a16="http://schemas.microsoft.com/office/drawing/2014/main" id="{22CCE1E0-9FDD-3CA2-A708-74BF2CD12EF0}"/>
                </a:ext>
              </a:extLst>
            </p:cNvPr>
            <p:cNvSpPr/>
            <p:nvPr/>
          </p:nvSpPr>
          <p:spPr>
            <a:xfrm>
              <a:off x="0" y="19083"/>
              <a:ext cx="1014282" cy="321734"/>
            </a:xfrm>
            <a:prstGeom prst="roundRect">
              <a:avLst>
                <a:gd name="adj" fmla="val 50000"/>
              </a:avLst>
            </a:prstGeom>
            <a:solidFill>
              <a:srgbClr val="314E6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6" name="Arizona">
              <a:extLst>
                <a:ext uri="{FF2B5EF4-FFF2-40B4-BE49-F238E27FC236}">
                  <a16:creationId xmlns:a16="http://schemas.microsoft.com/office/drawing/2014/main" id="{2952D812-9544-66D9-8010-A2BCDA2E2EAE}"/>
                </a:ext>
              </a:extLst>
            </p:cNvPr>
            <p:cNvSpPr txBox="1"/>
            <p:nvPr/>
          </p:nvSpPr>
          <p:spPr>
            <a:xfrm>
              <a:off x="47115" y="0"/>
              <a:ext cx="920052" cy="359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72000" tIns="72000" rIns="72000" bIns="72000" numCol="1" anchor="ctr">
              <a:spAutoFit/>
            </a:bodyPr>
            <a:lstStyle>
              <a:lvl1pPr algn="ctr">
                <a:defRPr sz="1400">
                  <a:solidFill>
                    <a:srgbClr val="FFFFFF"/>
                  </a:solidFill>
                  <a:latin typeface="Open Sans"/>
                  <a:ea typeface="Open Sans"/>
                  <a:cs typeface="Open Sans"/>
                  <a:sym typeface="Open Sans"/>
                </a:defRPr>
              </a:lvl1pPr>
            </a:lstStyle>
            <a:p>
              <a:r>
                <a:t>Arizona</a:t>
              </a:r>
            </a:p>
          </p:txBody>
        </p:sp>
      </p:grpSp>
      <p:sp>
        <p:nvSpPr>
          <p:cNvPr id="17" name="Subtitle 2">
            <a:extLst>
              <a:ext uri="{FF2B5EF4-FFF2-40B4-BE49-F238E27FC236}">
                <a16:creationId xmlns:a16="http://schemas.microsoft.com/office/drawing/2014/main" id="{2B3BD978-9228-4201-BB8E-BD63E8F8EBE6}"/>
              </a:ext>
            </a:extLst>
          </p:cNvPr>
          <p:cNvSpPr txBox="1"/>
          <p:nvPr/>
        </p:nvSpPr>
        <p:spPr>
          <a:xfrm>
            <a:off x="5542831" y="5460087"/>
            <a:ext cx="6425681" cy="58550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p>
            <a:pPr>
              <a:lnSpc>
                <a:spcPct val="90000"/>
              </a:lnSpc>
              <a:spcBef>
                <a:spcPts val="1000"/>
              </a:spcBef>
              <a:defRPr sz="1400">
                <a:latin typeface="Open Sans"/>
                <a:ea typeface="Open Sans"/>
                <a:cs typeface="Open Sans"/>
                <a:sym typeface="Open Sans"/>
              </a:defRPr>
            </a:pPr>
            <a:r>
              <a:rPr lang="en-GB" sz="2400"/>
              <a:t>Actual Performance </a:t>
            </a:r>
            <a:r>
              <a:rPr sz="2400"/>
              <a:t>50GB = </a:t>
            </a:r>
            <a:r>
              <a:rPr sz="2400" b="1"/>
              <a:t>12</a:t>
            </a:r>
            <a:r>
              <a:rPr lang="en-GB" sz="2400" b="1"/>
              <a:t> -15</a:t>
            </a:r>
            <a:r>
              <a:rPr sz="2400" b="1"/>
              <a:t> HOURS</a:t>
            </a:r>
          </a:p>
        </p:txBody>
      </p:sp>
      <p:pic>
        <p:nvPicPr>
          <p:cNvPr id="5" name="Picture 4" descr="A logo with blue and orange lines&#10;&#10;Description automatically generated">
            <a:extLst>
              <a:ext uri="{FF2B5EF4-FFF2-40B4-BE49-F238E27FC236}">
                <a16:creationId xmlns:a16="http://schemas.microsoft.com/office/drawing/2014/main" id="{E4F03B31-71DF-FF14-FE9F-BB00101B058E}"/>
              </a:ext>
            </a:extLst>
          </p:cNvPr>
          <p:cNvPicPr>
            <a:picLocks noChangeAspect="1"/>
          </p:cNvPicPr>
          <p:nvPr/>
        </p:nvPicPr>
        <p:blipFill>
          <a:blip r:embed="rId4"/>
          <a:stretch>
            <a:fillRect/>
          </a:stretch>
        </p:blipFill>
        <p:spPr>
          <a:xfrm>
            <a:off x="169082" y="135821"/>
            <a:ext cx="2250057" cy="1134374"/>
          </a:xfrm>
          <a:prstGeom prst="rect">
            <a:avLst/>
          </a:prstGeom>
        </p:spPr>
      </p:pic>
      <p:sp>
        <p:nvSpPr>
          <p:cNvPr id="8" name="TextBox 7">
            <a:extLst>
              <a:ext uri="{FF2B5EF4-FFF2-40B4-BE49-F238E27FC236}">
                <a16:creationId xmlns:a16="http://schemas.microsoft.com/office/drawing/2014/main" id="{3BB570D9-4EAB-5E60-478A-C94CB7FFADE7}"/>
              </a:ext>
            </a:extLst>
          </p:cNvPr>
          <p:cNvSpPr txBox="1"/>
          <p:nvPr/>
        </p:nvSpPr>
        <p:spPr>
          <a:xfrm>
            <a:off x="170233" y="6395936"/>
            <a:ext cx="11811000" cy="369330"/>
          </a:xfrm>
          <a:prstGeom prst="rect">
            <a:avLst/>
          </a:prstGeom>
          <a:solidFill>
            <a:schemeClr val="accent5">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a:solidFill>
                  <a:srgbClr val="ED7D31"/>
                </a:solidFill>
                <a:latin typeface="Wingdings"/>
                <a:sym typeface="Wingdings"/>
              </a:rPr>
              <a:t>)</a:t>
            </a:r>
            <a:r>
              <a:rPr lang="en-US">
                <a:solidFill>
                  <a:srgbClr val="ED7D31"/>
                </a:solidFill>
              </a:rPr>
              <a:t>UK /EMEA +44 1590 615 444       </a:t>
            </a:r>
            <a:r>
              <a:rPr lang="en-US">
                <a:solidFill>
                  <a:srgbClr val="ED7D31"/>
                </a:solidFill>
                <a:latin typeface="Wingdings"/>
                <a:sym typeface="Wingdings"/>
              </a:rPr>
              <a:t>)</a:t>
            </a:r>
            <a:r>
              <a:rPr lang="en-US">
                <a:solidFill>
                  <a:srgbClr val="ED7D31"/>
                </a:solidFill>
              </a:rPr>
              <a:t>USA/Canada +1 888 238 1805    </a:t>
            </a:r>
            <a:r>
              <a:rPr lang="en-US">
                <a:solidFill>
                  <a:srgbClr val="ED7D31"/>
                </a:solidFill>
                <a:latin typeface="Calibri"/>
              </a:rPr>
              <a:t>https</a:t>
            </a:r>
            <a:r>
              <a:rPr lang="en-US">
                <a:solidFill>
                  <a:srgbClr val="ED7D31"/>
                </a:solidFill>
              </a:rPr>
              <a:t>://www.4bridgeworks.com</a:t>
            </a:r>
            <a:endParaRPr lang="en-US" sz="1800" b="0" i="0" u="none" strike="noStrike" cap="none" spc="0" normalizeH="0" baseline="0">
              <a:ln>
                <a:noFill/>
              </a:ln>
              <a:solidFill>
                <a:srgbClr val="ED7D31"/>
              </a:solidFill>
              <a:effectLst/>
              <a:uFillTx/>
              <a:latin typeface="+mn-lt"/>
              <a:ea typeface="+mn-ea"/>
              <a:cs typeface="+mn-cs"/>
            </a:endParaRPr>
          </a:p>
        </p:txBody>
      </p:sp>
    </p:spTree>
    <p:extLst>
      <p:ext uri="{BB962C8B-B14F-4D97-AF65-F5344CB8AC3E}">
        <p14:creationId xmlns:p14="http://schemas.microsoft.com/office/powerpoint/2010/main" val="386462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3E5C2F-7DDB-0D4F-20BF-743CC216EDF3}"/>
              </a:ext>
            </a:extLst>
          </p:cNvPr>
          <p:cNvSpPr>
            <a:spLocks noGrp="1"/>
          </p:cNvSpPr>
          <p:nvPr>
            <p:ph type="title"/>
          </p:nvPr>
        </p:nvSpPr>
        <p:spPr>
          <a:xfrm>
            <a:off x="3436192" y="320399"/>
            <a:ext cx="9720000" cy="914401"/>
          </a:xfrm>
        </p:spPr>
        <p:txBody>
          <a:bodyPr lIns="45719" tIns="45720" rIns="45719" bIns="45720" anchor="ctr">
            <a:normAutofit/>
          </a:bodyPr>
          <a:lstStyle/>
          <a:p>
            <a:r>
              <a:rPr lang="en-US">
                <a:latin typeface="Tahoma"/>
              </a:rPr>
              <a:t>The Problem!</a:t>
            </a:r>
          </a:p>
        </p:txBody>
      </p:sp>
      <p:sp>
        <p:nvSpPr>
          <p:cNvPr id="7" name="Title 3">
            <a:extLst>
              <a:ext uri="{FF2B5EF4-FFF2-40B4-BE49-F238E27FC236}">
                <a16:creationId xmlns:a16="http://schemas.microsoft.com/office/drawing/2014/main" id="{D3D1650F-70BA-1D39-DEA1-F01C7BA298B9}"/>
              </a:ext>
            </a:extLst>
          </p:cNvPr>
          <p:cNvSpPr txBox="1">
            <a:spLocks/>
          </p:cNvSpPr>
          <p:nvPr/>
        </p:nvSpPr>
        <p:spPr>
          <a:xfrm>
            <a:off x="667381" y="2119941"/>
            <a:ext cx="10857238" cy="2618118"/>
          </a:xfrm>
          <a:prstGeom prst="rect">
            <a:avLst/>
          </a:prstGeom>
          <a:ln w="12700">
            <a:miter lim="400000"/>
          </a:ln>
          <a:extLst>
            <a:ext uri="{C572A759-6A51-4108-AA02-DFA0A04FC94B}">
              <ma14:wrappingTextBoxFlag xmlns:ma14="http://schemas.microsoft.com/office/mac/drawingml/2011/main" xmlns="" val="1"/>
            </a:ext>
          </a:extLst>
        </p:spPr>
        <p:txBody>
          <a:bodyPr lIns="45719" tIns="45720" rIns="45719" bIns="45720" anchor="ctr">
            <a:normAutofit lnSpcReduction="10000"/>
          </a:bodyPr>
          <a:lstStyle>
            <a:lvl1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1pPr>
            <a:lvl2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2pPr>
            <a:lvl3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3pPr>
            <a:lvl4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4pPr>
            <a:lvl5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5pPr>
            <a:lvl6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6pPr>
            <a:lvl7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7pPr>
            <a:lvl8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8pPr>
            <a:lvl9pPr marL="0" marR="0" indent="0" algn="l" defTabSz="914400" rtl="0" latinLnBrk="0">
              <a:lnSpc>
                <a:spcPct val="90000"/>
              </a:lnSpc>
              <a:spcBef>
                <a:spcPts val="0"/>
              </a:spcBef>
              <a:spcAft>
                <a:spcPts val="0"/>
              </a:spcAft>
              <a:buClrTx/>
              <a:buSzTx/>
              <a:buFontTx/>
              <a:buNone/>
              <a:tabLst/>
              <a:defRPr sz="3000" b="0" i="0" u="none" strike="noStrike" cap="none" spc="700" baseline="0">
                <a:ln>
                  <a:noFill/>
                </a:ln>
                <a:solidFill>
                  <a:srgbClr val="FF8C00"/>
                </a:solidFill>
                <a:uFillTx/>
                <a:latin typeface="Arca Majora 2 Heavy"/>
                <a:ea typeface="Arca Majora 2 Heavy"/>
                <a:cs typeface="Arca Majora 2 Heavy"/>
                <a:sym typeface="Arca Majora 2 Heavy"/>
              </a:defRPr>
            </a:lvl9pPr>
          </a:lstStyle>
          <a:p>
            <a:pPr marL="457200" indent="-457200" hangingPunct="1">
              <a:buFont typeface="Arial,Sans-Serif" panose="020B0604020202020204" pitchFamily="34" charset="0"/>
              <a:buChar char="•"/>
            </a:pPr>
            <a:r>
              <a:rPr lang="en-US" sz="2000">
                <a:solidFill>
                  <a:schemeClr val="tx1"/>
                </a:solidFill>
                <a:latin typeface="Tahoma"/>
                <a:ea typeface="Tahoma"/>
                <a:cs typeface="Tahoma"/>
              </a:rPr>
              <a:t>80ms Latency and 0.5% Packet Loss!</a:t>
            </a:r>
            <a:br>
              <a:rPr lang="en-US"/>
            </a:br>
            <a:endParaRPr lang="en-US">
              <a:solidFill>
                <a:schemeClr val="tx1"/>
              </a:solidFill>
              <a:ea typeface="Tahoma"/>
              <a:cs typeface="Tahoma"/>
            </a:endParaRPr>
          </a:p>
          <a:p>
            <a:pPr marL="457200" indent="-457200">
              <a:buFont typeface="Arial,Sans-Serif" panose="020B0604020202020204" pitchFamily="34" charset="0"/>
              <a:buChar char="•"/>
            </a:pPr>
            <a:r>
              <a:rPr lang="en-US" sz="2000">
                <a:solidFill>
                  <a:schemeClr val="tx1"/>
                </a:solidFill>
                <a:ea typeface="Tahoma"/>
                <a:cs typeface="Arial"/>
              </a:rPr>
              <a:t>Only</a:t>
            </a:r>
            <a:r>
              <a:rPr lang="en-US" sz="2000">
                <a:solidFill>
                  <a:schemeClr val="tx1"/>
                </a:solidFill>
                <a:latin typeface="Tahoma"/>
                <a:cs typeface="Arial"/>
              </a:rPr>
              <a:t> able to transfer 50GB of data within backup window!</a:t>
            </a:r>
            <a:br>
              <a:rPr lang="en-US" sz="2000">
                <a:solidFill>
                  <a:schemeClr val="tx1"/>
                </a:solidFill>
                <a:latin typeface="Tahoma"/>
                <a:cs typeface="Arial"/>
              </a:rPr>
            </a:br>
            <a:endParaRPr lang="en-US" sz="2000">
              <a:solidFill>
                <a:schemeClr val="tx1"/>
              </a:solidFill>
              <a:latin typeface="Tahoma"/>
              <a:cs typeface="Arial"/>
            </a:endParaRPr>
          </a:p>
          <a:p>
            <a:pPr marL="457200" indent="-457200">
              <a:buFont typeface="Arial,Sans-Serif" panose="020B0604020202020204" pitchFamily="34" charset="0"/>
              <a:buChar char="•"/>
            </a:pPr>
            <a:r>
              <a:rPr lang="en-US" sz="2000">
                <a:solidFill>
                  <a:schemeClr val="tx1"/>
                </a:solidFill>
                <a:latin typeface="Tahoma"/>
                <a:cs typeface="Arial"/>
              </a:rPr>
              <a:t>Unable to complete a full backup in time!</a:t>
            </a:r>
            <a:br>
              <a:rPr lang="en-US"/>
            </a:br>
            <a:endParaRPr lang="en-US" sz="2000">
              <a:solidFill>
                <a:schemeClr val="tx1"/>
              </a:solidFill>
              <a:latin typeface="Tahoma"/>
              <a:cs typeface="Arial"/>
            </a:endParaRPr>
          </a:p>
          <a:p>
            <a:pPr marL="457200" indent="-457200">
              <a:buFont typeface="Arial,Sans-Serif" panose="020B0604020202020204" pitchFamily="34" charset="0"/>
              <a:buChar char="•"/>
            </a:pPr>
            <a:r>
              <a:rPr lang="en-US" sz="2000">
                <a:solidFill>
                  <a:schemeClr val="tx1"/>
                </a:solidFill>
                <a:latin typeface="Tahoma"/>
                <a:cs typeface="Arial"/>
              </a:rPr>
              <a:t>Unable to implement an achievable Disaster Recovery plan!</a:t>
            </a:r>
          </a:p>
          <a:p>
            <a:pPr marL="457200" indent="-457200">
              <a:buFont typeface="Arial" panose="020B0604020202020204" pitchFamily="34" charset="0"/>
              <a:buChar char="•"/>
            </a:pPr>
            <a:endParaRPr lang="en-US" sz="2000">
              <a:solidFill>
                <a:schemeClr val="tx1"/>
              </a:solidFill>
              <a:latin typeface="Tahoma"/>
              <a:cs typeface="Arial"/>
            </a:endParaRPr>
          </a:p>
        </p:txBody>
      </p:sp>
      <p:pic>
        <p:nvPicPr>
          <p:cNvPr id="3" name="Picture 2" descr="A logo with blue and orange lines&#10;&#10;Description automatically generated">
            <a:extLst>
              <a:ext uri="{FF2B5EF4-FFF2-40B4-BE49-F238E27FC236}">
                <a16:creationId xmlns:a16="http://schemas.microsoft.com/office/drawing/2014/main" id="{FE131812-E868-E491-2601-E079894534D2}"/>
              </a:ext>
            </a:extLst>
          </p:cNvPr>
          <p:cNvPicPr>
            <a:picLocks noChangeAspect="1"/>
          </p:cNvPicPr>
          <p:nvPr/>
        </p:nvPicPr>
        <p:blipFill>
          <a:blip r:embed="rId2"/>
          <a:stretch>
            <a:fillRect/>
          </a:stretch>
        </p:blipFill>
        <p:spPr>
          <a:xfrm>
            <a:off x="169082" y="135821"/>
            <a:ext cx="2250057" cy="1134374"/>
          </a:xfrm>
          <a:prstGeom prst="rect">
            <a:avLst/>
          </a:prstGeom>
        </p:spPr>
      </p:pic>
      <p:sp>
        <p:nvSpPr>
          <p:cNvPr id="6" name="TextBox 5">
            <a:extLst>
              <a:ext uri="{FF2B5EF4-FFF2-40B4-BE49-F238E27FC236}">
                <a16:creationId xmlns:a16="http://schemas.microsoft.com/office/drawing/2014/main" id="{9D667965-35B0-EEF1-72CC-300E46BFF751}"/>
              </a:ext>
            </a:extLst>
          </p:cNvPr>
          <p:cNvSpPr txBox="1"/>
          <p:nvPr/>
        </p:nvSpPr>
        <p:spPr>
          <a:xfrm>
            <a:off x="170233" y="6395936"/>
            <a:ext cx="11811000" cy="369330"/>
          </a:xfrm>
          <a:prstGeom prst="rect">
            <a:avLst/>
          </a:prstGeom>
          <a:solidFill>
            <a:schemeClr val="accent5">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a:solidFill>
                  <a:srgbClr val="ED7D31"/>
                </a:solidFill>
                <a:latin typeface="Wingdings"/>
                <a:sym typeface="Wingdings"/>
              </a:rPr>
              <a:t>)</a:t>
            </a:r>
            <a:r>
              <a:rPr lang="en-US">
                <a:solidFill>
                  <a:srgbClr val="ED7D31"/>
                </a:solidFill>
              </a:rPr>
              <a:t>UK /EMEA +44 1590 615 444       </a:t>
            </a:r>
            <a:r>
              <a:rPr lang="en-US">
                <a:solidFill>
                  <a:srgbClr val="ED7D31"/>
                </a:solidFill>
                <a:latin typeface="Wingdings"/>
                <a:sym typeface="Wingdings"/>
              </a:rPr>
              <a:t>)</a:t>
            </a:r>
            <a:r>
              <a:rPr lang="en-US">
                <a:solidFill>
                  <a:srgbClr val="ED7D31"/>
                </a:solidFill>
              </a:rPr>
              <a:t>USA/Canada +1 888 238 1805    </a:t>
            </a:r>
            <a:r>
              <a:rPr lang="en-US">
                <a:solidFill>
                  <a:srgbClr val="ED7D31"/>
                </a:solidFill>
                <a:latin typeface="Calibri"/>
              </a:rPr>
              <a:t>https</a:t>
            </a:r>
            <a:r>
              <a:rPr lang="en-US">
                <a:solidFill>
                  <a:srgbClr val="ED7D31"/>
                </a:solidFill>
              </a:rPr>
              <a:t>://www.4bridgeworks.com</a:t>
            </a:r>
            <a:endParaRPr lang="en-US" sz="1800" b="0" i="0" u="none" strike="noStrike" cap="none" spc="0" normalizeH="0" baseline="0">
              <a:ln>
                <a:noFill/>
              </a:ln>
              <a:solidFill>
                <a:srgbClr val="ED7D31"/>
              </a:solidFill>
              <a:effectLst/>
              <a:uFillTx/>
              <a:latin typeface="+mn-lt"/>
              <a:ea typeface="+mn-ea"/>
              <a:cs typeface="+mn-cs"/>
            </a:endParaRPr>
          </a:p>
        </p:txBody>
      </p:sp>
    </p:spTree>
    <p:extLst>
      <p:ext uri="{BB962C8B-B14F-4D97-AF65-F5344CB8AC3E}">
        <p14:creationId xmlns:p14="http://schemas.microsoft.com/office/powerpoint/2010/main" val="175337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6ab4b2f-53a7-4f50-ab93-58bcc2d89e8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35D016F608B643BA7A708AE798E1D6" ma:contentTypeVersion="13" ma:contentTypeDescription="Create a new document." ma:contentTypeScope="" ma:versionID="fc03c4d791772d1ca154939f8939909a">
  <xsd:schema xmlns:xsd="http://www.w3.org/2001/XMLSchema" xmlns:xs="http://www.w3.org/2001/XMLSchema" xmlns:p="http://schemas.microsoft.com/office/2006/metadata/properties" xmlns:ns3="06ab4b2f-53a7-4f50-ab93-58bcc2d89e86" xmlns:ns4="6ec329ba-1455-41d3-9855-c6c5e2e0a359" targetNamespace="http://schemas.microsoft.com/office/2006/metadata/properties" ma:root="true" ma:fieldsID="c7627ce4628630e81bd58b9bf7cdd156" ns3:_="" ns4:_="">
    <xsd:import namespace="06ab4b2f-53a7-4f50-ab93-58bcc2d89e86"/>
    <xsd:import namespace="6ec329ba-1455-41d3-9855-c6c5e2e0a359"/>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element ref="ns3:MediaServiceDateTaken"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ab4b2f-53a7-4f50-ab93-58bcc2d89e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ec329ba-1455-41d3-9855-c6c5e2e0a35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C109F5-BDFD-47A0-811F-0C3E78656D00}">
  <ds:schemaRefs>
    <ds:schemaRef ds:uri="http://purl.org/dc/elements/1.1/"/>
    <ds:schemaRef ds:uri="6ec329ba-1455-41d3-9855-c6c5e2e0a359"/>
    <ds:schemaRef ds:uri="http://purl.org/dc/dcmitype/"/>
    <ds:schemaRef ds:uri="06ab4b2f-53a7-4f50-ab93-58bcc2d89e86"/>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6C336FCC-0FC4-484C-83B1-1FDE4BFF8FDA}">
  <ds:schemaRefs>
    <ds:schemaRef ds:uri="http://schemas.microsoft.com/sharepoint/v3/contenttype/forms"/>
  </ds:schemaRefs>
</ds:datastoreItem>
</file>

<file path=customXml/itemProps3.xml><?xml version="1.0" encoding="utf-8"?>
<ds:datastoreItem xmlns:ds="http://schemas.openxmlformats.org/officeDocument/2006/customXml" ds:itemID="{EC293FBD-5864-400E-9E3D-24588AEB0E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ab4b2f-53a7-4f50-ab93-58bcc2d89e86"/>
    <ds:schemaRef ds:uri="6ec329ba-1455-41d3-9855-c6c5e2e0a3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5adb325-9d8e-4c1d-9bc7-9e8908d04c62}" enabled="0" method="" siteId="{e5adb325-9d8e-4c1d-9bc7-9e8908d04c62}" removed="1"/>
</clbl:labelList>
</file>

<file path=docProps/app.xml><?xml version="1.0" encoding="utf-8"?>
<Properties xmlns="http://schemas.openxmlformats.org/officeDocument/2006/extended-properties" xmlns:vt="http://schemas.openxmlformats.org/officeDocument/2006/docPropsVTypes">
  <TotalTime>59</TotalTime>
  <Words>1645</Words>
  <Application>Microsoft Office PowerPoint</Application>
  <PresentationFormat>Widescreen</PresentationFormat>
  <Paragraphs>193</Paragraphs>
  <Slides>21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Arca Majora 2 Heavy</vt:lpstr>
      <vt:lpstr>Arial</vt:lpstr>
      <vt:lpstr>Arial,Sans-Serif</vt:lpstr>
      <vt:lpstr>Calibri</vt:lpstr>
      <vt:lpstr>Courier New</vt:lpstr>
      <vt:lpstr>Open Sans</vt:lpstr>
      <vt:lpstr>Tahoma</vt:lpstr>
      <vt:lpstr>Wingdings</vt:lpstr>
      <vt:lpstr>Office Theme</vt:lpstr>
      <vt:lpstr>The Data Protection Company Innovation in High-Speed Data Transfer powered by AI  </vt:lpstr>
      <vt:lpstr>Who are Bridgeworks?</vt:lpstr>
      <vt:lpstr>PowerPoint Presentation</vt:lpstr>
      <vt:lpstr>Don't ask us what we do!  Ask us what problems we solve!  (Moving big data over big distances need not be a big problem)</vt:lpstr>
      <vt:lpstr>Data Acceleration and Bridgeworks</vt:lpstr>
      <vt:lpstr>Latency and Data Transfer Speeds</vt:lpstr>
      <vt:lpstr>Data Acceleration and Bridgeworks</vt:lpstr>
      <vt:lpstr>Data Acceleration and Bridgeworks</vt:lpstr>
      <vt:lpstr>The Problem!</vt:lpstr>
      <vt:lpstr>Typical Solutions Suggested</vt:lpstr>
      <vt:lpstr>Data Acceleration and Bridgeworks</vt:lpstr>
      <vt:lpstr>What is unique about Bridgeworks and their solution to the problems of WAN performance?</vt:lpstr>
      <vt:lpstr>How we solved the problem?</vt:lpstr>
      <vt:lpstr>Alternatives</vt:lpstr>
      <vt:lpstr>Installation Options</vt:lpstr>
      <vt:lpstr>PowerPoint Presentation</vt:lpstr>
      <vt:lpstr>PowerPoint Presentation</vt:lpstr>
      <vt:lpstr>Demonstration</vt:lpstr>
      <vt:lpstr>Q&amp;A Session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Data Acceleration Company</dc:title>
  <dc:creator>Jason Wakeling</dc:creator>
  <cp:lastModifiedBy>Jason Wakeling</cp:lastModifiedBy>
  <cp:revision>59</cp:revision>
  <dcterms:created xsi:type="dcterms:W3CDTF">2020-10-22T10:10:59Z</dcterms:created>
  <dcterms:modified xsi:type="dcterms:W3CDTF">2025-05-15T08:07:15Z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0x0101000635D016F608B643BA7A708AE798E1D6</vt:lpwstr>
  </property>
</Properties>
</file>