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147471034" r:id="rId2"/>
    <p:sldId id="2147471035" r:id="rId3"/>
    <p:sldId id="2147471036" r:id="rId4"/>
    <p:sldId id="2147471015" r:id="rId5"/>
    <p:sldId id="259" r:id="rId6"/>
    <p:sldId id="2147471030" r:id="rId7"/>
    <p:sldId id="2147471033" r:id="rId8"/>
    <p:sldId id="265" r:id="rId9"/>
    <p:sldId id="2147471010" r:id="rId10"/>
    <p:sldId id="2147471017" r:id="rId11"/>
    <p:sldId id="2147470926" r:id="rId12"/>
    <p:sldId id="2147471037" r:id="rId13"/>
  </p:sldIdLst>
  <p:sldSz cx="9144000" cy="5143500" type="screen16x9"/>
  <p:notesSz cx="6858000" cy="9144000"/>
  <p:embeddedFontLst>
    <p:embeddedFont>
      <p:font typeface="Open Sans" panose="020B0606030504020204" pitchFamily="34" charset="0"/>
      <p:regular r:id="rId15"/>
      <p:bold r:id="rId16"/>
      <p:italic r:id="rId17"/>
      <p:boldItalic r:id="rId18"/>
    </p:embeddedFont>
    <p:embeddedFont>
      <p:font typeface="Poppins" panose="00000500000000000000" pitchFamily="2" charset="0"/>
      <p:regular r:id="rId19"/>
      <p:bold r:id="rId20"/>
      <p:italic r:id="rId21"/>
      <p:boldItalic r:id="rId22"/>
    </p:embeddedFont>
    <p:embeddedFont>
      <p:font typeface="Times" panose="020206030504050203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005DA2"/>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FBF39-AF9D-42EA-B50D-2861595FBF38}" v="395" dt="2025-05-12T15:20:06.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72" autoAdjust="0"/>
    <p:restoredTop sz="91363" autoAdjust="0"/>
  </p:normalViewPr>
  <p:slideViewPr>
    <p:cSldViewPr snapToGrid="0">
      <p:cViewPr varScale="1">
        <p:scale>
          <a:sx n="85" d="100"/>
          <a:sy n="85" d="100"/>
        </p:scale>
        <p:origin x="40" y="80"/>
      </p:cViewPr>
      <p:guideLst/>
    </p:cSldViewPr>
  </p:slideViewPr>
  <p:notesTextViewPr>
    <p:cViewPr>
      <p:scale>
        <a:sx n="1" d="1"/>
        <a:sy n="1" d="1"/>
      </p:scale>
      <p:origin x="0" y="0"/>
    </p:cViewPr>
  </p:notesTextViewPr>
  <p:notesViewPr>
    <p:cSldViewPr snapToGrid="0">
      <p:cViewPr>
        <p:scale>
          <a:sx n="100" d="100"/>
          <a:sy n="100" d="100"/>
        </p:scale>
        <p:origin x="580" y="-12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Norman" userId="d4f1c279-a03c-4e83-8d58-8393b6532947" providerId="ADAL" clId="{F9AFBF39-AF9D-42EA-B50D-2861595FBF38}"/>
    <pc:docChg chg="undo custSel addSld delSld modSld sldOrd">
      <pc:chgData name="Lloyd Norman" userId="d4f1c279-a03c-4e83-8d58-8393b6532947" providerId="ADAL" clId="{F9AFBF39-AF9D-42EA-B50D-2861595FBF38}" dt="2025-05-12T15:44:33.722" v="7186" actId="313"/>
      <pc:docMkLst>
        <pc:docMk/>
      </pc:docMkLst>
      <pc:sldChg chg="del">
        <pc:chgData name="Lloyd Norman" userId="d4f1c279-a03c-4e83-8d58-8393b6532947" providerId="ADAL" clId="{F9AFBF39-AF9D-42EA-B50D-2861595FBF38}" dt="2025-05-12T14:06:13.358" v="798" actId="47"/>
        <pc:sldMkLst>
          <pc:docMk/>
          <pc:sldMk cId="0" sldId="256"/>
        </pc:sldMkLst>
      </pc:sldChg>
      <pc:sldChg chg="del ord">
        <pc:chgData name="Lloyd Norman" userId="d4f1c279-a03c-4e83-8d58-8393b6532947" providerId="ADAL" clId="{F9AFBF39-AF9D-42EA-B50D-2861595FBF38}" dt="2025-05-12T15:17:38.520" v="7101" actId="47"/>
        <pc:sldMkLst>
          <pc:docMk/>
          <pc:sldMk cId="0" sldId="257"/>
        </pc:sldMkLst>
      </pc:sldChg>
      <pc:sldChg chg="del ord">
        <pc:chgData name="Lloyd Norman" userId="d4f1c279-a03c-4e83-8d58-8393b6532947" providerId="ADAL" clId="{F9AFBF39-AF9D-42EA-B50D-2861595FBF38}" dt="2025-05-12T15:17:38.520" v="7101" actId="47"/>
        <pc:sldMkLst>
          <pc:docMk/>
          <pc:sldMk cId="0" sldId="258"/>
        </pc:sldMkLst>
      </pc:sldChg>
      <pc:sldChg chg="ord modNotes">
        <pc:chgData name="Lloyd Norman" userId="d4f1c279-a03c-4e83-8d58-8393b6532947" providerId="ADAL" clId="{F9AFBF39-AF9D-42EA-B50D-2861595FBF38}" dt="2025-05-12T14:14:34.369" v="1803" actId="313"/>
        <pc:sldMkLst>
          <pc:docMk/>
          <pc:sldMk cId="0" sldId="259"/>
        </pc:sldMkLst>
      </pc:sldChg>
      <pc:sldChg chg="del">
        <pc:chgData name="Lloyd Norman" userId="d4f1c279-a03c-4e83-8d58-8393b6532947" providerId="ADAL" clId="{F9AFBF39-AF9D-42EA-B50D-2861595FBF38}" dt="2025-05-12T15:17:38.520" v="7101" actId="47"/>
        <pc:sldMkLst>
          <pc:docMk/>
          <pc:sldMk cId="0" sldId="260"/>
        </pc:sldMkLst>
      </pc:sldChg>
      <pc:sldChg chg="del">
        <pc:chgData name="Lloyd Norman" userId="d4f1c279-a03c-4e83-8d58-8393b6532947" providerId="ADAL" clId="{F9AFBF39-AF9D-42EA-B50D-2861595FBF38}" dt="2025-05-12T15:17:38.520" v="7101" actId="47"/>
        <pc:sldMkLst>
          <pc:docMk/>
          <pc:sldMk cId="0" sldId="262"/>
        </pc:sldMkLst>
      </pc:sldChg>
      <pc:sldChg chg="del">
        <pc:chgData name="Lloyd Norman" userId="d4f1c279-a03c-4e83-8d58-8393b6532947" providerId="ADAL" clId="{F9AFBF39-AF9D-42EA-B50D-2861595FBF38}" dt="2025-05-12T15:17:38.520" v="7101" actId="47"/>
        <pc:sldMkLst>
          <pc:docMk/>
          <pc:sldMk cId="0" sldId="263"/>
        </pc:sldMkLst>
      </pc:sldChg>
      <pc:sldChg chg="del">
        <pc:chgData name="Lloyd Norman" userId="d4f1c279-a03c-4e83-8d58-8393b6532947" providerId="ADAL" clId="{F9AFBF39-AF9D-42EA-B50D-2861595FBF38}" dt="2025-05-12T15:17:38.520" v="7101" actId="47"/>
        <pc:sldMkLst>
          <pc:docMk/>
          <pc:sldMk cId="0" sldId="264"/>
        </pc:sldMkLst>
      </pc:sldChg>
      <pc:sldChg chg="modSp mod ord modAnim modNotes modNotesTx">
        <pc:chgData name="Lloyd Norman" userId="d4f1c279-a03c-4e83-8d58-8393b6532947" providerId="ADAL" clId="{F9AFBF39-AF9D-42EA-B50D-2861595FBF38}" dt="2025-05-12T15:44:33.722" v="7186" actId="313"/>
        <pc:sldMkLst>
          <pc:docMk/>
          <pc:sldMk cId="0" sldId="265"/>
        </pc:sldMkLst>
        <pc:spChg chg="mod">
          <ac:chgData name="Lloyd Norman" userId="d4f1c279-a03c-4e83-8d58-8393b6532947" providerId="ADAL" clId="{F9AFBF39-AF9D-42EA-B50D-2861595FBF38}" dt="2025-05-12T15:23:34.448" v="7125" actId="6549"/>
          <ac:spMkLst>
            <pc:docMk/>
            <pc:sldMk cId="0" sldId="265"/>
            <ac:spMk id="388" creationId="{00000000-0000-0000-0000-000000000000}"/>
          </ac:spMkLst>
        </pc:spChg>
      </pc:sldChg>
      <pc:sldChg chg="del">
        <pc:chgData name="Lloyd Norman" userId="d4f1c279-a03c-4e83-8d58-8393b6532947" providerId="ADAL" clId="{F9AFBF39-AF9D-42EA-B50D-2861595FBF38}" dt="2025-05-12T15:17:38.520" v="7101" actId="47"/>
        <pc:sldMkLst>
          <pc:docMk/>
          <pc:sldMk cId="0" sldId="266"/>
        </pc:sldMkLst>
      </pc:sldChg>
      <pc:sldChg chg="del ord">
        <pc:chgData name="Lloyd Norman" userId="d4f1c279-a03c-4e83-8d58-8393b6532947" providerId="ADAL" clId="{F9AFBF39-AF9D-42EA-B50D-2861595FBF38}" dt="2025-05-12T15:17:38.520" v="7101" actId="47"/>
        <pc:sldMkLst>
          <pc:docMk/>
          <pc:sldMk cId="0" sldId="267"/>
        </pc:sldMkLst>
      </pc:sldChg>
      <pc:sldChg chg="del">
        <pc:chgData name="Lloyd Norman" userId="d4f1c279-a03c-4e83-8d58-8393b6532947" providerId="ADAL" clId="{F9AFBF39-AF9D-42EA-B50D-2861595FBF38}" dt="2025-05-12T15:17:38.520" v="7101" actId="47"/>
        <pc:sldMkLst>
          <pc:docMk/>
          <pc:sldMk cId="2953816105" sldId="269"/>
        </pc:sldMkLst>
      </pc:sldChg>
      <pc:sldChg chg="del">
        <pc:chgData name="Lloyd Norman" userId="d4f1c279-a03c-4e83-8d58-8393b6532947" providerId="ADAL" clId="{F9AFBF39-AF9D-42EA-B50D-2861595FBF38}" dt="2025-05-12T15:17:38.520" v="7101" actId="47"/>
        <pc:sldMkLst>
          <pc:docMk/>
          <pc:sldMk cId="3513396943" sldId="2147470729"/>
        </pc:sldMkLst>
      </pc:sldChg>
      <pc:sldChg chg="del">
        <pc:chgData name="Lloyd Norman" userId="d4f1c279-a03c-4e83-8d58-8393b6532947" providerId="ADAL" clId="{F9AFBF39-AF9D-42EA-B50D-2861595FBF38}" dt="2025-05-12T15:17:38.520" v="7101" actId="47"/>
        <pc:sldMkLst>
          <pc:docMk/>
          <pc:sldMk cId="3467648776" sldId="2147470753"/>
        </pc:sldMkLst>
      </pc:sldChg>
      <pc:sldChg chg="del">
        <pc:chgData name="Lloyd Norman" userId="d4f1c279-a03c-4e83-8d58-8393b6532947" providerId="ADAL" clId="{F9AFBF39-AF9D-42EA-B50D-2861595FBF38}" dt="2025-05-12T15:17:38.520" v="7101" actId="47"/>
        <pc:sldMkLst>
          <pc:docMk/>
          <pc:sldMk cId="1866337156" sldId="2147470904"/>
        </pc:sldMkLst>
      </pc:sldChg>
      <pc:sldChg chg="ord modNotes">
        <pc:chgData name="Lloyd Norman" userId="d4f1c279-a03c-4e83-8d58-8393b6532947" providerId="ADAL" clId="{F9AFBF39-AF9D-42EA-B50D-2861595FBF38}" dt="2025-05-12T15:01:24.389" v="7089" actId="20577"/>
        <pc:sldMkLst>
          <pc:docMk/>
          <pc:sldMk cId="3134372881" sldId="2147470926"/>
        </pc:sldMkLst>
      </pc:sldChg>
      <pc:sldChg chg="del">
        <pc:chgData name="Lloyd Norman" userId="d4f1c279-a03c-4e83-8d58-8393b6532947" providerId="ADAL" clId="{F9AFBF39-AF9D-42EA-B50D-2861595FBF38}" dt="2025-05-12T15:17:38.520" v="7101" actId="47"/>
        <pc:sldMkLst>
          <pc:docMk/>
          <pc:sldMk cId="0" sldId="2147470944"/>
        </pc:sldMkLst>
      </pc:sldChg>
      <pc:sldChg chg="del">
        <pc:chgData name="Lloyd Norman" userId="d4f1c279-a03c-4e83-8d58-8393b6532947" providerId="ADAL" clId="{F9AFBF39-AF9D-42EA-B50D-2861595FBF38}" dt="2025-05-12T15:17:38.520" v="7101" actId="47"/>
        <pc:sldMkLst>
          <pc:docMk/>
          <pc:sldMk cId="2858541777" sldId="2147470951"/>
        </pc:sldMkLst>
      </pc:sldChg>
      <pc:sldChg chg="del">
        <pc:chgData name="Lloyd Norman" userId="d4f1c279-a03c-4e83-8d58-8393b6532947" providerId="ADAL" clId="{F9AFBF39-AF9D-42EA-B50D-2861595FBF38}" dt="2025-05-12T15:17:38.520" v="7101" actId="47"/>
        <pc:sldMkLst>
          <pc:docMk/>
          <pc:sldMk cId="170563996" sldId="2147471008"/>
        </pc:sldMkLst>
      </pc:sldChg>
      <pc:sldChg chg="addSp modSp mod ord modNotes">
        <pc:chgData name="Lloyd Norman" userId="d4f1c279-a03c-4e83-8d58-8393b6532947" providerId="ADAL" clId="{F9AFBF39-AF9D-42EA-B50D-2861595FBF38}" dt="2025-05-12T15:04:38.858" v="7092"/>
        <pc:sldMkLst>
          <pc:docMk/>
          <pc:sldMk cId="1050765016" sldId="2147471010"/>
        </pc:sldMkLst>
        <pc:spChg chg="add mod">
          <ac:chgData name="Lloyd Norman" userId="d4f1c279-a03c-4e83-8d58-8393b6532947" providerId="ADAL" clId="{F9AFBF39-AF9D-42EA-B50D-2861595FBF38}" dt="2025-05-12T15:04:38.858" v="7092"/>
          <ac:spMkLst>
            <pc:docMk/>
            <pc:sldMk cId="1050765016" sldId="2147471010"/>
            <ac:spMk id="20" creationId="{9C89E2E4-3385-339E-AE27-1ACF22BA15CF}"/>
          </ac:spMkLst>
        </pc:spChg>
        <pc:spChg chg="mod">
          <ac:chgData name="Lloyd Norman" userId="d4f1c279-a03c-4e83-8d58-8393b6532947" providerId="ADAL" clId="{F9AFBF39-AF9D-42EA-B50D-2861595FBF38}" dt="2025-05-12T13:59:10.735" v="739" actId="1076"/>
          <ac:spMkLst>
            <pc:docMk/>
            <pc:sldMk cId="1050765016" sldId="2147471010"/>
            <ac:spMk id="164" creationId="{00000000-0000-0000-0000-000000000000}"/>
          </ac:spMkLst>
        </pc:spChg>
      </pc:sldChg>
      <pc:sldChg chg="del">
        <pc:chgData name="Lloyd Norman" userId="d4f1c279-a03c-4e83-8d58-8393b6532947" providerId="ADAL" clId="{F9AFBF39-AF9D-42EA-B50D-2861595FBF38}" dt="2025-05-12T15:17:38.520" v="7101" actId="47"/>
        <pc:sldMkLst>
          <pc:docMk/>
          <pc:sldMk cId="3234569600" sldId="2147471011"/>
        </pc:sldMkLst>
      </pc:sldChg>
      <pc:sldChg chg="del">
        <pc:chgData name="Lloyd Norman" userId="d4f1c279-a03c-4e83-8d58-8393b6532947" providerId="ADAL" clId="{F9AFBF39-AF9D-42EA-B50D-2861595FBF38}" dt="2025-05-12T15:17:38.520" v="7101" actId="47"/>
        <pc:sldMkLst>
          <pc:docMk/>
          <pc:sldMk cId="586286765" sldId="2147471012"/>
        </pc:sldMkLst>
      </pc:sldChg>
      <pc:sldChg chg="modSp mod ord modAnim modNotes">
        <pc:chgData name="Lloyd Norman" userId="d4f1c279-a03c-4e83-8d58-8393b6532947" providerId="ADAL" clId="{F9AFBF39-AF9D-42EA-B50D-2861595FBF38}" dt="2025-05-12T15:08:36.854" v="7098"/>
        <pc:sldMkLst>
          <pc:docMk/>
          <pc:sldMk cId="4142011104" sldId="2147471015"/>
        </pc:sldMkLst>
        <pc:spChg chg="mod">
          <ac:chgData name="Lloyd Norman" userId="d4f1c279-a03c-4e83-8d58-8393b6532947" providerId="ADAL" clId="{F9AFBF39-AF9D-42EA-B50D-2861595FBF38}" dt="2025-05-12T13:16:04.328" v="44" actId="1076"/>
          <ac:spMkLst>
            <pc:docMk/>
            <pc:sldMk cId="4142011104" sldId="2147471015"/>
            <ac:spMk id="208" creationId="{1068FFA6-D52D-4C5E-7E0B-E6F81EC0840A}"/>
          </ac:spMkLst>
        </pc:spChg>
        <pc:cxnChg chg="mod">
          <ac:chgData name="Lloyd Norman" userId="d4f1c279-a03c-4e83-8d58-8393b6532947" providerId="ADAL" clId="{F9AFBF39-AF9D-42EA-B50D-2861595FBF38}" dt="2025-05-12T13:16:21.473" v="45" actId="14100"/>
          <ac:cxnSpMkLst>
            <pc:docMk/>
            <pc:sldMk cId="4142011104" sldId="2147471015"/>
            <ac:cxnSpMk id="16" creationId="{2C9A3F76-2844-D948-9406-7F88E4A67592}"/>
          </ac:cxnSpMkLst>
        </pc:cxnChg>
      </pc:sldChg>
      <pc:sldChg chg="del">
        <pc:chgData name="Lloyd Norman" userId="d4f1c279-a03c-4e83-8d58-8393b6532947" providerId="ADAL" clId="{F9AFBF39-AF9D-42EA-B50D-2861595FBF38}" dt="2025-05-12T15:17:38.520" v="7101" actId="47"/>
        <pc:sldMkLst>
          <pc:docMk/>
          <pc:sldMk cId="3661112941" sldId="2147471016"/>
        </pc:sldMkLst>
      </pc:sldChg>
      <pc:sldChg chg="modSp mod modNotes modNotesTx">
        <pc:chgData name="Lloyd Norman" userId="d4f1c279-a03c-4e83-8d58-8393b6532947" providerId="ADAL" clId="{F9AFBF39-AF9D-42EA-B50D-2861595FBF38}" dt="2025-05-12T15:28:19.610" v="7185" actId="6549"/>
        <pc:sldMkLst>
          <pc:docMk/>
          <pc:sldMk cId="0" sldId="2147471017"/>
        </pc:sldMkLst>
        <pc:spChg chg="mod">
          <ac:chgData name="Lloyd Norman" userId="d4f1c279-a03c-4e83-8d58-8393b6532947" providerId="ADAL" clId="{F9AFBF39-AF9D-42EA-B50D-2861595FBF38}" dt="2025-05-12T15:27:04.741" v="7172" actId="1076"/>
          <ac:spMkLst>
            <pc:docMk/>
            <pc:sldMk cId="0" sldId="2147471017"/>
            <ac:spMk id="367" creationId="{00000000-0000-0000-0000-000000000000}"/>
          </ac:spMkLst>
        </pc:spChg>
      </pc:sldChg>
      <pc:sldChg chg="del">
        <pc:chgData name="Lloyd Norman" userId="d4f1c279-a03c-4e83-8d58-8393b6532947" providerId="ADAL" clId="{F9AFBF39-AF9D-42EA-B50D-2861595FBF38}" dt="2025-05-12T15:17:38.520" v="7101" actId="47"/>
        <pc:sldMkLst>
          <pc:docMk/>
          <pc:sldMk cId="1467623057" sldId="2147471018"/>
        </pc:sldMkLst>
      </pc:sldChg>
      <pc:sldChg chg="del">
        <pc:chgData name="Lloyd Norman" userId="d4f1c279-a03c-4e83-8d58-8393b6532947" providerId="ADAL" clId="{F9AFBF39-AF9D-42EA-B50D-2861595FBF38}" dt="2025-05-12T15:17:38.520" v="7101" actId="47"/>
        <pc:sldMkLst>
          <pc:docMk/>
          <pc:sldMk cId="3893158309" sldId="2147471019"/>
        </pc:sldMkLst>
      </pc:sldChg>
      <pc:sldChg chg="del">
        <pc:chgData name="Lloyd Norman" userId="d4f1c279-a03c-4e83-8d58-8393b6532947" providerId="ADAL" clId="{F9AFBF39-AF9D-42EA-B50D-2861595FBF38}" dt="2025-05-12T15:17:38.520" v="7101" actId="47"/>
        <pc:sldMkLst>
          <pc:docMk/>
          <pc:sldMk cId="1700843255" sldId="2147471020"/>
        </pc:sldMkLst>
      </pc:sldChg>
      <pc:sldChg chg="del">
        <pc:chgData name="Lloyd Norman" userId="d4f1c279-a03c-4e83-8d58-8393b6532947" providerId="ADAL" clId="{F9AFBF39-AF9D-42EA-B50D-2861595FBF38}" dt="2025-05-12T15:17:38.520" v="7101" actId="47"/>
        <pc:sldMkLst>
          <pc:docMk/>
          <pc:sldMk cId="947449734" sldId="2147471021"/>
        </pc:sldMkLst>
      </pc:sldChg>
      <pc:sldChg chg="del">
        <pc:chgData name="Lloyd Norman" userId="d4f1c279-a03c-4e83-8d58-8393b6532947" providerId="ADAL" clId="{F9AFBF39-AF9D-42EA-B50D-2861595FBF38}" dt="2025-05-12T15:17:38.520" v="7101" actId="47"/>
        <pc:sldMkLst>
          <pc:docMk/>
          <pc:sldMk cId="2569149326" sldId="2147471022"/>
        </pc:sldMkLst>
      </pc:sldChg>
      <pc:sldChg chg="del">
        <pc:chgData name="Lloyd Norman" userId="d4f1c279-a03c-4e83-8d58-8393b6532947" providerId="ADAL" clId="{F9AFBF39-AF9D-42EA-B50D-2861595FBF38}" dt="2025-05-12T15:17:38.520" v="7101" actId="47"/>
        <pc:sldMkLst>
          <pc:docMk/>
          <pc:sldMk cId="967872220" sldId="2147471023"/>
        </pc:sldMkLst>
      </pc:sldChg>
      <pc:sldChg chg="del">
        <pc:chgData name="Lloyd Norman" userId="d4f1c279-a03c-4e83-8d58-8393b6532947" providerId="ADAL" clId="{F9AFBF39-AF9D-42EA-B50D-2861595FBF38}" dt="2025-05-12T15:17:38.520" v="7101" actId="47"/>
        <pc:sldMkLst>
          <pc:docMk/>
          <pc:sldMk cId="3206090786" sldId="2147471024"/>
        </pc:sldMkLst>
      </pc:sldChg>
      <pc:sldChg chg="del">
        <pc:chgData name="Lloyd Norman" userId="d4f1c279-a03c-4e83-8d58-8393b6532947" providerId="ADAL" clId="{F9AFBF39-AF9D-42EA-B50D-2861595FBF38}" dt="2025-05-12T15:17:38.520" v="7101" actId="47"/>
        <pc:sldMkLst>
          <pc:docMk/>
          <pc:sldMk cId="2050565302" sldId="2147471025"/>
        </pc:sldMkLst>
      </pc:sldChg>
      <pc:sldChg chg="del">
        <pc:chgData name="Lloyd Norman" userId="d4f1c279-a03c-4e83-8d58-8393b6532947" providerId="ADAL" clId="{F9AFBF39-AF9D-42EA-B50D-2861595FBF38}" dt="2025-05-12T15:17:38.520" v="7101" actId="47"/>
        <pc:sldMkLst>
          <pc:docMk/>
          <pc:sldMk cId="2059958835" sldId="2147471026"/>
        </pc:sldMkLst>
      </pc:sldChg>
      <pc:sldChg chg="del">
        <pc:chgData name="Lloyd Norman" userId="d4f1c279-a03c-4e83-8d58-8393b6532947" providerId="ADAL" clId="{F9AFBF39-AF9D-42EA-B50D-2861595FBF38}" dt="2025-05-12T15:17:38.520" v="7101" actId="47"/>
        <pc:sldMkLst>
          <pc:docMk/>
          <pc:sldMk cId="898128345" sldId="2147471027"/>
        </pc:sldMkLst>
      </pc:sldChg>
      <pc:sldChg chg="del">
        <pc:chgData name="Lloyd Norman" userId="d4f1c279-a03c-4e83-8d58-8393b6532947" providerId="ADAL" clId="{F9AFBF39-AF9D-42EA-B50D-2861595FBF38}" dt="2025-05-12T15:17:38.520" v="7101" actId="47"/>
        <pc:sldMkLst>
          <pc:docMk/>
          <pc:sldMk cId="3888487951" sldId="2147471028"/>
        </pc:sldMkLst>
      </pc:sldChg>
      <pc:sldChg chg="del">
        <pc:chgData name="Lloyd Norman" userId="d4f1c279-a03c-4e83-8d58-8393b6532947" providerId="ADAL" clId="{F9AFBF39-AF9D-42EA-B50D-2861595FBF38}" dt="2025-05-12T15:17:38.520" v="7101" actId="47"/>
        <pc:sldMkLst>
          <pc:docMk/>
          <pc:sldMk cId="3192984844" sldId="2147471029"/>
        </pc:sldMkLst>
      </pc:sldChg>
      <pc:sldChg chg="delSp mod ord modAnim modNotes">
        <pc:chgData name="Lloyd Norman" userId="d4f1c279-a03c-4e83-8d58-8393b6532947" providerId="ADAL" clId="{F9AFBF39-AF9D-42EA-B50D-2861595FBF38}" dt="2025-05-12T15:11:00.753" v="7100" actId="478"/>
        <pc:sldMkLst>
          <pc:docMk/>
          <pc:sldMk cId="1800244816" sldId="2147471030"/>
        </pc:sldMkLst>
        <pc:spChg chg="del">
          <ac:chgData name="Lloyd Norman" userId="d4f1c279-a03c-4e83-8d58-8393b6532947" providerId="ADAL" clId="{F9AFBF39-AF9D-42EA-B50D-2861595FBF38}" dt="2025-05-12T15:10:16.028" v="7099" actId="478"/>
          <ac:spMkLst>
            <pc:docMk/>
            <pc:sldMk cId="1800244816" sldId="2147471030"/>
            <ac:spMk id="10" creationId="{CC2E1B75-3CC5-2636-F64B-930285D49013}"/>
          </ac:spMkLst>
        </pc:spChg>
        <pc:spChg chg="del">
          <ac:chgData name="Lloyd Norman" userId="d4f1c279-a03c-4e83-8d58-8393b6532947" providerId="ADAL" clId="{F9AFBF39-AF9D-42EA-B50D-2861595FBF38}" dt="2025-05-12T15:11:00.753" v="7100" actId="478"/>
          <ac:spMkLst>
            <pc:docMk/>
            <pc:sldMk cId="1800244816" sldId="2147471030"/>
            <ac:spMk id="11" creationId="{1E68A7FA-3D8B-0475-8862-9D4BCD91CBC6}"/>
          </ac:spMkLst>
        </pc:spChg>
      </pc:sldChg>
      <pc:sldChg chg="del">
        <pc:chgData name="Lloyd Norman" userId="d4f1c279-a03c-4e83-8d58-8393b6532947" providerId="ADAL" clId="{F9AFBF39-AF9D-42EA-B50D-2861595FBF38}" dt="2025-05-12T15:17:38.520" v="7101" actId="47"/>
        <pc:sldMkLst>
          <pc:docMk/>
          <pc:sldMk cId="3552511718" sldId="2147471031"/>
        </pc:sldMkLst>
      </pc:sldChg>
      <pc:sldChg chg="del">
        <pc:chgData name="Lloyd Norman" userId="d4f1c279-a03c-4e83-8d58-8393b6532947" providerId="ADAL" clId="{F9AFBF39-AF9D-42EA-B50D-2861595FBF38}" dt="2025-05-12T15:17:38.520" v="7101" actId="47"/>
        <pc:sldMkLst>
          <pc:docMk/>
          <pc:sldMk cId="665092214" sldId="2147471032"/>
        </pc:sldMkLst>
      </pc:sldChg>
      <pc:sldChg chg="addSp delSp modSp add mod ord delAnim modNotes">
        <pc:chgData name="Lloyd Norman" userId="d4f1c279-a03c-4e83-8d58-8393b6532947" providerId="ADAL" clId="{F9AFBF39-AF9D-42EA-B50D-2861595FBF38}" dt="2025-05-12T14:33:29.529" v="3940" actId="20577"/>
        <pc:sldMkLst>
          <pc:docMk/>
          <pc:sldMk cId="2467401236" sldId="2147471033"/>
        </pc:sldMkLst>
        <pc:spChg chg="add mod">
          <ac:chgData name="Lloyd Norman" userId="d4f1c279-a03c-4e83-8d58-8393b6532947" providerId="ADAL" clId="{F9AFBF39-AF9D-42EA-B50D-2861595FBF38}" dt="2025-05-12T13:55:55.115" v="682" actId="14100"/>
          <ac:spMkLst>
            <pc:docMk/>
            <pc:sldMk cId="2467401236" sldId="2147471033"/>
            <ac:spMk id="7" creationId="{A51D21AE-0336-9EBB-291B-8F62819EF1EA}"/>
          </ac:spMkLst>
        </pc:spChg>
        <pc:spChg chg="del">
          <ac:chgData name="Lloyd Norman" userId="d4f1c279-a03c-4e83-8d58-8393b6532947" providerId="ADAL" clId="{F9AFBF39-AF9D-42EA-B50D-2861595FBF38}" dt="2025-05-12T13:39:57.011" v="208" actId="478"/>
          <ac:spMkLst>
            <pc:docMk/>
            <pc:sldMk cId="2467401236" sldId="2147471033"/>
            <ac:spMk id="10" creationId="{40F9C5F0-2309-7818-3393-12A349849D97}"/>
          </ac:spMkLst>
        </pc:spChg>
        <pc:spChg chg="del">
          <ac:chgData name="Lloyd Norman" userId="d4f1c279-a03c-4e83-8d58-8393b6532947" providerId="ADAL" clId="{F9AFBF39-AF9D-42EA-B50D-2861595FBF38}" dt="2025-05-12T13:39:58.548" v="209" actId="478"/>
          <ac:spMkLst>
            <pc:docMk/>
            <pc:sldMk cId="2467401236" sldId="2147471033"/>
            <ac:spMk id="11" creationId="{99403365-74FD-36DC-51DD-805B03D270C7}"/>
          </ac:spMkLst>
        </pc:spChg>
        <pc:spChg chg="del">
          <ac:chgData name="Lloyd Norman" userId="d4f1c279-a03c-4e83-8d58-8393b6532947" providerId="ADAL" clId="{F9AFBF39-AF9D-42EA-B50D-2861595FBF38}" dt="2025-05-12T13:40:00.362" v="210" actId="478"/>
          <ac:spMkLst>
            <pc:docMk/>
            <pc:sldMk cId="2467401236" sldId="2147471033"/>
            <ac:spMk id="12" creationId="{3FE4D543-5DD0-B09B-34B9-C5B57298FF45}"/>
          </ac:spMkLst>
        </pc:spChg>
        <pc:spChg chg="del">
          <ac:chgData name="Lloyd Norman" userId="d4f1c279-a03c-4e83-8d58-8393b6532947" providerId="ADAL" clId="{F9AFBF39-AF9D-42EA-B50D-2861595FBF38}" dt="2025-05-12T13:40:02.382" v="211" actId="478"/>
          <ac:spMkLst>
            <pc:docMk/>
            <pc:sldMk cId="2467401236" sldId="2147471033"/>
            <ac:spMk id="13" creationId="{ED1B9407-8E1B-8BB6-DDAF-D6D8A09A9B41}"/>
          </ac:spMkLst>
        </pc:spChg>
        <pc:spChg chg="mod">
          <ac:chgData name="Lloyd Norman" userId="d4f1c279-a03c-4e83-8d58-8393b6532947" providerId="ADAL" clId="{F9AFBF39-AF9D-42EA-B50D-2861595FBF38}" dt="2025-05-12T13:56:11.043" v="687" actId="20577"/>
          <ac:spMkLst>
            <pc:docMk/>
            <pc:sldMk cId="2467401236" sldId="2147471033"/>
            <ac:spMk id="17" creationId="{2AE2939D-47AF-609E-40CC-F1790B1FB551}"/>
          </ac:spMkLst>
        </pc:spChg>
        <pc:spChg chg="mod">
          <ac:chgData name="Lloyd Norman" userId="d4f1c279-a03c-4e83-8d58-8393b6532947" providerId="ADAL" clId="{F9AFBF39-AF9D-42EA-B50D-2861595FBF38}" dt="2025-05-12T13:41:45.597" v="425" actId="6549"/>
          <ac:spMkLst>
            <pc:docMk/>
            <pc:sldMk cId="2467401236" sldId="2147471033"/>
            <ac:spMk id="301" creationId="{A8823AAB-F2B6-DC0C-73EB-7F1CC1865B0E}"/>
          </ac:spMkLst>
        </pc:spChg>
        <pc:grpChg chg="add mod">
          <ac:chgData name="Lloyd Norman" userId="d4f1c279-a03c-4e83-8d58-8393b6532947" providerId="ADAL" clId="{F9AFBF39-AF9D-42EA-B50D-2861595FBF38}" dt="2025-05-12T13:50:57.398" v="525" actId="164"/>
          <ac:grpSpMkLst>
            <pc:docMk/>
            <pc:sldMk cId="2467401236" sldId="2147471033"/>
            <ac:grpSpMk id="15" creationId="{D1F73514-3477-9AA5-9D84-C935DBB85630}"/>
          </ac:grpSpMkLst>
        </pc:grpChg>
        <pc:grpChg chg="add mod">
          <ac:chgData name="Lloyd Norman" userId="d4f1c279-a03c-4e83-8d58-8393b6532947" providerId="ADAL" clId="{F9AFBF39-AF9D-42EA-B50D-2861595FBF38}" dt="2025-05-12T13:51:21.154" v="529" actId="1076"/>
          <ac:grpSpMkLst>
            <pc:docMk/>
            <pc:sldMk cId="2467401236" sldId="2147471033"/>
            <ac:grpSpMk id="16" creationId="{D57FAEEE-09C9-1D77-3CA0-6124A4609E1D}"/>
          </ac:grpSpMkLst>
        </pc:grpChg>
        <pc:picChg chg="add mod">
          <ac:chgData name="Lloyd Norman" userId="d4f1c279-a03c-4e83-8d58-8393b6532947" providerId="ADAL" clId="{F9AFBF39-AF9D-42EA-B50D-2861595FBF38}" dt="2025-05-12T13:51:06.481" v="528" actId="1076"/>
          <ac:picMkLst>
            <pc:docMk/>
            <pc:sldMk cId="2467401236" sldId="2147471033"/>
            <ac:picMk id="4" creationId="{344E2CB5-EF28-E858-42F1-22CDDFFCDEBC}"/>
          </ac:picMkLst>
        </pc:picChg>
        <pc:picChg chg="add mod">
          <ac:chgData name="Lloyd Norman" userId="d4f1c279-a03c-4e83-8d58-8393b6532947" providerId="ADAL" clId="{F9AFBF39-AF9D-42EA-B50D-2861595FBF38}" dt="2025-05-12T13:44:11.240" v="430" actId="14100"/>
          <ac:picMkLst>
            <pc:docMk/>
            <pc:sldMk cId="2467401236" sldId="2147471033"/>
            <ac:picMk id="6" creationId="{20F00948-06D5-6937-49B1-1FF684C90D73}"/>
          </ac:picMkLst>
        </pc:picChg>
        <pc:picChg chg="del">
          <ac:chgData name="Lloyd Norman" userId="d4f1c279-a03c-4e83-8d58-8393b6532947" providerId="ADAL" clId="{F9AFBF39-AF9D-42EA-B50D-2861595FBF38}" dt="2025-05-12T13:39:53.152" v="207" actId="478"/>
          <ac:picMkLst>
            <pc:docMk/>
            <pc:sldMk cId="2467401236" sldId="2147471033"/>
            <ac:picMk id="9" creationId="{0D031147-F5D3-9617-95EE-4EE7D9FC6DBE}"/>
          </ac:picMkLst>
        </pc:picChg>
        <pc:cxnChg chg="add mod">
          <ac:chgData name="Lloyd Norman" userId="d4f1c279-a03c-4e83-8d58-8393b6532947" providerId="ADAL" clId="{F9AFBF39-AF9D-42EA-B50D-2861595FBF38}" dt="2025-05-12T13:55:55.115" v="682" actId="14100"/>
          <ac:cxnSpMkLst>
            <pc:docMk/>
            <pc:sldMk cId="2467401236" sldId="2147471033"/>
            <ac:cxnSpMk id="14" creationId="{898B5F75-EEEA-3F44-6FF0-D19442349010}"/>
          </ac:cxnSpMkLst>
        </pc:cxnChg>
        <pc:cxnChg chg="mod">
          <ac:chgData name="Lloyd Norman" userId="d4f1c279-a03c-4e83-8d58-8393b6532947" providerId="ADAL" clId="{F9AFBF39-AF9D-42EA-B50D-2861595FBF38}" dt="2025-05-12T13:54:41.717" v="671" actId="14100"/>
          <ac:cxnSpMkLst>
            <pc:docMk/>
            <pc:sldMk cId="2467401236" sldId="2147471033"/>
            <ac:cxnSpMk id="18" creationId="{8F26A6B9-1927-A9A1-8A8B-EAAD1A593072}"/>
          </ac:cxnSpMkLst>
        </pc:cxnChg>
        <pc:cxnChg chg="add mod">
          <ac:chgData name="Lloyd Norman" userId="d4f1c279-a03c-4e83-8d58-8393b6532947" providerId="ADAL" clId="{F9AFBF39-AF9D-42EA-B50D-2861595FBF38}" dt="2025-05-12T13:54:41.717" v="671" actId="14100"/>
          <ac:cxnSpMkLst>
            <pc:docMk/>
            <pc:sldMk cId="2467401236" sldId="2147471033"/>
            <ac:cxnSpMk id="22" creationId="{F68D4381-DD37-DE5E-BCFD-5F4AF107163E}"/>
          </ac:cxnSpMkLst>
        </pc:cxnChg>
      </pc:sldChg>
      <pc:sldChg chg="addSp delSp modSp add mod">
        <pc:chgData name="Lloyd Norman" userId="d4f1c279-a03c-4e83-8d58-8393b6532947" providerId="ADAL" clId="{F9AFBF39-AF9D-42EA-B50D-2861595FBF38}" dt="2025-05-12T14:04:42.223" v="752" actId="1076"/>
        <pc:sldMkLst>
          <pc:docMk/>
          <pc:sldMk cId="0" sldId="2147471034"/>
        </pc:sldMkLst>
        <pc:picChg chg="add mod">
          <ac:chgData name="Lloyd Norman" userId="d4f1c279-a03c-4e83-8d58-8393b6532947" providerId="ADAL" clId="{F9AFBF39-AF9D-42EA-B50D-2861595FBF38}" dt="2025-05-12T14:04:42.223" v="752" actId="1076"/>
          <ac:picMkLst>
            <pc:docMk/>
            <pc:sldMk cId="0" sldId="2147471034"/>
            <ac:picMk id="2" creationId="{E52D512C-D4F2-CC45-2559-92E8685BB29A}"/>
          </ac:picMkLst>
        </pc:picChg>
        <pc:picChg chg="del mod">
          <ac:chgData name="Lloyd Norman" userId="d4f1c279-a03c-4e83-8d58-8393b6532947" providerId="ADAL" clId="{F9AFBF39-AF9D-42EA-B50D-2861595FBF38}" dt="2025-05-12T14:04:36.599" v="751" actId="478"/>
          <ac:picMkLst>
            <pc:docMk/>
            <pc:sldMk cId="0" sldId="2147471034"/>
            <ac:picMk id="56" creationId="{00000000-0000-0000-0000-000000000000}"/>
          </ac:picMkLst>
        </pc:picChg>
        <pc:picChg chg="mod">
          <ac:chgData name="Lloyd Norman" userId="d4f1c279-a03c-4e83-8d58-8393b6532947" providerId="ADAL" clId="{F9AFBF39-AF9D-42EA-B50D-2861595FBF38}" dt="2025-05-12T14:03:06.805" v="744" actId="1076"/>
          <ac:picMkLst>
            <pc:docMk/>
            <pc:sldMk cId="0" sldId="2147471034"/>
            <ac:picMk id="61" creationId="{00000000-0000-0000-0000-000000000000}"/>
          </ac:picMkLst>
        </pc:picChg>
      </pc:sldChg>
      <pc:sldChg chg="add">
        <pc:chgData name="Lloyd Norman" userId="d4f1c279-a03c-4e83-8d58-8393b6532947" providerId="ADAL" clId="{F9AFBF39-AF9D-42EA-B50D-2861595FBF38}" dt="2025-05-12T14:02:43.019" v="740"/>
        <pc:sldMkLst>
          <pc:docMk/>
          <pc:sldMk cId="0" sldId="2147471035"/>
        </pc:sldMkLst>
      </pc:sldChg>
      <pc:sldChg chg="add">
        <pc:chgData name="Lloyd Norman" userId="d4f1c279-a03c-4e83-8d58-8393b6532947" providerId="ADAL" clId="{F9AFBF39-AF9D-42EA-B50D-2861595FBF38}" dt="2025-05-12T14:02:43.019" v="740"/>
        <pc:sldMkLst>
          <pc:docMk/>
          <pc:sldMk cId="551040610" sldId="2147471036"/>
        </pc:sldMkLst>
      </pc:sldChg>
      <pc:sldChg chg="modSp add mod ord">
        <pc:chgData name="Lloyd Norman" userId="d4f1c279-a03c-4e83-8d58-8393b6532947" providerId="ADAL" clId="{F9AFBF39-AF9D-42EA-B50D-2861595FBF38}" dt="2025-05-12T15:02:17.997" v="7091"/>
        <pc:sldMkLst>
          <pc:docMk/>
          <pc:sldMk cId="0" sldId="2147471037"/>
        </pc:sldMkLst>
        <pc:spChg chg="mod">
          <ac:chgData name="Lloyd Norman" userId="d4f1c279-a03c-4e83-8d58-8393b6532947" providerId="ADAL" clId="{F9AFBF39-AF9D-42EA-B50D-2861595FBF38}" dt="2025-05-12T14:05:58.336" v="797" actId="20577"/>
          <ac:spMkLst>
            <pc:docMk/>
            <pc:sldMk cId="0" sldId="2147471037"/>
            <ac:spMk id="134" creationId="{00000000-0000-0000-0000-000000000000}"/>
          </ac:spMkLst>
        </pc:spChg>
      </pc:sldChg>
      <pc:sldMasterChg chg="delSldLayout">
        <pc:chgData name="Lloyd Norman" userId="d4f1c279-a03c-4e83-8d58-8393b6532947" providerId="ADAL" clId="{F9AFBF39-AF9D-42EA-B50D-2861595FBF38}" dt="2025-05-12T15:17:38.520" v="7101" actId="47"/>
        <pc:sldMasterMkLst>
          <pc:docMk/>
          <pc:sldMasterMk cId="0" sldId="2147483660"/>
        </pc:sldMasterMkLst>
        <pc:sldLayoutChg chg="del">
          <pc:chgData name="Lloyd Norman" userId="d4f1c279-a03c-4e83-8d58-8393b6532947" providerId="ADAL" clId="{F9AFBF39-AF9D-42EA-B50D-2861595FBF38}" dt="2025-05-12T14:06:13.358" v="798" actId="47"/>
          <pc:sldLayoutMkLst>
            <pc:docMk/>
            <pc:sldMasterMk cId="0" sldId="2147483660"/>
            <pc:sldLayoutMk cId="0" sldId="2147483648"/>
          </pc:sldLayoutMkLst>
        </pc:sldLayoutChg>
        <pc:sldLayoutChg chg="del">
          <pc:chgData name="Lloyd Norman" userId="d4f1c279-a03c-4e83-8d58-8393b6532947" providerId="ADAL" clId="{F9AFBF39-AF9D-42EA-B50D-2861595FBF38}" dt="2025-05-12T15:17:38.520" v="7101" actId="47"/>
          <pc:sldLayoutMkLst>
            <pc:docMk/>
            <pc:sldMasterMk cId="0" sldId="2147483660"/>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Open Sans" panose="020B0606030504020204" pitchFamily="34" charset="0"/>
                <a:ea typeface="Open Sans" panose="020B0606030504020204" pitchFamily="34" charset="0"/>
                <a:cs typeface="Open Sans" panose="020B0606030504020204" pitchFamily="34" charset="0"/>
              </a:rPr>
              <a:t>The unique technological capabilities of Tempus Resource allow our clients to optimize portfolio value flow without burning out their people. Our clients get real time capacity scanning, enterprise transparency to planned capacity usage, predictable roadmap delivery, interactive scenario models while typically spend less than 1% of time monthly on capacity planning. </a:t>
            </a:r>
          </a:p>
          <a:p>
            <a:pPr marL="0" lvl="0" indent="0" algn="l" rtl="0">
              <a:lnSpc>
                <a:spcPct val="100000"/>
              </a:lnSpc>
              <a:spcBef>
                <a:spcPts val="0"/>
              </a:spcBef>
              <a:spcAft>
                <a:spcPts val="0"/>
              </a:spcAft>
              <a:buSzPts val="1100"/>
              <a:buNone/>
            </a:pPr>
            <a:r>
              <a:rPr lang="en-US" dirty="0">
                <a:latin typeface="Open Sans" panose="020B0606030504020204" pitchFamily="34" charset="0"/>
                <a:ea typeface="Open Sans" panose="020B0606030504020204" pitchFamily="34" charset="0"/>
                <a:cs typeface="Open Sans" panose="020B0606030504020204" pitchFamily="34" charset="0"/>
              </a:rPr>
              <a:t>All product and portfolio roadmap funding and sequencing meetings can be informed by capacity to produce realistic plans and adequately inform executive decisions. Capacity planning facilitates transformations!</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solidFill>
                  <a:schemeClr val="tx1"/>
                </a:solidFill>
                <a:latin typeface="Open Sans"/>
                <a:ea typeface="Open Sans"/>
                <a:cs typeface="Open Sans"/>
                <a:sym typeface="Open Sans"/>
              </a:rPr>
              <a:t>If desired, project, epic, or operational initiative data and status can flow into Tempus from existing systems. Tempus has a fully documented REST API that allows for easy and reliable system integrations. </a:t>
            </a:r>
            <a:endParaRPr lang="en-US" sz="1100" i="0" u="none" strike="noStrike" cap="none" dirty="0">
              <a:solidFill>
                <a:schemeClr val="tx1"/>
              </a:solidFill>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US" dirty="0"/>
              <a:t>Skills and other key resource attributes can flow into your resource planning tool through proper integration with your HR or HCM system.  Actual hours tracked in a different system can also be integrated at a project or epic level. Tools like JIRA, ADO, or PPM tools can integrate effectively with Tempus to enhance adoption, avoid duplicate data entry, and improve data quality.</a:t>
            </a:r>
            <a:endParaRPr dirty="0"/>
          </a:p>
        </p:txBody>
      </p:sp>
    </p:spTree>
    <p:extLst>
      <p:ext uri="{BB962C8B-B14F-4D97-AF65-F5344CB8AC3E}">
        <p14:creationId xmlns:p14="http://schemas.microsoft.com/office/powerpoint/2010/main" val="2187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CHOOSE THIS ONE OR THE QR CODE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912c4d71d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32912c4d71d_1_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F58483FB-9CFE-F914-0A11-5A964DA26E39}"/>
            </a:ext>
          </a:extLst>
        </p:cNvPr>
        <p:cNvGrpSpPr/>
        <p:nvPr/>
      </p:nvGrpSpPr>
      <p:grpSpPr>
        <a:xfrm>
          <a:off x="0" y="0"/>
          <a:ext cx="0" cy="0"/>
          <a:chOff x="0" y="0"/>
          <a:chExt cx="0" cy="0"/>
        </a:xfrm>
      </p:grpSpPr>
      <p:sp>
        <p:nvSpPr>
          <p:cNvPr id="126" name="Google Shape;126;p3:notes">
            <a:extLst>
              <a:ext uri="{FF2B5EF4-FFF2-40B4-BE49-F238E27FC236}">
                <a16:creationId xmlns:a16="http://schemas.microsoft.com/office/drawing/2014/main" id="{02A644EB-B51B-3943-AD7E-F3E3954343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3:notes">
            <a:extLst>
              <a:ext uri="{FF2B5EF4-FFF2-40B4-BE49-F238E27FC236}">
                <a16:creationId xmlns:a16="http://schemas.microsoft.com/office/drawing/2014/main" id="{0DAAD4AC-E7A5-2EB7-347D-13B37CB373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CHOOSE THIS ONE OR THE CONTACT INFO</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8921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83B0871F-7897-5875-4151-FC3FF77C1312}"/>
            </a:ext>
          </a:extLst>
        </p:cNvPr>
        <p:cNvGrpSpPr/>
        <p:nvPr/>
      </p:nvGrpSpPr>
      <p:grpSpPr>
        <a:xfrm>
          <a:off x="0" y="0"/>
          <a:ext cx="0" cy="0"/>
          <a:chOff x="0" y="0"/>
          <a:chExt cx="0" cy="0"/>
        </a:xfrm>
      </p:grpSpPr>
      <p:sp>
        <p:nvSpPr>
          <p:cNvPr id="201" name="Google Shape;201;p3:notes">
            <a:extLst>
              <a:ext uri="{FF2B5EF4-FFF2-40B4-BE49-F238E27FC236}">
                <a16:creationId xmlns:a16="http://schemas.microsoft.com/office/drawing/2014/main" id="{2782B9B9-1356-2205-2BD2-F3DB505965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3:notes">
            <a:extLst>
              <a:ext uri="{FF2B5EF4-FFF2-40B4-BE49-F238E27FC236}">
                <a16:creationId xmlns:a16="http://schemas.microsoft.com/office/drawing/2014/main" id="{233776D0-3EEC-5099-5F77-CD8055A153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Limited human capital is the most common constraint to portfolio delivery. Coordinating epic, project, and ops delivery by transparently identifying and mitigating skill and team availability risks is the most effective way to optimize outcomes within capacity, cost, and governance guardrails. </a:t>
            </a:r>
          </a:p>
          <a:p>
            <a:pPr marL="0" lvl="0" indent="0" algn="l" rtl="0">
              <a:lnSpc>
                <a:spcPct val="100000"/>
              </a:lnSpc>
              <a:spcBef>
                <a:spcPts val="0"/>
              </a:spcBef>
              <a:spcAft>
                <a:spcPts val="0"/>
              </a:spcAft>
              <a:buSzPts val="1100"/>
              <a:buNone/>
            </a:pPr>
            <a:r>
              <a:rPr lang="en-US" dirty="0"/>
              <a:t>The technology we are demonstrating today allows organizations to easily plan and coordinate portfolio delivery by coordinating team, skill, or person capacity.</a:t>
            </a:r>
            <a:endParaRPr dirty="0"/>
          </a:p>
        </p:txBody>
      </p:sp>
    </p:spTree>
    <p:extLst>
      <p:ext uri="{BB962C8B-B14F-4D97-AF65-F5344CB8AC3E}">
        <p14:creationId xmlns:p14="http://schemas.microsoft.com/office/powerpoint/2010/main" val="123798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Coordinating the availability of skilled teams and people catalyzes coordinated portfolio flow. However, the interrelated impacts on all portfolio governance must be evaluated simultaneously to optimize enterprise value flow.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DEE981D0-B4F0-9B65-164C-C73CB7A5B2B1}"/>
            </a:ext>
          </a:extLst>
        </p:cNvPr>
        <p:cNvGrpSpPr/>
        <p:nvPr/>
      </p:nvGrpSpPr>
      <p:grpSpPr>
        <a:xfrm>
          <a:off x="0" y="0"/>
          <a:ext cx="0" cy="0"/>
          <a:chOff x="0" y="0"/>
          <a:chExt cx="0" cy="0"/>
        </a:xfrm>
      </p:grpSpPr>
      <p:sp>
        <p:nvSpPr>
          <p:cNvPr id="296" name="Google Shape;296;p7:notes">
            <a:extLst>
              <a:ext uri="{FF2B5EF4-FFF2-40B4-BE49-F238E27FC236}">
                <a16:creationId xmlns:a16="http://schemas.microsoft.com/office/drawing/2014/main" id="{75E35493-70AE-1693-E780-8371F0CAAB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7:notes">
            <a:extLst>
              <a:ext uri="{FF2B5EF4-FFF2-40B4-BE49-F238E27FC236}">
                <a16:creationId xmlns:a16="http://schemas.microsoft.com/office/drawing/2014/main" id="{1D50DD4E-6C6C-C711-9517-1D810B2B83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Open Sans"/>
                <a:ea typeface="Open Sans"/>
                <a:cs typeface="Open Sans"/>
                <a:sym typeface="Open Sans"/>
              </a:rPr>
              <a:t>Tempus Resource allows portfolio planners to predictably forecast all types of resources across all types of delivery methodologies. Teams of different velocities can be planned on a common timeline with named resources and generic role-based resources. This greatly simplifies the alignment of disparate team backlogs across pending project, epic, or feature work. </a:t>
            </a:r>
          </a:p>
          <a:p>
            <a:pPr marL="0" lvl="0" indent="0" algn="l" rtl="0">
              <a:lnSpc>
                <a:spcPct val="100000"/>
              </a:lnSpc>
              <a:spcBef>
                <a:spcPts val="0"/>
              </a:spcBef>
              <a:spcAft>
                <a:spcPts val="0"/>
              </a:spcAft>
              <a:buSzPts val="1100"/>
              <a:buNone/>
            </a:pPr>
            <a:r>
              <a:rPr lang="en-US" dirty="0">
                <a:latin typeface="Open Sans"/>
                <a:ea typeface="Open Sans"/>
                <a:cs typeface="Open Sans"/>
                <a:sym typeface="Open Sans"/>
              </a:rPr>
              <a:t>Capacity can be planned by team or person using any metric simultaneously. For example, a product manager could forecast a team in story points, man hours, man days, by percentage, or even costs. The timing of this demand could be aligned by a project manager or epic owner with shared services resources forecasting demand in FTE, or hours.</a:t>
            </a:r>
          </a:p>
          <a:p>
            <a:pPr marL="0" lvl="0" indent="0" algn="l" rtl="0">
              <a:lnSpc>
                <a:spcPct val="100000"/>
              </a:lnSpc>
              <a:spcBef>
                <a:spcPts val="0"/>
              </a:spcBef>
              <a:spcAft>
                <a:spcPts val="0"/>
              </a:spcAft>
              <a:buSzPts val="1100"/>
              <a:buNone/>
            </a:pPr>
            <a:r>
              <a:rPr lang="en-US" dirty="0">
                <a:latin typeface="Open Sans"/>
                <a:ea typeface="Open Sans"/>
                <a:cs typeface="Open Sans"/>
                <a:sym typeface="Open Sans"/>
              </a:rPr>
              <a:t>This powerful and unique capability simplifies planning in agile, waterfall, or hybrid portfolio planning ecosystems.</a:t>
            </a:r>
          </a:p>
          <a:p>
            <a:pPr marL="0" lvl="0" indent="0" algn="l" rtl="0">
              <a:lnSpc>
                <a:spcPct val="100000"/>
              </a:lnSpc>
              <a:spcBef>
                <a:spcPts val="0"/>
              </a:spcBef>
              <a:spcAft>
                <a:spcPts val="0"/>
              </a:spcAft>
              <a:buSzPts val="1100"/>
              <a:buNone/>
            </a:pPr>
            <a:r>
              <a:rPr lang="en-US" dirty="0">
                <a:latin typeface="Open Sans"/>
                <a:ea typeface="Open Sans"/>
                <a:cs typeface="Open Sans"/>
                <a:sym typeface="Open Sans"/>
              </a:rPr>
              <a:t>Tempus continually scans all planned resource capacity for potential risks including over allocations, WIP limit breaches, required approvals in real time. </a:t>
            </a:r>
          </a:p>
          <a:p>
            <a:pPr marL="0" lvl="0" indent="0" algn="l" rtl="0">
              <a:lnSpc>
                <a:spcPct val="100000"/>
              </a:lnSpc>
              <a:spcBef>
                <a:spcPts val="0"/>
              </a:spcBef>
              <a:spcAft>
                <a:spcPts val="0"/>
              </a:spcAft>
              <a:buSzPts val="1100"/>
              <a:buNone/>
            </a:pPr>
            <a:r>
              <a:rPr lang="en-US" dirty="0">
                <a:latin typeface="Open Sans"/>
                <a:ea typeface="Open Sans"/>
                <a:cs typeface="Open Sans"/>
                <a:sym typeface="Open Sans"/>
              </a:rPr>
              <a:t>Alerts and notifications can be sent via MS Teams, email, or in Tempus.</a:t>
            </a:r>
            <a:endParaRPr dirty="0">
              <a:latin typeface="Open Sans"/>
              <a:ea typeface="Open Sans"/>
              <a:cs typeface="Open Sans"/>
              <a:sym typeface="Open Sans"/>
            </a:endParaRPr>
          </a:p>
        </p:txBody>
      </p:sp>
    </p:spTree>
    <p:extLst>
      <p:ext uri="{BB962C8B-B14F-4D97-AF65-F5344CB8AC3E}">
        <p14:creationId xmlns:p14="http://schemas.microsoft.com/office/powerpoint/2010/main" val="417886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B45C761A-D88E-C263-A6EE-E7172641573F}"/>
            </a:ext>
          </a:extLst>
        </p:cNvPr>
        <p:cNvGrpSpPr/>
        <p:nvPr/>
      </p:nvGrpSpPr>
      <p:grpSpPr>
        <a:xfrm>
          <a:off x="0" y="0"/>
          <a:ext cx="0" cy="0"/>
          <a:chOff x="0" y="0"/>
          <a:chExt cx="0" cy="0"/>
        </a:xfrm>
      </p:grpSpPr>
      <p:sp>
        <p:nvSpPr>
          <p:cNvPr id="296" name="Google Shape;296;p7:notes">
            <a:extLst>
              <a:ext uri="{FF2B5EF4-FFF2-40B4-BE49-F238E27FC236}">
                <a16:creationId xmlns:a16="http://schemas.microsoft.com/office/drawing/2014/main" id="{36B933BC-56D2-00EE-D33F-B84F460529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7:notes">
            <a:extLst>
              <a:ext uri="{FF2B5EF4-FFF2-40B4-BE49-F238E27FC236}">
                <a16:creationId xmlns:a16="http://schemas.microsoft.com/office/drawing/2014/main" id="{8847490F-2DF5-28AE-9939-563EB1644F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Open Sans"/>
                <a:ea typeface="Open Sans"/>
                <a:cs typeface="Open Sans"/>
                <a:sym typeface="Open Sans"/>
              </a:rPr>
              <a:t>Our proprietary team resource planning technology streamlines planning and improves cost and delivery predictability. Teams are easily configured by selecting different people from the resource pool. People can be partially assigned across multiple teams, for example when a scrum master needs to be shared across teams. Rates are auto calculated based on team composition. Velocity in story points or hours is easily configured and adjusted with rates being dynamically calculated.</a:t>
            </a:r>
            <a:endParaRPr dirty="0">
              <a:latin typeface="Open Sans"/>
              <a:ea typeface="Open Sans"/>
              <a:cs typeface="Open Sans"/>
              <a:sym typeface="Open Sans"/>
            </a:endParaRPr>
          </a:p>
        </p:txBody>
      </p:sp>
    </p:spTree>
    <p:extLst>
      <p:ext uri="{BB962C8B-B14F-4D97-AF65-F5344CB8AC3E}">
        <p14:creationId xmlns:p14="http://schemas.microsoft.com/office/powerpoint/2010/main" val="238537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0:notes"/>
          <p:cNvSpPr txBox="1">
            <a:spLocks noGrp="1"/>
          </p:cNvSpPr>
          <p:nvPr>
            <p:ph type="body" idx="1"/>
          </p:nvPr>
        </p:nvSpPr>
        <p:spPr>
          <a:xfrm>
            <a:off x="685800" y="4343400"/>
            <a:ext cx="55880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dirty="0">
                <a:latin typeface="Open Sans"/>
                <a:ea typeface="Open Sans"/>
                <a:cs typeface="Open Sans"/>
                <a:sym typeface="Open Sans"/>
              </a:rPr>
              <a:t>Tempus Resource allows planners to design their future portfolio delivery in a digital twin of their portfolio. Any authorized user can create as many scenario models as desired. Tempus models are fully interactive. Users can simulate any number of proposed additions or changes to the portfolio and immediately see the interrelated impacts to all affected teams, skills, people, and financials. </a:t>
            </a:r>
          </a:p>
          <a:p>
            <a:pPr marL="0" marR="0" lvl="0" indent="0" algn="l" rtl="0">
              <a:lnSpc>
                <a:spcPct val="100000"/>
              </a:lnSpc>
              <a:spcBef>
                <a:spcPts val="0"/>
              </a:spcBef>
              <a:spcAft>
                <a:spcPts val="0"/>
              </a:spcAft>
              <a:buClr>
                <a:schemeClr val="dk1"/>
              </a:buClr>
              <a:buSzPts val="1100"/>
              <a:buFont typeface="Calibri"/>
              <a:buNone/>
            </a:pPr>
            <a:r>
              <a:rPr lang="en-US" dirty="0">
                <a:latin typeface="Open Sans"/>
                <a:ea typeface="Open Sans"/>
                <a:cs typeface="Open Sans"/>
                <a:sym typeface="Open Sans"/>
              </a:rPr>
              <a:t>This predictable, flexible, risk free planning exemplifies business agility.</a:t>
            </a:r>
          </a:p>
          <a:p>
            <a:pPr marL="0" marR="0" lvl="0" indent="0" algn="l" rtl="0">
              <a:lnSpc>
                <a:spcPct val="100000"/>
              </a:lnSpc>
              <a:spcBef>
                <a:spcPts val="0"/>
              </a:spcBef>
              <a:spcAft>
                <a:spcPts val="0"/>
              </a:spcAft>
              <a:buClr>
                <a:schemeClr val="dk1"/>
              </a:buClr>
              <a:buSzPts val="1100"/>
              <a:buFont typeface="Calibri"/>
              <a:buNone/>
            </a:pPr>
            <a:r>
              <a:rPr lang="en-US" dirty="0">
                <a:latin typeface="Open Sans"/>
                <a:ea typeface="Open Sans"/>
                <a:cs typeface="Open Sans"/>
                <a:sym typeface="Open Sans"/>
              </a:rPr>
              <a:t>Tempus can automatically recommend best start dates for epics, projects, or operational work based on estimated effort and availability of teams and skills needed.</a:t>
            </a:r>
          </a:p>
          <a:p>
            <a:pPr marL="0" marR="0" lvl="0" indent="0" algn="l" rtl="0">
              <a:lnSpc>
                <a:spcPct val="100000"/>
              </a:lnSpc>
              <a:spcBef>
                <a:spcPts val="0"/>
              </a:spcBef>
              <a:spcAft>
                <a:spcPts val="0"/>
              </a:spcAft>
              <a:buClr>
                <a:schemeClr val="dk1"/>
              </a:buClr>
              <a:buSzPts val="1100"/>
              <a:buFont typeface="Calibri"/>
              <a:buNone/>
            </a:pPr>
            <a:endParaRPr lang="en-US" dirty="0">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Calibri"/>
              <a:buNone/>
            </a:pPr>
            <a:r>
              <a:rPr lang="en-US" dirty="0">
                <a:latin typeface="Open Sans"/>
                <a:ea typeface="Open Sans"/>
                <a:cs typeface="Open Sans"/>
                <a:sym typeface="Open Sans"/>
              </a:rPr>
              <a:t>Planners can evaluate many scenarios including immediately seeing the effects of: </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Shifting, crashing, or cloning initiatives</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Determining best time to start implementing a new epic, feature, or project</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Adding Teams, Roles, or expanding a team.</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Deferring all related initiatives (i.e. stopping all discretionary work)</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Repurposing people or teams to higher priority work</a:t>
            </a:r>
            <a:endParaRPr dirty="0">
              <a:latin typeface="Open Sans"/>
              <a:ea typeface="Open Sans"/>
              <a:cs typeface="Open Sans"/>
              <a:sym typeface="Open Sans"/>
            </a:endParaRPr>
          </a:p>
          <a:p>
            <a:pPr marL="228600" lvl="0" indent="-158750" algn="l" rtl="0">
              <a:lnSpc>
                <a:spcPct val="100000"/>
              </a:lnSpc>
              <a:spcBef>
                <a:spcPts val="0"/>
              </a:spcBef>
              <a:spcAft>
                <a:spcPts val="0"/>
              </a:spcAft>
              <a:buClr>
                <a:schemeClr val="dk1"/>
              </a:buClr>
              <a:buSzPts val="1100"/>
              <a:buFont typeface="Calibri"/>
              <a:buNone/>
            </a:pPr>
            <a:endParaRPr dirty="0">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None/>
            </a:pPr>
            <a:r>
              <a:rPr lang="en-US" dirty="0">
                <a:latin typeface="Open Sans"/>
                <a:ea typeface="Open Sans"/>
                <a:cs typeface="Open Sans"/>
                <a:sym typeface="Open Sans"/>
              </a:rPr>
              <a:t>Tempus Resource models will:</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Tie business strategy to resource availability and all other portfolio guardrails</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Show impact in FTE, hours, or $</a:t>
            </a:r>
            <a:endParaRPr dirty="0">
              <a:latin typeface="Open Sans"/>
              <a:ea typeface="Open Sans"/>
              <a:cs typeface="Open Sans"/>
              <a:sym typeface="Open Sans"/>
            </a:endParaRPr>
          </a:p>
          <a:p>
            <a:pPr marL="228600" lvl="0" indent="-228600" algn="l" rtl="0">
              <a:lnSpc>
                <a:spcPct val="100000"/>
              </a:lnSpc>
              <a:spcBef>
                <a:spcPts val="0"/>
              </a:spcBef>
              <a:spcAft>
                <a:spcPts val="0"/>
              </a:spcAft>
              <a:buClr>
                <a:schemeClr val="dk1"/>
              </a:buClr>
              <a:buSzPts val="1100"/>
              <a:buFont typeface="Calibri"/>
              <a:buAutoNum type="arabicPeriod"/>
            </a:pPr>
            <a:r>
              <a:rPr lang="en-US" dirty="0">
                <a:latin typeface="Open Sans"/>
                <a:ea typeface="Open Sans"/>
                <a:cs typeface="Open Sans"/>
                <a:sym typeface="Open Sans"/>
              </a:rPr>
              <a:t>Tie dashboard reports to models for comparing current plan to various business alternatives in real time </a:t>
            </a:r>
            <a:endParaRPr dirty="0">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Tempus technology can be exploited without distracting agile or project delivery teams. Those teams can continue to do detailed planning in agile or PPM tools while product, project, and portfolio managers align roadmaps to strategy and available capacity. Backlogs and project delivery timelines are then easily synchronized with portfolio roadmap timelines.</a:t>
            </a:r>
          </a:p>
          <a:p>
            <a:pPr marL="0" lvl="0" indent="0" algn="l" rtl="0">
              <a:lnSpc>
                <a:spcPct val="100000"/>
              </a:lnSpc>
              <a:spcBef>
                <a:spcPts val="0"/>
              </a:spcBef>
              <a:spcAft>
                <a:spcPts val="0"/>
              </a:spcAft>
              <a:buSzPts val="1100"/>
              <a:buNone/>
            </a:pPr>
            <a:r>
              <a:rPr lang="en-US" dirty="0"/>
              <a:t>Tempus technology does the holistic capacity planning that agile and task based ppm tools can’t. It finally allows planners to follow the recommended best capacity planning practices from Scaled Agile Inc., the Project Management Institute, and the Resource Management Institute.</a:t>
            </a:r>
          </a:p>
        </p:txBody>
      </p:sp>
    </p:spTree>
    <p:extLst>
      <p:ext uri="{BB962C8B-B14F-4D97-AF65-F5344CB8AC3E}">
        <p14:creationId xmlns:p14="http://schemas.microsoft.com/office/powerpoint/2010/main" val="237998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2" name="Google Shape;32;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8" name="Google Shape;4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1" name="Google Shape;51;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2" name="Google Shape;52;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4" name="Google Shape;5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0" name="Google Shape;60;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1" name="Google Shape;6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Lnorman@ProSymmetr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43.png"/><Relationship Id="rId20" Type="http://schemas.openxmlformats.org/officeDocument/2006/relationships/image" Target="../media/image47.jpg"/><Relationship Id="rId29"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gif"/><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jpg"/><Relationship Id="rId31"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jpg"/><Relationship Id="rId27" Type="http://schemas.openxmlformats.org/officeDocument/2006/relationships/image" Target="../media/image54.png"/><Relationship Id="rId30"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Lnorman@Prosymmetry.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lloyd.tempus-resource.com/SG/tempus#/model-details/22"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9250"/>
            <a:ext cx="9144000" cy="5143500"/>
          </a:xfrm>
          <a:prstGeom prst="rect">
            <a:avLst/>
          </a:prstGeom>
          <a:solidFill>
            <a:srgbClr val="EDEDED"/>
          </a:solidFill>
          <a:ln>
            <a:noFill/>
          </a:ln>
        </p:spPr>
        <p:txBody>
          <a:bodyPr spcFirstLastPara="1" wrap="square" lIns="91425" tIns="91425" rIns="91425" bIns="91425" anchor="ctr" anchorCtr="0">
            <a:noAutofit/>
          </a:bodyPr>
          <a:lstStyle/>
          <a:p>
            <a:pPr algn="ctr">
              <a:buSzPts val="1400"/>
            </a:pPr>
            <a:endParaRPr sz="1050" dirty="0"/>
          </a:p>
        </p:txBody>
      </p:sp>
      <p:pic>
        <p:nvPicPr>
          <p:cNvPr id="55" name="Google Shape;55;p13"/>
          <p:cNvPicPr preferRelativeResize="0"/>
          <p:nvPr/>
        </p:nvPicPr>
        <p:blipFill rotWithShape="1">
          <a:blip r:embed="rId3">
            <a:alphaModFix/>
          </a:blip>
          <a:srcRect l="30019" t="-970" r="14471" b="15110"/>
          <a:stretch/>
        </p:blipFill>
        <p:spPr>
          <a:xfrm rot="-5400000">
            <a:off x="8098914" y="4085188"/>
            <a:ext cx="823876" cy="1274251"/>
          </a:xfrm>
          <a:prstGeom prst="rect">
            <a:avLst/>
          </a:prstGeom>
          <a:solidFill>
            <a:srgbClr val="EDEDED"/>
          </a:solidFill>
          <a:ln>
            <a:noFill/>
          </a:ln>
        </p:spPr>
      </p:pic>
      <p:sp>
        <p:nvSpPr>
          <p:cNvPr id="57" name="Google Shape;57;p13"/>
          <p:cNvSpPr txBox="1"/>
          <p:nvPr/>
        </p:nvSpPr>
        <p:spPr>
          <a:xfrm>
            <a:off x="798923" y="1351375"/>
            <a:ext cx="7899453" cy="1368900"/>
          </a:xfrm>
          <a:prstGeom prst="rect">
            <a:avLst/>
          </a:prstGeom>
          <a:noFill/>
          <a:ln>
            <a:noFill/>
          </a:ln>
        </p:spPr>
        <p:txBody>
          <a:bodyPr spcFirstLastPara="1" wrap="square" lIns="91425" tIns="91425" rIns="91425" bIns="91425" anchor="t" anchorCtr="0">
            <a:noAutofit/>
          </a:bodyPr>
          <a:lstStyle/>
          <a:p>
            <a:pPr algn="r">
              <a:lnSpc>
                <a:spcPct val="115000"/>
              </a:lnSpc>
              <a:buSzPts val="1100"/>
            </a:pPr>
            <a:r>
              <a:rPr lang="en-US" sz="2800" b="1" dirty="0">
                <a:solidFill>
                  <a:srgbClr val="091D3F"/>
                </a:solidFill>
                <a:latin typeface="Open Sans"/>
                <a:ea typeface="Open Sans"/>
                <a:cs typeface="Open Sans"/>
                <a:sym typeface="Open Sans"/>
              </a:rPr>
              <a:t>U.S. DISA Technical Exchange Meeting</a:t>
            </a:r>
            <a:endParaRPr sz="2800" b="1" dirty="0">
              <a:solidFill>
                <a:srgbClr val="091D3F"/>
              </a:solidFill>
              <a:latin typeface="Open Sans"/>
              <a:ea typeface="Open Sans"/>
              <a:cs typeface="Open Sans"/>
              <a:sym typeface="Open Sans"/>
            </a:endParaRPr>
          </a:p>
          <a:p>
            <a:pPr algn="r">
              <a:lnSpc>
                <a:spcPct val="115000"/>
              </a:lnSpc>
              <a:buSzPts val="1100"/>
            </a:pPr>
            <a:r>
              <a:rPr lang="en-US" sz="2400" dirty="0">
                <a:solidFill>
                  <a:srgbClr val="091D3F"/>
                </a:solidFill>
                <a:latin typeface="Open Sans" panose="020B0606030504020204" pitchFamily="34" charset="0"/>
                <a:ea typeface="Open Sans" panose="020B0606030504020204" pitchFamily="34" charset="0"/>
                <a:cs typeface="Open Sans" panose="020B0606030504020204" pitchFamily="34" charset="0"/>
                <a:sym typeface="Open Sans"/>
              </a:rPr>
              <a:t>Optimizing the Allocation of Skills to Portfolio Work Under Changing Business Conditions</a:t>
            </a:r>
            <a:endParaRPr sz="900" b="1" dirty="0">
              <a:latin typeface="Open Sans" panose="020B0606030504020204" pitchFamily="34" charset="0"/>
              <a:ea typeface="Open Sans" panose="020B0606030504020204" pitchFamily="34" charset="0"/>
              <a:cs typeface="Open Sans" panose="020B0606030504020204" pitchFamily="34" charset="0"/>
            </a:endParaRPr>
          </a:p>
          <a:p>
            <a:pPr>
              <a:buSzPts val="1400"/>
            </a:pPr>
            <a:endParaRPr sz="1050" dirty="0">
              <a:latin typeface="Calibri"/>
              <a:ea typeface="Calibri"/>
              <a:cs typeface="Calibri"/>
              <a:sym typeface="Calibri"/>
            </a:endParaRPr>
          </a:p>
        </p:txBody>
      </p:sp>
      <p:sp>
        <p:nvSpPr>
          <p:cNvPr id="58" name="Google Shape;58;p13"/>
          <p:cNvSpPr txBox="1"/>
          <p:nvPr/>
        </p:nvSpPr>
        <p:spPr>
          <a:xfrm>
            <a:off x="4742175" y="3373758"/>
            <a:ext cx="2849700" cy="617100"/>
          </a:xfrm>
          <a:prstGeom prst="rect">
            <a:avLst/>
          </a:prstGeom>
          <a:noFill/>
          <a:ln>
            <a:noFill/>
          </a:ln>
        </p:spPr>
        <p:txBody>
          <a:bodyPr spcFirstLastPara="1" wrap="square" lIns="91425" tIns="91425" rIns="91425" bIns="91425" anchor="t" anchorCtr="0">
            <a:noAutofit/>
          </a:bodyPr>
          <a:lstStyle/>
          <a:p>
            <a:pPr algn="r">
              <a:lnSpc>
                <a:spcPct val="115000"/>
              </a:lnSpc>
              <a:buSzPts val="1100"/>
            </a:pPr>
            <a:r>
              <a:rPr lang="en" sz="1950" b="1" dirty="0">
                <a:solidFill>
                  <a:srgbClr val="091D3F"/>
                </a:solidFill>
                <a:latin typeface="Open Sans"/>
                <a:ea typeface="Open Sans"/>
                <a:cs typeface="Open Sans"/>
                <a:sym typeface="Open Sans"/>
              </a:rPr>
              <a:t>Lloyd Norman</a:t>
            </a:r>
            <a:endParaRPr sz="1950" b="1" dirty="0">
              <a:solidFill>
                <a:srgbClr val="091D3F"/>
              </a:solidFill>
              <a:latin typeface="Open Sans"/>
              <a:ea typeface="Open Sans"/>
              <a:cs typeface="Open Sans"/>
              <a:sym typeface="Open Sans"/>
            </a:endParaRPr>
          </a:p>
          <a:p>
            <a:pPr algn="r">
              <a:lnSpc>
                <a:spcPct val="115000"/>
              </a:lnSpc>
              <a:buSzPts val="1100"/>
            </a:pPr>
            <a:r>
              <a:rPr lang="en" sz="1450" dirty="0">
                <a:solidFill>
                  <a:srgbClr val="091D3F"/>
                </a:solidFill>
                <a:latin typeface="Open Sans"/>
                <a:ea typeface="Open Sans"/>
                <a:cs typeface="Open Sans"/>
                <a:sym typeface="Open Sans"/>
                <a:hlinkClick r:id="rId4"/>
              </a:rPr>
              <a:t>L</a:t>
            </a:r>
            <a:r>
              <a:rPr lang="en-US" sz="1450" dirty="0">
                <a:solidFill>
                  <a:srgbClr val="091D3F"/>
                </a:solidFill>
                <a:latin typeface="Open Sans"/>
                <a:ea typeface="Open Sans"/>
                <a:cs typeface="Open Sans"/>
                <a:sym typeface="Open Sans"/>
                <a:hlinkClick r:id="rId4"/>
              </a:rPr>
              <a:t>n</a:t>
            </a:r>
            <a:r>
              <a:rPr lang="en" sz="1450" dirty="0">
                <a:solidFill>
                  <a:srgbClr val="091D3F"/>
                </a:solidFill>
                <a:latin typeface="Open Sans"/>
                <a:ea typeface="Open Sans"/>
                <a:cs typeface="Open Sans"/>
                <a:sym typeface="Open Sans"/>
                <a:hlinkClick r:id="rId4"/>
              </a:rPr>
              <a:t>orman@ProSymmetry.com</a:t>
            </a:r>
            <a:endParaRPr lang="en" sz="1450" dirty="0">
              <a:solidFill>
                <a:srgbClr val="091D3F"/>
              </a:solidFill>
              <a:latin typeface="Open Sans"/>
              <a:ea typeface="Open Sans"/>
              <a:cs typeface="Open Sans"/>
              <a:sym typeface="Open Sans"/>
            </a:endParaRPr>
          </a:p>
          <a:p>
            <a:pPr algn="r">
              <a:lnSpc>
                <a:spcPct val="115000"/>
              </a:lnSpc>
              <a:buSzPts val="1100"/>
            </a:pPr>
            <a:endParaRPr sz="1450" dirty="0">
              <a:solidFill>
                <a:srgbClr val="091D3F"/>
              </a:solidFill>
              <a:latin typeface="Open Sans"/>
              <a:ea typeface="Open Sans"/>
              <a:cs typeface="Open Sans"/>
              <a:sym typeface="Open Sans"/>
            </a:endParaRPr>
          </a:p>
          <a:p>
            <a:pPr>
              <a:lnSpc>
                <a:spcPct val="115000"/>
              </a:lnSpc>
              <a:buSzPts val="1100"/>
            </a:pPr>
            <a:endParaRPr sz="500" dirty="0">
              <a:solidFill>
                <a:srgbClr val="091D3F"/>
              </a:solidFill>
            </a:endParaRPr>
          </a:p>
          <a:p>
            <a:pPr>
              <a:buSzPts val="800"/>
            </a:pPr>
            <a:endParaRPr sz="800" dirty="0">
              <a:solidFill>
                <a:srgbClr val="FFFFFF"/>
              </a:solidFill>
              <a:latin typeface="Calibri"/>
              <a:ea typeface="Calibri"/>
              <a:cs typeface="Calibri"/>
              <a:sym typeface="Calibri"/>
            </a:endParaRPr>
          </a:p>
        </p:txBody>
      </p:sp>
      <p:pic>
        <p:nvPicPr>
          <p:cNvPr id="59" name="Google Shape;59;p13"/>
          <p:cNvPicPr preferRelativeResize="0"/>
          <p:nvPr/>
        </p:nvPicPr>
        <p:blipFill rotWithShape="1">
          <a:blip r:embed="rId3">
            <a:alphaModFix/>
          </a:blip>
          <a:srcRect l="30019" t="12118" r="14471"/>
          <a:stretch/>
        </p:blipFill>
        <p:spPr>
          <a:xfrm>
            <a:off x="1" y="0"/>
            <a:ext cx="1036351" cy="1640676"/>
          </a:xfrm>
          <a:prstGeom prst="rect">
            <a:avLst/>
          </a:prstGeom>
          <a:solidFill>
            <a:srgbClr val="EDEDED"/>
          </a:solidFill>
          <a:ln>
            <a:noFill/>
          </a:ln>
        </p:spPr>
      </p:pic>
      <p:pic>
        <p:nvPicPr>
          <p:cNvPr id="60" name="Google Shape;60;p13"/>
          <p:cNvPicPr preferRelativeResize="0"/>
          <p:nvPr/>
        </p:nvPicPr>
        <p:blipFill rotWithShape="1">
          <a:blip r:embed="rId5">
            <a:alphaModFix/>
          </a:blip>
          <a:srcRect l="5820" t="37418" r="5698" b="35968"/>
          <a:stretch/>
        </p:blipFill>
        <p:spPr>
          <a:xfrm>
            <a:off x="5326138" y="404573"/>
            <a:ext cx="3372227" cy="676074"/>
          </a:xfrm>
          <a:prstGeom prst="rect">
            <a:avLst/>
          </a:prstGeom>
          <a:noFill/>
          <a:ln>
            <a:noFill/>
          </a:ln>
        </p:spPr>
      </p:pic>
      <p:pic>
        <p:nvPicPr>
          <p:cNvPr id="61" name="Google Shape;61;p13"/>
          <p:cNvPicPr preferRelativeResize="0">
            <a:picLocks noChangeAspect="1"/>
          </p:cNvPicPr>
          <p:nvPr/>
        </p:nvPicPr>
        <p:blipFill>
          <a:blip r:embed="rId6">
            <a:alphaModFix/>
          </a:blip>
          <a:stretch>
            <a:fillRect/>
          </a:stretch>
        </p:blipFill>
        <p:spPr>
          <a:xfrm>
            <a:off x="-359786" y="2571751"/>
            <a:ext cx="4177641" cy="2784401"/>
          </a:xfrm>
          <a:prstGeom prst="rect">
            <a:avLst/>
          </a:prstGeom>
          <a:noFill/>
          <a:ln>
            <a:noFill/>
          </a:ln>
        </p:spPr>
      </p:pic>
      <p:pic>
        <p:nvPicPr>
          <p:cNvPr id="2" name="Google Shape;76;p14">
            <a:extLst>
              <a:ext uri="{FF2B5EF4-FFF2-40B4-BE49-F238E27FC236}">
                <a16:creationId xmlns:a16="http://schemas.microsoft.com/office/drawing/2014/main" id="{E52D512C-D4F2-CC45-2559-92E8685BB29A}"/>
              </a:ext>
            </a:extLst>
          </p:cNvPr>
          <p:cNvPicPr preferRelativeResize="0"/>
          <p:nvPr/>
        </p:nvPicPr>
        <p:blipFill rotWithShape="1">
          <a:blip r:embed="rId7">
            <a:alphaModFix/>
          </a:blip>
          <a:srcRect l="16650" r="16649"/>
          <a:stretch/>
        </p:blipFill>
        <p:spPr>
          <a:xfrm>
            <a:off x="7671817" y="3242478"/>
            <a:ext cx="1026548" cy="1014571"/>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Google Shape;66;p14">
            <a:extLst>
              <a:ext uri="{FF2B5EF4-FFF2-40B4-BE49-F238E27FC236}">
                <a16:creationId xmlns:a16="http://schemas.microsoft.com/office/drawing/2014/main" id="{D674382C-3415-616C-EAEE-B741DDF11291}"/>
              </a:ext>
            </a:extLst>
          </p:cNvPr>
          <p:cNvSpPr/>
          <p:nvPr/>
        </p:nvSpPr>
        <p:spPr>
          <a:xfrm>
            <a:off x="0" y="-287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3" name="Google Shape;67;p14">
            <a:extLst>
              <a:ext uri="{FF2B5EF4-FFF2-40B4-BE49-F238E27FC236}">
                <a16:creationId xmlns:a16="http://schemas.microsoft.com/office/drawing/2014/main" id="{5BF20F98-95B4-C893-A84D-0307E2F94F20}"/>
              </a:ext>
            </a:extLst>
          </p:cNvPr>
          <p:cNvPicPr preferRelativeResize="0"/>
          <p:nvPr/>
        </p:nvPicPr>
        <p:blipFill rotWithShape="1">
          <a:blip r:embed="rId3">
            <a:alphaModFix/>
          </a:blip>
          <a:srcRect l="27776" t="9476" b="-1753"/>
          <a:stretch/>
        </p:blipFill>
        <p:spPr>
          <a:xfrm>
            <a:off x="0" y="-9250"/>
            <a:ext cx="1214175" cy="1551375"/>
          </a:xfrm>
          <a:prstGeom prst="rect">
            <a:avLst/>
          </a:prstGeom>
          <a:noFill/>
          <a:ln>
            <a:noFill/>
          </a:ln>
        </p:spPr>
      </p:pic>
      <p:pic>
        <p:nvPicPr>
          <p:cNvPr id="4" name="Picture 3">
            <a:extLst>
              <a:ext uri="{FF2B5EF4-FFF2-40B4-BE49-F238E27FC236}">
                <a16:creationId xmlns:a16="http://schemas.microsoft.com/office/drawing/2014/main" id="{0E99E5DC-D8FB-C2E3-D3D8-8B2E85A29A66}"/>
              </a:ext>
            </a:extLst>
          </p:cNvPr>
          <p:cNvPicPr>
            <a:picLocks noChangeAspect="1"/>
          </p:cNvPicPr>
          <p:nvPr/>
        </p:nvPicPr>
        <p:blipFill>
          <a:blip r:embed="rId4"/>
          <a:stretch>
            <a:fillRect/>
          </a:stretch>
        </p:blipFill>
        <p:spPr>
          <a:xfrm>
            <a:off x="8714110" y="129970"/>
            <a:ext cx="394446" cy="394446"/>
          </a:xfrm>
          <a:prstGeom prst="rect">
            <a:avLst/>
          </a:prstGeom>
        </p:spPr>
      </p:pic>
      <p:sp>
        <p:nvSpPr>
          <p:cNvPr id="367" name="Google Shape;367;p26"/>
          <p:cNvSpPr txBox="1"/>
          <p:nvPr/>
        </p:nvSpPr>
        <p:spPr>
          <a:xfrm>
            <a:off x="512373" y="94630"/>
            <a:ext cx="8451781" cy="53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700"/>
              <a:buFont typeface="Arial"/>
              <a:buNone/>
            </a:pPr>
            <a:r>
              <a:rPr lang="en-US" sz="2000" b="1" i="0" u="none" strike="noStrike" cap="none" dirty="0">
                <a:solidFill>
                  <a:schemeClr val="tx1"/>
                </a:solidFill>
                <a:latin typeface="Open Sans"/>
                <a:ea typeface="Open Sans"/>
                <a:cs typeface="Open Sans"/>
                <a:sym typeface="Open Sans"/>
              </a:rPr>
              <a:t>1 Hour/Month Planning Capacity to Benefit DISA &amp; Workforce </a:t>
            </a:r>
            <a:endParaRPr dirty="0">
              <a:solidFill>
                <a:schemeClr val="tx1"/>
              </a:solidFill>
              <a:latin typeface="Open Sans"/>
              <a:ea typeface="Open Sans"/>
              <a:cs typeface="Open Sans"/>
              <a:sym typeface="Open Sans"/>
            </a:endParaRPr>
          </a:p>
        </p:txBody>
      </p:sp>
      <p:sp>
        <p:nvSpPr>
          <p:cNvPr id="368" name="Google Shape;368;p26"/>
          <p:cNvSpPr txBox="1"/>
          <p:nvPr/>
        </p:nvSpPr>
        <p:spPr>
          <a:xfrm>
            <a:off x="-135786" y="3825108"/>
            <a:ext cx="5257800" cy="750945"/>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dirty="0">
                <a:solidFill>
                  <a:srgbClr val="4F4D4C"/>
                </a:solidFill>
                <a:latin typeface="Arial"/>
                <a:ea typeface="Arial"/>
                <a:cs typeface="Arial"/>
                <a:sym typeface="Arial"/>
              </a:rPr>
              <a:t>Data-Driven Decisions</a:t>
            </a:r>
          </a:p>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dirty="0">
                <a:solidFill>
                  <a:srgbClr val="4F4D4C"/>
                </a:solidFill>
                <a:latin typeface="Arial"/>
                <a:ea typeface="Arial"/>
                <a:cs typeface="Arial"/>
                <a:sym typeface="Arial"/>
              </a:rPr>
              <a:t> </a:t>
            </a:r>
            <a:r>
              <a:rPr lang="en-US" sz="1600" b="1" dirty="0">
                <a:solidFill>
                  <a:srgbClr val="4F4D4C"/>
                </a:solidFill>
              </a:rPr>
              <a:t>Capacity-Coordinated Roadmaps &amp; Agility</a:t>
            </a:r>
            <a:r>
              <a:rPr lang="en-US" sz="1600" b="1" i="0" u="none" strike="noStrike" cap="none" dirty="0">
                <a:solidFill>
                  <a:srgbClr val="4F4D4C"/>
                </a:solidFill>
                <a:latin typeface="Arial"/>
                <a:ea typeface="Arial"/>
                <a:cs typeface="Arial"/>
                <a:sym typeface="Arial"/>
              </a:rPr>
              <a:t> </a:t>
            </a:r>
            <a:endParaRPr sz="1600" b="0" i="0" u="none" strike="noStrike" cap="none" dirty="0">
              <a:solidFill>
                <a:srgbClr val="4F4D4C"/>
              </a:solidFill>
              <a:latin typeface="Arial"/>
              <a:ea typeface="Arial"/>
              <a:cs typeface="Arial"/>
              <a:sym typeface="Arial"/>
            </a:endParaRPr>
          </a:p>
        </p:txBody>
      </p:sp>
      <p:pic>
        <p:nvPicPr>
          <p:cNvPr id="369" name="Google Shape;369;p26"/>
          <p:cNvPicPr preferRelativeResize="0"/>
          <p:nvPr/>
        </p:nvPicPr>
        <p:blipFill rotWithShape="1">
          <a:blip r:embed="rId5">
            <a:alphaModFix/>
          </a:blip>
          <a:srcRect/>
          <a:stretch/>
        </p:blipFill>
        <p:spPr>
          <a:xfrm>
            <a:off x="325881" y="1500891"/>
            <a:ext cx="3934500" cy="2128500"/>
          </a:xfrm>
          <a:prstGeom prst="rect">
            <a:avLst/>
          </a:prstGeom>
          <a:noFill/>
          <a:ln>
            <a:noFill/>
          </a:ln>
        </p:spPr>
      </p:pic>
      <p:sp>
        <p:nvSpPr>
          <p:cNvPr id="370" name="Google Shape;370;p26"/>
          <p:cNvSpPr txBox="1"/>
          <p:nvPr/>
        </p:nvSpPr>
        <p:spPr>
          <a:xfrm>
            <a:off x="5407376" y="3825108"/>
            <a:ext cx="3616739" cy="750945"/>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1600" b="1" i="0" u="none" strike="noStrike" cap="none" dirty="0">
                <a:solidFill>
                  <a:srgbClr val="4F4D4C"/>
                </a:solidFill>
                <a:latin typeface="Arial"/>
                <a:ea typeface="Arial"/>
                <a:cs typeface="Arial"/>
                <a:sym typeface="Arial"/>
              </a:rPr>
              <a:t>Better Work Life Balance</a:t>
            </a:r>
          </a:p>
          <a:p>
            <a:pPr marL="0" marR="0" lvl="0" indent="0" algn="ctr" rtl="0">
              <a:lnSpc>
                <a:spcPct val="115000"/>
              </a:lnSpc>
              <a:spcBef>
                <a:spcPts val="0"/>
              </a:spcBef>
              <a:spcAft>
                <a:spcPts val="0"/>
              </a:spcAft>
              <a:buClr>
                <a:schemeClr val="dk1"/>
              </a:buClr>
              <a:buSzPts val="1100"/>
              <a:buFont typeface="Arial"/>
              <a:buNone/>
            </a:pPr>
            <a:r>
              <a:rPr lang="en-US" sz="1600" b="1" i="0" u="none" strike="noStrike" cap="none" dirty="0">
                <a:solidFill>
                  <a:srgbClr val="4F4D4C"/>
                </a:solidFill>
                <a:latin typeface="Arial"/>
                <a:ea typeface="Arial"/>
                <a:cs typeface="Arial"/>
                <a:sym typeface="Arial"/>
              </a:rPr>
              <a:t>Talent Retention &amp; Supply Chain </a:t>
            </a:r>
            <a:endParaRPr sz="1600" b="1" i="0" u="none" strike="noStrike" cap="none" dirty="0">
              <a:solidFill>
                <a:srgbClr val="4F4D4C"/>
              </a:solidFill>
              <a:latin typeface="Arial"/>
              <a:ea typeface="Arial"/>
              <a:cs typeface="Arial"/>
              <a:sym typeface="Arial"/>
            </a:endParaRPr>
          </a:p>
        </p:txBody>
      </p:sp>
      <p:pic>
        <p:nvPicPr>
          <p:cNvPr id="371" name="Google Shape;371;p26"/>
          <p:cNvPicPr preferRelativeResize="0"/>
          <p:nvPr/>
        </p:nvPicPr>
        <p:blipFill rotWithShape="1">
          <a:blip r:embed="rId6">
            <a:alphaModFix/>
          </a:blip>
          <a:srcRect/>
          <a:stretch/>
        </p:blipFill>
        <p:spPr>
          <a:xfrm>
            <a:off x="6034574" y="1500891"/>
            <a:ext cx="1925203" cy="21877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Google Shape;299;p20">
            <a:extLst>
              <a:ext uri="{FF2B5EF4-FFF2-40B4-BE49-F238E27FC236}">
                <a16:creationId xmlns:a16="http://schemas.microsoft.com/office/drawing/2014/main" id="{20A71223-CC21-D06E-1D1E-5C55079AC755}"/>
              </a:ext>
            </a:extLst>
          </p:cNvPr>
          <p:cNvSpPr/>
          <p:nvPr/>
        </p:nvSpPr>
        <p:spPr>
          <a:xfrm>
            <a:off x="0" y="-925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4" name="Google Shape;354;p55"/>
          <p:cNvSpPr txBox="1"/>
          <p:nvPr/>
        </p:nvSpPr>
        <p:spPr>
          <a:xfrm>
            <a:off x="1396252" y="94723"/>
            <a:ext cx="6582516" cy="55323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700"/>
              <a:buFont typeface="Arial"/>
              <a:buNone/>
            </a:pPr>
            <a:r>
              <a:rPr lang="en-US" sz="2000" b="1" i="0" u="none" strike="noStrike" cap="none" dirty="0">
                <a:solidFill>
                  <a:schemeClr val="tx1"/>
                </a:solidFill>
                <a:latin typeface="Open Sans"/>
                <a:ea typeface="Open Sans"/>
                <a:cs typeface="Open Sans"/>
                <a:sym typeface="Open Sans"/>
              </a:rPr>
              <a:t>Integrations Can Streamline Adoption &amp; Execution</a:t>
            </a:r>
            <a:endParaRPr sz="2000" b="1" i="0" u="none" strike="noStrike" cap="none" dirty="0">
              <a:solidFill>
                <a:schemeClr val="tx1"/>
              </a:solidFill>
              <a:latin typeface="Open Sans"/>
              <a:ea typeface="Open Sans"/>
              <a:cs typeface="Open Sans"/>
              <a:sym typeface="Open Sans"/>
            </a:endParaRPr>
          </a:p>
        </p:txBody>
      </p:sp>
      <p:sp>
        <p:nvSpPr>
          <p:cNvPr id="355" name="Google Shape;355;p55"/>
          <p:cNvSpPr txBox="1"/>
          <p:nvPr/>
        </p:nvSpPr>
        <p:spPr>
          <a:xfrm>
            <a:off x="2272888" y="2456741"/>
            <a:ext cx="465364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dirty="0">
                <a:solidFill>
                  <a:srgbClr val="000000"/>
                </a:solidFill>
                <a:latin typeface="Times New Roman"/>
                <a:ea typeface="Times New Roman"/>
                <a:cs typeface="Times New Roman"/>
                <a:sym typeface="Times New Roman"/>
              </a:rPr>
              <a:t> </a:t>
            </a:r>
            <a:endParaRPr sz="1050" b="0" i="0" u="none" strike="noStrike" cap="none" dirty="0">
              <a:solidFill>
                <a:srgbClr val="000000"/>
              </a:solidFill>
              <a:latin typeface="Arial"/>
              <a:ea typeface="Arial"/>
              <a:cs typeface="Arial"/>
              <a:sym typeface="Arial"/>
            </a:endParaRPr>
          </a:p>
        </p:txBody>
      </p:sp>
      <p:grpSp>
        <p:nvGrpSpPr>
          <p:cNvPr id="356" name="Google Shape;356;p55"/>
          <p:cNvGrpSpPr/>
          <p:nvPr/>
        </p:nvGrpSpPr>
        <p:grpSpPr>
          <a:xfrm>
            <a:off x="265453" y="786122"/>
            <a:ext cx="8668512" cy="4180206"/>
            <a:chOff x="109607" y="412002"/>
            <a:chExt cx="8881993" cy="4540793"/>
          </a:xfrm>
        </p:grpSpPr>
        <p:sp>
          <p:nvSpPr>
            <p:cNvPr id="357" name="Google Shape;357;p55"/>
            <p:cNvSpPr txBox="1"/>
            <p:nvPr/>
          </p:nvSpPr>
          <p:spPr>
            <a:xfrm>
              <a:off x="2295860" y="412002"/>
              <a:ext cx="4356809" cy="3693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500" b="1" i="0" u="none" strike="noStrike" cap="none" dirty="0">
                  <a:solidFill>
                    <a:srgbClr val="52C1E4"/>
                  </a:solidFill>
                  <a:latin typeface="Open Sans"/>
                  <a:ea typeface="Open Sans"/>
                  <a:cs typeface="Open Sans"/>
                  <a:sym typeface="Open Sans"/>
                </a:rPr>
                <a:t>Unify Data from Various Source Systems</a:t>
              </a:r>
              <a:endParaRPr sz="1500" b="1" i="0" u="none" strike="noStrike" cap="none" dirty="0">
                <a:solidFill>
                  <a:srgbClr val="52C1E4"/>
                </a:solidFill>
                <a:latin typeface="Open Sans"/>
                <a:ea typeface="Open Sans"/>
                <a:cs typeface="Open Sans"/>
                <a:sym typeface="Open Sans"/>
              </a:endParaRPr>
            </a:p>
          </p:txBody>
        </p:sp>
        <p:grpSp>
          <p:nvGrpSpPr>
            <p:cNvPr id="358" name="Google Shape;358;p55"/>
            <p:cNvGrpSpPr/>
            <p:nvPr/>
          </p:nvGrpSpPr>
          <p:grpSpPr>
            <a:xfrm>
              <a:off x="3029938" y="1508942"/>
              <a:ext cx="2714625" cy="1586324"/>
              <a:chOff x="145609" y="1281291"/>
              <a:chExt cx="2809315" cy="1626144"/>
            </a:xfrm>
          </p:grpSpPr>
          <p:pic>
            <p:nvPicPr>
              <p:cNvPr id="359" name="Google Shape;359;p55"/>
              <p:cNvPicPr preferRelativeResize="0"/>
              <p:nvPr/>
            </p:nvPicPr>
            <p:blipFill rotWithShape="1">
              <a:blip r:embed="rId3">
                <a:alphaModFix/>
              </a:blip>
              <a:srcRect/>
              <a:stretch/>
            </p:blipFill>
            <p:spPr>
              <a:xfrm>
                <a:off x="145609" y="1281291"/>
                <a:ext cx="2809315" cy="1626144"/>
              </a:xfrm>
              <a:prstGeom prst="rect">
                <a:avLst/>
              </a:prstGeom>
              <a:noFill/>
              <a:ln>
                <a:noFill/>
              </a:ln>
            </p:spPr>
          </p:pic>
          <p:pic>
            <p:nvPicPr>
              <p:cNvPr id="360" name="Google Shape;360;p55"/>
              <p:cNvPicPr preferRelativeResize="0"/>
              <p:nvPr/>
            </p:nvPicPr>
            <p:blipFill rotWithShape="1">
              <a:blip r:embed="rId4">
                <a:alphaModFix/>
              </a:blip>
              <a:srcRect/>
              <a:stretch/>
            </p:blipFill>
            <p:spPr>
              <a:xfrm>
                <a:off x="777514" y="1520306"/>
                <a:ext cx="1597386" cy="1051444"/>
              </a:xfrm>
              <a:prstGeom prst="rect">
                <a:avLst/>
              </a:prstGeom>
              <a:noFill/>
              <a:ln>
                <a:noFill/>
              </a:ln>
              <a:effectLst>
                <a:outerShdw blurRad="50800" dist="38100" dir="8100000" algn="tr" rotWithShape="0">
                  <a:srgbClr val="000000">
                    <a:alpha val="40000"/>
                  </a:srgbClr>
                </a:outerShdw>
              </a:effectLst>
            </p:spPr>
          </p:pic>
        </p:grpSp>
        <p:pic>
          <p:nvPicPr>
            <p:cNvPr id="361" name="Google Shape;361;p55"/>
            <p:cNvPicPr preferRelativeResize="0"/>
            <p:nvPr/>
          </p:nvPicPr>
          <p:blipFill rotWithShape="1">
            <a:blip r:embed="rId5">
              <a:alphaModFix/>
            </a:blip>
            <a:srcRect/>
            <a:stretch/>
          </p:blipFill>
          <p:spPr>
            <a:xfrm>
              <a:off x="6631369" y="4184448"/>
              <a:ext cx="1500628" cy="600251"/>
            </a:xfrm>
            <a:prstGeom prst="rect">
              <a:avLst/>
            </a:prstGeom>
            <a:noFill/>
            <a:ln>
              <a:noFill/>
            </a:ln>
          </p:spPr>
        </p:pic>
        <p:pic>
          <p:nvPicPr>
            <p:cNvPr id="362" name="Google Shape;362;p55" descr="Jira Software – Logos Download"/>
            <p:cNvPicPr preferRelativeResize="0"/>
            <p:nvPr/>
          </p:nvPicPr>
          <p:blipFill rotWithShape="1">
            <a:blip r:embed="rId6">
              <a:alphaModFix/>
            </a:blip>
            <a:srcRect/>
            <a:stretch/>
          </p:blipFill>
          <p:spPr>
            <a:xfrm>
              <a:off x="765080" y="2065820"/>
              <a:ext cx="741551" cy="287866"/>
            </a:xfrm>
            <a:prstGeom prst="rect">
              <a:avLst/>
            </a:prstGeom>
            <a:noFill/>
            <a:ln>
              <a:noFill/>
            </a:ln>
          </p:spPr>
        </p:pic>
        <p:pic>
          <p:nvPicPr>
            <p:cNvPr id="363" name="Google Shape;363;p55" descr="Azure DevOps Integration using OpsHub Integration Manager (OIM)"/>
            <p:cNvPicPr preferRelativeResize="0"/>
            <p:nvPr/>
          </p:nvPicPr>
          <p:blipFill rotWithShape="1">
            <a:blip r:embed="rId7">
              <a:alphaModFix/>
            </a:blip>
            <a:srcRect/>
            <a:stretch/>
          </p:blipFill>
          <p:spPr>
            <a:xfrm>
              <a:off x="693590" y="2451033"/>
              <a:ext cx="913527" cy="528884"/>
            </a:xfrm>
            <a:prstGeom prst="rect">
              <a:avLst/>
            </a:prstGeom>
            <a:noFill/>
            <a:ln>
              <a:noFill/>
            </a:ln>
          </p:spPr>
        </p:pic>
        <p:sp>
          <p:nvSpPr>
            <p:cNvPr id="364" name="Google Shape;364;p55"/>
            <p:cNvSpPr/>
            <p:nvPr/>
          </p:nvSpPr>
          <p:spPr>
            <a:xfrm>
              <a:off x="152400" y="1998543"/>
              <a:ext cx="2057400" cy="1089624"/>
            </a:xfrm>
            <a:prstGeom prst="roundRect">
              <a:avLst>
                <a:gd name="adj" fmla="val 16667"/>
              </a:avLst>
            </a:prstGeom>
            <a:noFill/>
            <a:ln w="9525"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sp>
          <p:nvSpPr>
            <p:cNvPr id="365" name="Google Shape;365;p55"/>
            <p:cNvSpPr/>
            <p:nvPr/>
          </p:nvSpPr>
          <p:spPr>
            <a:xfrm>
              <a:off x="109607" y="3397179"/>
              <a:ext cx="3976618" cy="1555616"/>
            </a:xfrm>
            <a:prstGeom prst="roundRect">
              <a:avLst>
                <a:gd name="adj" fmla="val 16667"/>
              </a:avLst>
            </a:prstGeom>
            <a:noFill/>
            <a:ln w="9525"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pic>
          <p:nvPicPr>
            <p:cNvPr id="366" name="Google Shape;366;p55" descr="Integrate Clarizen with LastPass"/>
            <p:cNvPicPr preferRelativeResize="0"/>
            <p:nvPr/>
          </p:nvPicPr>
          <p:blipFill rotWithShape="1">
            <a:blip r:embed="rId8">
              <a:alphaModFix/>
            </a:blip>
            <a:srcRect/>
            <a:stretch/>
          </p:blipFill>
          <p:spPr>
            <a:xfrm>
              <a:off x="217998" y="4566113"/>
              <a:ext cx="990600" cy="218586"/>
            </a:xfrm>
            <a:prstGeom prst="rect">
              <a:avLst/>
            </a:prstGeom>
            <a:noFill/>
            <a:ln>
              <a:noFill/>
            </a:ln>
          </p:spPr>
        </p:pic>
        <p:pic>
          <p:nvPicPr>
            <p:cNvPr id="367" name="Google Shape;367;p55" descr="Project Online | Office 365 Project Management Software"/>
            <p:cNvPicPr preferRelativeResize="0"/>
            <p:nvPr/>
          </p:nvPicPr>
          <p:blipFill rotWithShape="1">
            <a:blip r:embed="rId9">
              <a:alphaModFix/>
            </a:blip>
            <a:srcRect/>
            <a:stretch/>
          </p:blipFill>
          <p:spPr>
            <a:xfrm>
              <a:off x="381209" y="3468382"/>
              <a:ext cx="1538288" cy="375591"/>
            </a:xfrm>
            <a:prstGeom prst="rect">
              <a:avLst/>
            </a:prstGeom>
            <a:noFill/>
            <a:ln>
              <a:noFill/>
            </a:ln>
          </p:spPr>
        </p:pic>
        <p:pic>
          <p:nvPicPr>
            <p:cNvPr id="368" name="Google Shape;368;p55" descr="Planview PPM Pro Reviews 2022: Details, Pricing, &amp;amp; Features | G2"/>
            <p:cNvPicPr preferRelativeResize="0"/>
            <p:nvPr/>
          </p:nvPicPr>
          <p:blipFill rotWithShape="1">
            <a:blip r:embed="rId10">
              <a:alphaModFix/>
            </a:blip>
            <a:srcRect/>
            <a:stretch/>
          </p:blipFill>
          <p:spPr>
            <a:xfrm>
              <a:off x="476965" y="4197825"/>
              <a:ext cx="990601" cy="291193"/>
            </a:xfrm>
            <a:prstGeom prst="rect">
              <a:avLst/>
            </a:prstGeom>
            <a:noFill/>
            <a:ln>
              <a:noFill/>
            </a:ln>
          </p:spPr>
        </p:pic>
        <p:pic>
          <p:nvPicPr>
            <p:cNvPr id="369" name="Google Shape;369;p55"/>
            <p:cNvPicPr preferRelativeResize="0"/>
            <p:nvPr/>
          </p:nvPicPr>
          <p:blipFill rotWithShape="1">
            <a:blip r:embed="rId11">
              <a:alphaModFix/>
            </a:blip>
            <a:srcRect/>
            <a:stretch/>
          </p:blipFill>
          <p:spPr>
            <a:xfrm>
              <a:off x="1506631" y="4443031"/>
              <a:ext cx="1224485" cy="366268"/>
            </a:xfrm>
            <a:prstGeom prst="rect">
              <a:avLst/>
            </a:prstGeom>
            <a:noFill/>
            <a:ln>
              <a:noFill/>
            </a:ln>
          </p:spPr>
        </p:pic>
        <p:pic>
          <p:nvPicPr>
            <p:cNvPr id="370" name="Google Shape;370;p55"/>
            <p:cNvPicPr preferRelativeResize="0"/>
            <p:nvPr/>
          </p:nvPicPr>
          <p:blipFill rotWithShape="1">
            <a:blip r:embed="rId12">
              <a:alphaModFix/>
            </a:blip>
            <a:srcRect/>
            <a:stretch/>
          </p:blipFill>
          <p:spPr>
            <a:xfrm>
              <a:off x="6675760" y="1741853"/>
              <a:ext cx="2056956" cy="300509"/>
            </a:xfrm>
            <a:prstGeom prst="rect">
              <a:avLst/>
            </a:prstGeom>
            <a:noFill/>
            <a:ln>
              <a:noFill/>
            </a:ln>
          </p:spPr>
        </p:pic>
        <p:pic>
          <p:nvPicPr>
            <p:cNvPr id="371" name="Google Shape;371;p55"/>
            <p:cNvPicPr preferRelativeResize="0"/>
            <p:nvPr/>
          </p:nvPicPr>
          <p:blipFill rotWithShape="1">
            <a:blip r:embed="rId13">
              <a:alphaModFix/>
            </a:blip>
            <a:srcRect/>
            <a:stretch/>
          </p:blipFill>
          <p:spPr>
            <a:xfrm>
              <a:off x="6740295" y="2152754"/>
              <a:ext cx="1638625" cy="325771"/>
            </a:xfrm>
            <a:prstGeom prst="rect">
              <a:avLst/>
            </a:prstGeom>
            <a:noFill/>
            <a:ln>
              <a:noFill/>
            </a:ln>
          </p:spPr>
        </p:pic>
        <p:sp>
          <p:nvSpPr>
            <p:cNvPr id="372" name="Google Shape;372;p55"/>
            <p:cNvSpPr/>
            <p:nvPr/>
          </p:nvSpPr>
          <p:spPr>
            <a:xfrm>
              <a:off x="6399460" y="1672982"/>
              <a:ext cx="2496187" cy="917728"/>
            </a:xfrm>
            <a:prstGeom prst="roundRect">
              <a:avLst>
                <a:gd name="adj" fmla="val 16667"/>
              </a:avLst>
            </a:prstGeom>
            <a:noFill/>
            <a:ln w="9525"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cxnSp>
          <p:nvCxnSpPr>
            <p:cNvPr id="373" name="Google Shape;373;p55"/>
            <p:cNvCxnSpPr>
              <a:stCxn id="372" idx="1"/>
            </p:cNvCxnSpPr>
            <p:nvPr/>
          </p:nvCxnSpPr>
          <p:spPr>
            <a:xfrm flipH="1">
              <a:off x="5667460" y="2131846"/>
              <a:ext cx="732000" cy="294600"/>
            </a:xfrm>
            <a:prstGeom prst="bentConnector3">
              <a:avLst>
                <a:gd name="adj1" fmla="val 51885"/>
              </a:avLst>
            </a:prstGeom>
            <a:noFill/>
            <a:ln w="9525" cap="flat" cmpd="sng">
              <a:solidFill>
                <a:srgbClr val="3E6EC2"/>
              </a:solidFill>
              <a:prstDash val="solid"/>
              <a:round/>
              <a:headEnd type="none" w="sm" len="sm"/>
              <a:tailEnd type="triangle" w="med" len="med"/>
            </a:ln>
          </p:spPr>
        </p:cxnSp>
        <p:cxnSp>
          <p:nvCxnSpPr>
            <p:cNvPr id="374" name="Google Shape;374;p55"/>
            <p:cNvCxnSpPr>
              <a:stCxn id="365" idx="0"/>
              <a:endCxn id="359" idx="2"/>
            </p:cNvCxnSpPr>
            <p:nvPr/>
          </p:nvCxnSpPr>
          <p:spPr>
            <a:xfrm rot="-5400000">
              <a:off x="3091666" y="2101629"/>
              <a:ext cx="301800" cy="2289300"/>
            </a:xfrm>
            <a:prstGeom prst="bentConnector3">
              <a:avLst>
                <a:gd name="adj1" fmla="val 103628"/>
              </a:avLst>
            </a:prstGeom>
            <a:noFill/>
            <a:ln w="9525" cap="flat" cmpd="sng">
              <a:solidFill>
                <a:srgbClr val="3E6EC2"/>
              </a:solidFill>
              <a:prstDash val="solid"/>
              <a:round/>
              <a:headEnd type="none" w="sm" len="sm"/>
              <a:tailEnd type="triangle" w="med" len="med"/>
            </a:ln>
          </p:spPr>
        </p:cxnSp>
        <p:pic>
          <p:nvPicPr>
            <p:cNvPr id="375" name="Google Shape;375;p55"/>
            <p:cNvPicPr preferRelativeResize="0"/>
            <p:nvPr/>
          </p:nvPicPr>
          <p:blipFill rotWithShape="1">
            <a:blip r:embed="rId14">
              <a:alphaModFix/>
            </a:blip>
            <a:srcRect/>
            <a:stretch/>
          </p:blipFill>
          <p:spPr>
            <a:xfrm>
              <a:off x="6816733" y="2953950"/>
              <a:ext cx="1122581" cy="435585"/>
            </a:xfrm>
            <a:prstGeom prst="rect">
              <a:avLst/>
            </a:prstGeom>
            <a:noFill/>
            <a:ln>
              <a:noFill/>
            </a:ln>
          </p:spPr>
        </p:pic>
        <p:sp>
          <p:nvSpPr>
            <p:cNvPr id="376" name="Google Shape;376;p55"/>
            <p:cNvSpPr/>
            <p:nvPr/>
          </p:nvSpPr>
          <p:spPr>
            <a:xfrm>
              <a:off x="6495413" y="2791493"/>
              <a:ext cx="2496187" cy="2129214"/>
            </a:xfrm>
            <a:prstGeom prst="roundRect">
              <a:avLst>
                <a:gd name="adj" fmla="val 16667"/>
              </a:avLst>
            </a:prstGeom>
            <a:noFill/>
            <a:ln w="9525"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cxnSp>
          <p:nvCxnSpPr>
            <p:cNvPr id="377" name="Google Shape;377;p55"/>
            <p:cNvCxnSpPr>
              <a:stCxn id="376" idx="0"/>
            </p:cNvCxnSpPr>
            <p:nvPr/>
          </p:nvCxnSpPr>
          <p:spPr>
            <a:xfrm rot="5400000" flipH="1">
              <a:off x="6716307" y="1764293"/>
              <a:ext cx="123000" cy="1931400"/>
            </a:xfrm>
            <a:prstGeom prst="bentConnector2">
              <a:avLst/>
            </a:prstGeom>
            <a:noFill/>
            <a:ln w="9525" cap="flat" cmpd="sng">
              <a:solidFill>
                <a:srgbClr val="3E6EC2"/>
              </a:solidFill>
              <a:prstDash val="solid"/>
              <a:round/>
              <a:headEnd type="none" w="sm" len="sm"/>
              <a:tailEnd type="triangle" w="med" len="med"/>
            </a:ln>
          </p:spPr>
        </p:cxnSp>
        <p:pic>
          <p:nvPicPr>
            <p:cNvPr id="378" name="Google Shape;378;p55" descr="Work Collaboration Software &amp;amp; Solutions | Smartsheet"/>
            <p:cNvPicPr preferRelativeResize="0"/>
            <p:nvPr/>
          </p:nvPicPr>
          <p:blipFill rotWithShape="1">
            <a:blip r:embed="rId15">
              <a:alphaModFix/>
            </a:blip>
            <a:srcRect/>
            <a:stretch/>
          </p:blipFill>
          <p:spPr>
            <a:xfrm>
              <a:off x="2225934" y="4062207"/>
              <a:ext cx="1622576" cy="261706"/>
            </a:xfrm>
            <a:prstGeom prst="rect">
              <a:avLst/>
            </a:prstGeom>
            <a:noFill/>
            <a:ln>
              <a:noFill/>
            </a:ln>
          </p:spPr>
        </p:pic>
        <p:pic>
          <p:nvPicPr>
            <p:cNvPr id="379" name="Google Shape;379;p55" descr="Wolters Kluwer, TeamMate | ACUIA"/>
            <p:cNvPicPr preferRelativeResize="0"/>
            <p:nvPr/>
          </p:nvPicPr>
          <p:blipFill rotWithShape="1">
            <a:blip r:embed="rId16">
              <a:alphaModFix/>
            </a:blip>
            <a:srcRect/>
            <a:stretch/>
          </p:blipFill>
          <p:spPr>
            <a:xfrm>
              <a:off x="4130219" y="3550716"/>
              <a:ext cx="2360671" cy="796970"/>
            </a:xfrm>
            <a:prstGeom prst="rect">
              <a:avLst/>
            </a:prstGeom>
            <a:noFill/>
            <a:ln>
              <a:noFill/>
            </a:ln>
          </p:spPr>
        </p:pic>
        <p:sp>
          <p:nvSpPr>
            <p:cNvPr id="380" name="Google Shape;380;p55"/>
            <p:cNvSpPr/>
            <p:nvPr/>
          </p:nvSpPr>
          <p:spPr>
            <a:xfrm>
              <a:off x="4139871" y="3436733"/>
              <a:ext cx="2308714" cy="1483974"/>
            </a:xfrm>
            <a:prstGeom prst="roundRect">
              <a:avLst>
                <a:gd name="adj" fmla="val 16667"/>
              </a:avLst>
            </a:prstGeom>
            <a:noFill/>
            <a:ln w="9525"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cxnSp>
          <p:nvCxnSpPr>
            <p:cNvPr id="381" name="Google Shape;381;p55"/>
            <p:cNvCxnSpPr/>
            <p:nvPr/>
          </p:nvCxnSpPr>
          <p:spPr>
            <a:xfrm rot="10800000">
              <a:off x="4555782" y="3083932"/>
              <a:ext cx="820800" cy="352800"/>
            </a:xfrm>
            <a:prstGeom prst="bentConnector3">
              <a:avLst>
                <a:gd name="adj1" fmla="val 54883"/>
              </a:avLst>
            </a:prstGeom>
            <a:noFill/>
            <a:ln w="9525" cap="flat" cmpd="sng">
              <a:solidFill>
                <a:srgbClr val="3E6EC2"/>
              </a:solidFill>
              <a:prstDash val="solid"/>
              <a:round/>
              <a:headEnd type="none" w="sm" len="sm"/>
              <a:tailEnd type="triangle" w="med" len="med"/>
            </a:ln>
          </p:spPr>
        </p:cxnSp>
        <p:cxnSp>
          <p:nvCxnSpPr>
            <p:cNvPr id="382" name="Google Shape;382;p55"/>
            <p:cNvCxnSpPr>
              <a:stCxn id="364" idx="3"/>
            </p:cNvCxnSpPr>
            <p:nvPr/>
          </p:nvCxnSpPr>
          <p:spPr>
            <a:xfrm rot="10800000" flipH="1">
              <a:off x="2209800" y="2288055"/>
              <a:ext cx="996300" cy="255300"/>
            </a:xfrm>
            <a:prstGeom prst="bentConnector3">
              <a:avLst>
                <a:gd name="adj1" fmla="val 50000"/>
              </a:avLst>
            </a:prstGeom>
            <a:noFill/>
            <a:ln w="9525" cap="flat" cmpd="sng">
              <a:solidFill>
                <a:srgbClr val="3E6EC2"/>
              </a:solidFill>
              <a:prstDash val="solid"/>
              <a:round/>
              <a:headEnd type="none" w="sm" len="sm"/>
              <a:tailEnd type="triangle" w="med" len="med"/>
            </a:ln>
          </p:spPr>
        </p:cxnSp>
        <p:sp>
          <p:nvSpPr>
            <p:cNvPr id="383" name="Google Shape;383;p55"/>
            <p:cNvSpPr/>
            <p:nvPr/>
          </p:nvSpPr>
          <p:spPr>
            <a:xfrm>
              <a:off x="152400" y="1216956"/>
              <a:ext cx="2057400" cy="637280"/>
            </a:xfrm>
            <a:prstGeom prst="roundRect">
              <a:avLst>
                <a:gd name="adj" fmla="val 16667"/>
              </a:avLst>
            </a:prstGeom>
            <a:noFill/>
            <a:ln w="9525"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cxnSp>
          <p:nvCxnSpPr>
            <p:cNvPr id="384" name="Google Shape;384;p55"/>
            <p:cNvCxnSpPr>
              <a:stCxn id="383" idx="3"/>
            </p:cNvCxnSpPr>
            <p:nvPr/>
          </p:nvCxnSpPr>
          <p:spPr>
            <a:xfrm>
              <a:off x="2209800" y="1535596"/>
              <a:ext cx="996300" cy="526200"/>
            </a:xfrm>
            <a:prstGeom prst="bentConnector3">
              <a:avLst>
                <a:gd name="adj1" fmla="val 50000"/>
              </a:avLst>
            </a:prstGeom>
            <a:noFill/>
            <a:ln w="9525" cap="flat" cmpd="sng">
              <a:solidFill>
                <a:srgbClr val="3E6EC2"/>
              </a:solidFill>
              <a:prstDash val="solid"/>
              <a:round/>
              <a:headEnd type="none" w="sm" len="sm"/>
              <a:tailEnd type="triangle" w="med" len="med"/>
            </a:ln>
          </p:spPr>
        </p:cxnSp>
        <p:sp>
          <p:nvSpPr>
            <p:cNvPr id="385" name="Google Shape;385;p55"/>
            <p:cNvSpPr/>
            <p:nvPr/>
          </p:nvSpPr>
          <p:spPr>
            <a:xfrm>
              <a:off x="6416683" y="1015867"/>
              <a:ext cx="2478964" cy="544930"/>
            </a:xfrm>
            <a:prstGeom prst="roundRect">
              <a:avLst>
                <a:gd name="adj" fmla="val 16667"/>
              </a:avLst>
            </a:prstGeom>
            <a:noFill/>
            <a:ln w="9525"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cxnSp>
          <p:nvCxnSpPr>
            <p:cNvPr id="386" name="Google Shape;386;p55"/>
            <p:cNvCxnSpPr>
              <a:cxnSpLocks/>
              <a:stCxn id="385" idx="1"/>
            </p:cNvCxnSpPr>
            <p:nvPr/>
          </p:nvCxnSpPr>
          <p:spPr>
            <a:xfrm flipH="1">
              <a:off x="5761783" y="1288332"/>
              <a:ext cx="654900" cy="565800"/>
            </a:xfrm>
            <a:prstGeom prst="bentConnector3">
              <a:avLst>
                <a:gd name="adj1" fmla="val 51897"/>
              </a:avLst>
            </a:prstGeom>
            <a:noFill/>
            <a:ln w="9525" cap="flat" cmpd="sng">
              <a:solidFill>
                <a:srgbClr val="3E6EC2"/>
              </a:solidFill>
              <a:prstDash val="solid"/>
              <a:round/>
              <a:headEnd type="none" w="sm" len="sm"/>
              <a:tailEnd type="triangle" w="med" len="med"/>
            </a:ln>
          </p:spPr>
        </p:cxnSp>
        <p:pic>
          <p:nvPicPr>
            <p:cNvPr id="388" name="Google Shape;388;p55" descr="Extended Resource Management for CA PPM with Meisterplan"/>
            <p:cNvPicPr preferRelativeResize="0"/>
            <p:nvPr/>
          </p:nvPicPr>
          <p:blipFill rotWithShape="1">
            <a:blip r:embed="rId17">
              <a:alphaModFix/>
            </a:blip>
            <a:srcRect/>
            <a:stretch/>
          </p:blipFill>
          <p:spPr>
            <a:xfrm>
              <a:off x="2953611" y="4478418"/>
              <a:ext cx="913076" cy="295494"/>
            </a:xfrm>
            <a:prstGeom prst="rect">
              <a:avLst/>
            </a:prstGeom>
            <a:noFill/>
            <a:ln>
              <a:noFill/>
            </a:ln>
          </p:spPr>
        </p:pic>
        <p:pic>
          <p:nvPicPr>
            <p:cNvPr id="389" name="Google Shape;389;p55"/>
            <p:cNvPicPr preferRelativeResize="0"/>
            <p:nvPr/>
          </p:nvPicPr>
          <p:blipFill rotWithShape="1">
            <a:blip r:embed="rId18">
              <a:alphaModFix/>
            </a:blip>
            <a:srcRect/>
            <a:stretch/>
          </p:blipFill>
          <p:spPr>
            <a:xfrm>
              <a:off x="3268106" y="745547"/>
              <a:ext cx="1147133" cy="759789"/>
            </a:xfrm>
            <a:prstGeom prst="rect">
              <a:avLst/>
            </a:prstGeom>
            <a:noFill/>
            <a:ln>
              <a:noFill/>
            </a:ln>
          </p:spPr>
        </p:pic>
        <p:pic>
          <p:nvPicPr>
            <p:cNvPr id="390" name="Google Shape;390;p55" descr="Ivanti has acquired security firms MobileIron and Pulse ..."/>
            <p:cNvPicPr preferRelativeResize="0"/>
            <p:nvPr/>
          </p:nvPicPr>
          <p:blipFill rotWithShape="1">
            <a:blip r:embed="rId19">
              <a:alphaModFix/>
            </a:blip>
            <a:srcRect/>
            <a:stretch/>
          </p:blipFill>
          <p:spPr>
            <a:xfrm>
              <a:off x="8012879" y="3897364"/>
              <a:ext cx="931893" cy="421207"/>
            </a:xfrm>
            <a:prstGeom prst="rect">
              <a:avLst/>
            </a:prstGeom>
            <a:noFill/>
            <a:ln>
              <a:noFill/>
            </a:ln>
          </p:spPr>
        </p:pic>
        <p:pic>
          <p:nvPicPr>
            <p:cNvPr id="391" name="Google Shape;391;p55"/>
            <p:cNvPicPr preferRelativeResize="0"/>
            <p:nvPr/>
          </p:nvPicPr>
          <p:blipFill rotWithShape="1">
            <a:blip r:embed="rId20">
              <a:alphaModFix/>
            </a:blip>
            <a:srcRect/>
            <a:stretch/>
          </p:blipFill>
          <p:spPr>
            <a:xfrm>
              <a:off x="7605222" y="4478070"/>
              <a:ext cx="1325461" cy="219347"/>
            </a:xfrm>
            <a:prstGeom prst="rect">
              <a:avLst/>
            </a:prstGeom>
            <a:noFill/>
            <a:ln>
              <a:noFill/>
            </a:ln>
          </p:spPr>
        </p:pic>
        <p:pic>
          <p:nvPicPr>
            <p:cNvPr id="392" name="Google Shape;392;p55" descr="Identity Governance for Salesforce Integration | SailPoint"/>
            <p:cNvPicPr preferRelativeResize="0"/>
            <p:nvPr/>
          </p:nvPicPr>
          <p:blipFill rotWithShape="1">
            <a:blip r:embed="rId21">
              <a:alphaModFix/>
            </a:blip>
            <a:srcRect/>
            <a:stretch/>
          </p:blipFill>
          <p:spPr>
            <a:xfrm>
              <a:off x="8128658" y="2966717"/>
              <a:ext cx="766989" cy="536843"/>
            </a:xfrm>
            <a:prstGeom prst="rect">
              <a:avLst/>
            </a:prstGeom>
            <a:noFill/>
            <a:ln>
              <a:noFill/>
            </a:ln>
          </p:spPr>
        </p:pic>
        <p:pic>
          <p:nvPicPr>
            <p:cNvPr id="393" name="Google Shape;393;p55" descr="What Is The Difference Between Excel 365 and Excel 2019? | eLearning DevCon"/>
            <p:cNvPicPr preferRelativeResize="0"/>
            <p:nvPr/>
          </p:nvPicPr>
          <p:blipFill rotWithShape="1">
            <a:blip r:embed="rId22">
              <a:alphaModFix/>
            </a:blip>
            <a:srcRect/>
            <a:stretch/>
          </p:blipFill>
          <p:spPr>
            <a:xfrm>
              <a:off x="588452" y="1258873"/>
              <a:ext cx="922951" cy="564026"/>
            </a:xfrm>
            <a:prstGeom prst="rect">
              <a:avLst/>
            </a:prstGeom>
            <a:noFill/>
            <a:ln>
              <a:noFill/>
            </a:ln>
          </p:spPr>
        </p:pic>
        <p:pic>
          <p:nvPicPr>
            <p:cNvPr id="394" name="Google Shape;394;p55" descr="Timeclocks Optimized for Oracle HCM Cloud Time and Labor"/>
            <p:cNvPicPr preferRelativeResize="0"/>
            <p:nvPr/>
          </p:nvPicPr>
          <p:blipFill rotWithShape="1">
            <a:blip r:embed="rId23">
              <a:alphaModFix/>
            </a:blip>
            <a:srcRect/>
            <a:stretch/>
          </p:blipFill>
          <p:spPr>
            <a:xfrm>
              <a:off x="6758092" y="3413690"/>
              <a:ext cx="1047669" cy="724124"/>
            </a:xfrm>
            <a:prstGeom prst="rect">
              <a:avLst/>
            </a:prstGeom>
            <a:noFill/>
            <a:ln>
              <a:noFill/>
            </a:ln>
          </p:spPr>
        </p:pic>
        <p:pic>
          <p:nvPicPr>
            <p:cNvPr id="395" name="Google Shape;395;p55" descr="What Is Primavera P6? - hydeparksolutions"/>
            <p:cNvPicPr preferRelativeResize="0"/>
            <p:nvPr/>
          </p:nvPicPr>
          <p:blipFill rotWithShape="1">
            <a:blip r:embed="rId24">
              <a:alphaModFix/>
            </a:blip>
            <a:srcRect/>
            <a:stretch/>
          </p:blipFill>
          <p:spPr>
            <a:xfrm>
              <a:off x="2542647" y="3436409"/>
              <a:ext cx="1376217" cy="600913"/>
            </a:xfrm>
            <a:prstGeom prst="rect">
              <a:avLst/>
            </a:prstGeom>
            <a:noFill/>
            <a:ln>
              <a:noFill/>
            </a:ln>
          </p:spPr>
        </p:pic>
      </p:grpSp>
      <p:sp>
        <p:nvSpPr>
          <p:cNvPr id="396" name="Google Shape;396;p55"/>
          <p:cNvSpPr/>
          <p:nvPr/>
        </p:nvSpPr>
        <p:spPr>
          <a:xfrm rot="-5400000">
            <a:off x="2587375" y="2266700"/>
            <a:ext cx="812400" cy="201000"/>
          </a:xfrm>
          <a:prstGeom prst="rect">
            <a:avLst/>
          </a:prstGeom>
          <a:solidFill>
            <a:srgbClr val="5AB0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dirty="0">
                <a:solidFill>
                  <a:schemeClr val="lt1"/>
                </a:solidFill>
                <a:latin typeface="Open Sans"/>
                <a:ea typeface="Open Sans"/>
                <a:cs typeface="Open Sans"/>
                <a:sym typeface="Open Sans"/>
              </a:rPr>
              <a:t>Plugins</a:t>
            </a:r>
            <a:endParaRPr sz="1100" dirty="0">
              <a:solidFill>
                <a:schemeClr val="lt1"/>
              </a:solidFill>
              <a:latin typeface="Open Sans"/>
              <a:ea typeface="Open Sans"/>
              <a:cs typeface="Open Sans"/>
              <a:sym typeface="Open Sans"/>
            </a:endParaRPr>
          </a:p>
        </p:txBody>
      </p:sp>
      <p:pic>
        <p:nvPicPr>
          <p:cNvPr id="1026" name="Picture 2" descr="Archer Integrated Risk Management">
            <a:extLst>
              <a:ext uri="{FF2B5EF4-FFF2-40B4-BE49-F238E27FC236}">
                <a16:creationId xmlns:a16="http://schemas.microsoft.com/office/drawing/2014/main" id="{27E69E15-DDA4-CEAF-E86D-D24931E1FD6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40249" y="4485731"/>
            <a:ext cx="1818715" cy="28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a:extLst>
              <a:ext uri="{FF2B5EF4-FFF2-40B4-BE49-F238E27FC236}">
                <a16:creationId xmlns:a16="http://schemas.microsoft.com/office/drawing/2014/main" id="{D7450577-80F8-B3B1-C6AD-B7C411373C5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04027" y="1331840"/>
            <a:ext cx="1237667" cy="34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3CC406E6-0622-5062-6AB3-FE4951DBAA2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26007" y="1369559"/>
            <a:ext cx="1416339" cy="4462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ECD63C-EA04-69DF-FFBA-844624CB00F6}"/>
              </a:ext>
            </a:extLst>
          </p:cNvPr>
          <p:cNvPicPr>
            <a:picLocks noChangeAspect="1"/>
          </p:cNvPicPr>
          <p:nvPr/>
        </p:nvPicPr>
        <p:blipFill>
          <a:blip r:embed="rId28"/>
          <a:stretch>
            <a:fillRect/>
          </a:stretch>
        </p:blipFill>
        <p:spPr>
          <a:xfrm>
            <a:off x="998393" y="3942926"/>
            <a:ext cx="1282766" cy="304816"/>
          </a:xfrm>
          <a:prstGeom prst="rect">
            <a:avLst/>
          </a:prstGeom>
        </p:spPr>
      </p:pic>
      <p:pic>
        <p:nvPicPr>
          <p:cNvPr id="5" name="Picture 4">
            <a:extLst>
              <a:ext uri="{FF2B5EF4-FFF2-40B4-BE49-F238E27FC236}">
                <a16:creationId xmlns:a16="http://schemas.microsoft.com/office/drawing/2014/main" id="{F4A93A3B-15BF-A42C-5F2D-CC76EE872461}"/>
              </a:ext>
            </a:extLst>
          </p:cNvPr>
          <p:cNvPicPr>
            <a:picLocks noChangeAspect="1"/>
          </p:cNvPicPr>
          <p:nvPr/>
        </p:nvPicPr>
        <p:blipFill>
          <a:blip r:embed="rId29"/>
          <a:stretch>
            <a:fillRect/>
          </a:stretch>
        </p:blipFill>
        <p:spPr>
          <a:xfrm>
            <a:off x="1653347" y="4491249"/>
            <a:ext cx="1206562" cy="419122"/>
          </a:xfrm>
          <a:prstGeom prst="rect">
            <a:avLst/>
          </a:prstGeom>
        </p:spPr>
      </p:pic>
      <p:pic>
        <p:nvPicPr>
          <p:cNvPr id="4" name="Google Shape;300;p20">
            <a:extLst>
              <a:ext uri="{FF2B5EF4-FFF2-40B4-BE49-F238E27FC236}">
                <a16:creationId xmlns:a16="http://schemas.microsoft.com/office/drawing/2014/main" id="{44FC8CA0-8910-BC8B-B130-E271E17F4058}"/>
              </a:ext>
            </a:extLst>
          </p:cNvPr>
          <p:cNvPicPr preferRelativeResize="0"/>
          <p:nvPr/>
        </p:nvPicPr>
        <p:blipFill rotWithShape="1">
          <a:blip r:embed="rId30">
            <a:alphaModFix/>
          </a:blip>
          <a:srcRect l="27776" t="9474" b="39227"/>
          <a:stretch/>
        </p:blipFill>
        <p:spPr>
          <a:xfrm>
            <a:off x="0" y="-9250"/>
            <a:ext cx="1214175" cy="862425"/>
          </a:xfrm>
          <a:prstGeom prst="rect">
            <a:avLst/>
          </a:prstGeom>
          <a:noFill/>
          <a:ln>
            <a:noFill/>
          </a:ln>
        </p:spPr>
      </p:pic>
      <p:pic>
        <p:nvPicPr>
          <p:cNvPr id="6" name="Picture 5">
            <a:extLst>
              <a:ext uri="{FF2B5EF4-FFF2-40B4-BE49-F238E27FC236}">
                <a16:creationId xmlns:a16="http://schemas.microsoft.com/office/drawing/2014/main" id="{DD839BA0-9492-88A6-70A1-2274B6D0624F}"/>
              </a:ext>
            </a:extLst>
          </p:cNvPr>
          <p:cNvPicPr>
            <a:picLocks noChangeAspect="1"/>
          </p:cNvPicPr>
          <p:nvPr/>
        </p:nvPicPr>
        <p:blipFill>
          <a:blip r:embed="rId31"/>
          <a:stretch>
            <a:fillRect/>
          </a:stretch>
        </p:blipFill>
        <p:spPr>
          <a:xfrm>
            <a:off x="8576554" y="85503"/>
            <a:ext cx="522999" cy="522999"/>
          </a:xfrm>
          <a:prstGeom prst="rect">
            <a:avLst/>
          </a:prstGeom>
        </p:spPr>
      </p:pic>
    </p:spTree>
    <p:extLst>
      <p:ext uri="{BB962C8B-B14F-4D97-AF65-F5344CB8AC3E}">
        <p14:creationId xmlns:p14="http://schemas.microsoft.com/office/powerpoint/2010/main" val="313437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p:nvPr/>
        </p:nvSpPr>
        <p:spPr>
          <a:xfrm>
            <a:off x="0" y="-9250"/>
            <a:ext cx="9144000" cy="5143500"/>
          </a:xfrm>
          <a:prstGeom prst="rect">
            <a:avLst/>
          </a:prstGeom>
          <a:solidFill>
            <a:srgbClr val="EDEDED"/>
          </a:solidFill>
          <a:ln>
            <a:noFill/>
          </a:ln>
        </p:spPr>
        <p:txBody>
          <a:bodyPr spcFirstLastPara="1" wrap="square" lIns="91425" tIns="91425" rIns="91425" bIns="91425" anchor="ctr" anchorCtr="0">
            <a:noAutofit/>
          </a:bodyPr>
          <a:lstStyle/>
          <a:p>
            <a:pPr algn="ctr">
              <a:buSzPts val="1400"/>
            </a:pPr>
            <a:endParaRPr sz="1050" dirty="0"/>
          </a:p>
        </p:txBody>
      </p:sp>
      <p:pic>
        <p:nvPicPr>
          <p:cNvPr id="130" name="Google Shape;130;p19"/>
          <p:cNvPicPr preferRelativeResize="0"/>
          <p:nvPr/>
        </p:nvPicPr>
        <p:blipFill rotWithShape="1">
          <a:blip r:embed="rId3">
            <a:alphaModFix/>
          </a:blip>
          <a:srcRect l="30019" t="-970" r="14471" b="15110"/>
          <a:stretch/>
        </p:blipFill>
        <p:spPr>
          <a:xfrm rot="10800000">
            <a:off x="7747987" y="2975114"/>
            <a:ext cx="1396025" cy="2159149"/>
          </a:xfrm>
          <a:prstGeom prst="rect">
            <a:avLst/>
          </a:prstGeom>
          <a:solidFill>
            <a:srgbClr val="EDEDED"/>
          </a:solidFill>
          <a:ln>
            <a:noFill/>
          </a:ln>
        </p:spPr>
      </p:pic>
      <p:pic>
        <p:nvPicPr>
          <p:cNvPr id="131" name="Google Shape;131;p19"/>
          <p:cNvPicPr preferRelativeResize="0"/>
          <p:nvPr/>
        </p:nvPicPr>
        <p:blipFill rotWithShape="1">
          <a:blip r:embed="rId3">
            <a:alphaModFix/>
          </a:blip>
          <a:srcRect l="30019" t="12118" r="14471"/>
          <a:stretch/>
        </p:blipFill>
        <p:spPr>
          <a:xfrm>
            <a:off x="1" y="0"/>
            <a:ext cx="1624469" cy="2571750"/>
          </a:xfrm>
          <a:prstGeom prst="rect">
            <a:avLst/>
          </a:prstGeom>
          <a:solidFill>
            <a:srgbClr val="EDEDED"/>
          </a:solidFill>
          <a:ln>
            <a:noFill/>
          </a:ln>
        </p:spPr>
      </p:pic>
      <p:pic>
        <p:nvPicPr>
          <p:cNvPr id="132" name="Google Shape;132;p19"/>
          <p:cNvPicPr preferRelativeResize="0"/>
          <p:nvPr/>
        </p:nvPicPr>
        <p:blipFill rotWithShape="1">
          <a:blip r:embed="rId4">
            <a:alphaModFix/>
          </a:blip>
          <a:srcRect l="5820" t="37418" r="5698" b="35968"/>
          <a:stretch/>
        </p:blipFill>
        <p:spPr>
          <a:xfrm>
            <a:off x="2885888" y="551162"/>
            <a:ext cx="3372227" cy="676074"/>
          </a:xfrm>
          <a:prstGeom prst="rect">
            <a:avLst/>
          </a:prstGeom>
          <a:noFill/>
          <a:ln>
            <a:noFill/>
          </a:ln>
        </p:spPr>
      </p:pic>
      <p:sp>
        <p:nvSpPr>
          <p:cNvPr id="133" name="Google Shape;133;p19"/>
          <p:cNvSpPr txBox="1"/>
          <p:nvPr/>
        </p:nvSpPr>
        <p:spPr>
          <a:xfrm>
            <a:off x="2671350" y="1640675"/>
            <a:ext cx="3801300" cy="654900"/>
          </a:xfrm>
          <a:prstGeom prst="rect">
            <a:avLst/>
          </a:prstGeom>
          <a:noFill/>
          <a:ln>
            <a:noFill/>
          </a:ln>
        </p:spPr>
        <p:txBody>
          <a:bodyPr spcFirstLastPara="1" wrap="square" lIns="91425" tIns="91425" rIns="91425" bIns="91425" anchor="t" anchorCtr="0">
            <a:noAutofit/>
          </a:bodyPr>
          <a:lstStyle/>
          <a:p>
            <a:pPr algn="ctr">
              <a:buSzPts val="3400"/>
            </a:pPr>
            <a:r>
              <a:rPr lang="en" sz="3400" b="1">
                <a:solidFill>
                  <a:srgbClr val="091D3F"/>
                </a:solidFill>
                <a:latin typeface="Open Sans"/>
                <a:ea typeface="Open Sans"/>
                <a:cs typeface="Open Sans"/>
                <a:sym typeface="Open Sans"/>
              </a:rPr>
              <a:t>Thank You!</a:t>
            </a:r>
            <a:endParaRPr sz="3400" b="1" dirty="0">
              <a:solidFill>
                <a:srgbClr val="091D3F"/>
              </a:solidFill>
              <a:latin typeface="Open Sans"/>
              <a:ea typeface="Open Sans"/>
              <a:cs typeface="Open Sans"/>
              <a:sym typeface="Open Sans"/>
            </a:endParaRPr>
          </a:p>
        </p:txBody>
      </p:sp>
      <p:sp>
        <p:nvSpPr>
          <p:cNvPr id="134" name="Google Shape;134;p19"/>
          <p:cNvSpPr txBox="1"/>
          <p:nvPr/>
        </p:nvSpPr>
        <p:spPr>
          <a:xfrm>
            <a:off x="675900" y="2348375"/>
            <a:ext cx="7792200" cy="1948417"/>
          </a:xfrm>
          <a:prstGeom prst="rect">
            <a:avLst/>
          </a:prstGeom>
          <a:noFill/>
          <a:ln>
            <a:noFill/>
          </a:ln>
        </p:spPr>
        <p:txBody>
          <a:bodyPr spcFirstLastPara="1" wrap="square" lIns="91425" tIns="91425" rIns="91425" bIns="91425" anchor="t" anchorCtr="0">
            <a:noAutofit/>
          </a:bodyPr>
          <a:lstStyle/>
          <a:p>
            <a:pPr algn="ctr">
              <a:lnSpc>
                <a:spcPct val="115000"/>
              </a:lnSpc>
              <a:buSzPts val="1100"/>
            </a:pPr>
            <a:r>
              <a:rPr lang="en" sz="1500" dirty="0">
                <a:solidFill>
                  <a:srgbClr val="091D3F"/>
                </a:solidFill>
                <a:latin typeface="Open Sans"/>
                <a:ea typeface="Open Sans"/>
                <a:cs typeface="Open Sans"/>
                <a:sym typeface="Open Sans"/>
              </a:rPr>
              <a:t>For more information, demos, trials</a:t>
            </a:r>
            <a:endParaRPr sz="1500" dirty="0">
              <a:solidFill>
                <a:srgbClr val="091D3F"/>
              </a:solidFill>
              <a:latin typeface="Open Sans"/>
              <a:ea typeface="Open Sans"/>
              <a:cs typeface="Open Sans"/>
              <a:sym typeface="Open Sans"/>
            </a:endParaRPr>
          </a:p>
          <a:p>
            <a:pPr algn="ctr">
              <a:lnSpc>
                <a:spcPct val="115000"/>
              </a:lnSpc>
              <a:buSzPts val="1100"/>
            </a:pPr>
            <a:r>
              <a:rPr lang="en" sz="1850" b="1" u="sng" dirty="0">
                <a:solidFill>
                  <a:schemeClr val="hlink"/>
                </a:solidFill>
                <a:latin typeface="Open Sans"/>
                <a:ea typeface="Open Sans"/>
                <a:cs typeface="Open Sans"/>
                <a:sym typeface="Open Sans"/>
                <a:hlinkClick r:id="rId5"/>
              </a:rPr>
              <a:t>Lnorman@Prosymmetry.com</a:t>
            </a:r>
            <a:endParaRPr lang="en" sz="1850" b="1" u="sng" dirty="0">
              <a:solidFill>
                <a:schemeClr val="hlink"/>
              </a:solidFill>
              <a:latin typeface="Open Sans"/>
              <a:ea typeface="Open Sans"/>
              <a:cs typeface="Open Sans"/>
              <a:sym typeface="Open Sans"/>
            </a:endParaRPr>
          </a:p>
          <a:p>
            <a:pPr algn="ctr">
              <a:lnSpc>
                <a:spcPct val="115000"/>
              </a:lnSpc>
              <a:buSzPts val="1100"/>
            </a:pPr>
            <a:r>
              <a:rPr lang="en-US" sz="1850" b="1" u="sng" dirty="0">
                <a:solidFill>
                  <a:schemeClr val="hlink"/>
                </a:solidFill>
                <a:latin typeface="Open Sans"/>
                <a:ea typeface="Open Sans"/>
                <a:cs typeface="Open Sans"/>
                <a:sym typeface="Open Sans"/>
              </a:rPr>
              <a:t>O</a:t>
            </a:r>
            <a:r>
              <a:rPr lang="en" sz="1850" b="1" u="sng" dirty="0">
                <a:solidFill>
                  <a:schemeClr val="hlink"/>
                </a:solidFill>
                <a:latin typeface="Open Sans"/>
                <a:ea typeface="Open Sans"/>
                <a:cs typeface="Open Sans"/>
                <a:sym typeface="Open Sans"/>
              </a:rPr>
              <a:t>r </a:t>
            </a:r>
          </a:p>
          <a:p>
            <a:pPr algn="ctr">
              <a:lnSpc>
                <a:spcPct val="115000"/>
              </a:lnSpc>
              <a:buSzPts val="1100"/>
            </a:pPr>
            <a:r>
              <a:rPr lang="en" sz="1850" b="1" u="sng" dirty="0">
                <a:solidFill>
                  <a:schemeClr val="hlink"/>
                </a:solidFill>
                <a:latin typeface="Open Sans"/>
                <a:ea typeface="Open Sans"/>
                <a:cs typeface="Open Sans"/>
                <a:sym typeface="Open Sans"/>
              </a:rPr>
              <a:t>Gbailey@PrsSymmetry.com</a:t>
            </a:r>
          </a:p>
          <a:p>
            <a:pPr algn="ctr">
              <a:lnSpc>
                <a:spcPct val="115000"/>
              </a:lnSpc>
              <a:buSzPts val="1100"/>
            </a:pPr>
            <a:endParaRPr sz="1850" dirty="0">
              <a:solidFill>
                <a:srgbClr val="091D3F"/>
              </a:solidFill>
            </a:endParaRPr>
          </a:p>
          <a:p>
            <a:pPr algn="ctr">
              <a:lnSpc>
                <a:spcPct val="115000"/>
              </a:lnSpc>
              <a:buSzPts val="1100"/>
            </a:pPr>
            <a:r>
              <a:rPr lang="en" sz="1500" dirty="0">
                <a:solidFill>
                  <a:srgbClr val="091D3F"/>
                </a:solidFill>
                <a:latin typeface="Open Sans"/>
                <a:ea typeface="Open Sans"/>
                <a:cs typeface="Open Sans"/>
                <a:sym typeface="Open Sans"/>
              </a:rPr>
              <a:t>Visit us at </a:t>
            </a:r>
            <a:endParaRPr sz="1500" dirty="0">
              <a:solidFill>
                <a:srgbClr val="091D3F"/>
              </a:solidFill>
              <a:latin typeface="Open Sans"/>
              <a:ea typeface="Open Sans"/>
              <a:cs typeface="Open Sans"/>
              <a:sym typeface="Open Sans"/>
            </a:endParaRPr>
          </a:p>
          <a:p>
            <a:pPr algn="ctr">
              <a:lnSpc>
                <a:spcPct val="115000"/>
              </a:lnSpc>
              <a:buSzPts val="1100"/>
            </a:pPr>
            <a:r>
              <a:rPr lang="en" sz="1850" b="1" dirty="0">
                <a:solidFill>
                  <a:srgbClr val="091D3F"/>
                </a:solidFill>
                <a:latin typeface="Open Sans"/>
                <a:ea typeface="Open Sans"/>
                <a:cs typeface="Open Sans"/>
                <a:sym typeface="Open Sans"/>
              </a:rPr>
              <a:t>Prosymmetry.com</a:t>
            </a:r>
            <a:endParaRPr sz="1850" b="1" dirty="0">
              <a:solidFill>
                <a:srgbClr val="091D3F"/>
              </a:solidFill>
              <a:latin typeface="Open Sans"/>
              <a:ea typeface="Open Sans"/>
              <a:cs typeface="Open Sans"/>
              <a:sym typeface="Open Sans"/>
            </a:endParaRPr>
          </a:p>
          <a:p>
            <a:pPr algn="ctr">
              <a:buSzPts val="3400"/>
            </a:pPr>
            <a:endParaRPr sz="3400" b="1" dirty="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Google Shape;66;p14">
            <a:extLst>
              <a:ext uri="{FF2B5EF4-FFF2-40B4-BE49-F238E27FC236}">
                <a16:creationId xmlns:a16="http://schemas.microsoft.com/office/drawing/2014/main" id="{782C9E3C-B02B-718B-8349-9531F31EBB17}"/>
              </a:ext>
            </a:extLst>
          </p:cNvPr>
          <p:cNvSpPr/>
          <p:nvPr/>
        </p:nvSpPr>
        <p:spPr>
          <a:xfrm>
            <a:off x="877776" y="902375"/>
            <a:ext cx="4368928" cy="3014462"/>
          </a:xfrm>
          <a:prstGeom prst="rect">
            <a:avLst/>
          </a:prstGeom>
          <a:solidFill>
            <a:srgbClr val="EDEDED"/>
          </a:solidFill>
          <a:ln>
            <a:noFill/>
          </a:ln>
        </p:spPr>
        <p:txBody>
          <a:bodyPr spcFirstLastPara="1" wrap="square" lIns="91425" tIns="91425" rIns="91425" bIns="91425" anchor="ctr" anchorCtr="0">
            <a:noAutofit/>
          </a:bodyPr>
          <a:lstStyle/>
          <a:p>
            <a:pPr algn="ctr"/>
            <a:endParaRPr sz="1867" dirty="0"/>
          </a:p>
        </p:txBody>
      </p:sp>
      <p:sp>
        <p:nvSpPr>
          <p:cNvPr id="79" name="Google Shape;79;p15"/>
          <p:cNvSpPr/>
          <p:nvPr/>
        </p:nvSpPr>
        <p:spPr>
          <a:xfrm>
            <a:off x="0" y="-9250"/>
            <a:ext cx="9144000" cy="731400"/>
          </a:xfrm>
          <a:prstGeom prst="rect">
            <a:avLst/>
          </a:prstGeom>
          <a:solidFill>
            <a:srgbClr val="EDEDED"/>
          </a:solidFill>
          <a:ln>
            <a:noFill/>
          </a:ln>
        </p:spPr>
        <p:txBody>
          <a:bodyPr spcFirstLastPara="1" wrap="square" lIns="91425" tIns="91425" rIns="91425" bIns="91425" anchor="ctr" anchorCtr="0">
            <a:noAutofit/>
          </a:bodyPr>
          <a:lstStyle/>
          <a:p>
            <a:pPr algn="ctr">
              <a:buSzPts val="1400"/>
            </a:pPr>
            <a:endParaRPr sz="1050" dirty="0"/>
          </a:p>
        </p:txBody>
      </p:sp>
      <p:pic>
        <p:nvPicPr>
          <p:cNvPr id="80" name="Google Shape;80;p15"/>
          <p:cNvPicPr preferRelativeResize="0"/>
          <p:nvPr/>
        </p:nvPicPr>
        <p:blipFill rotWithShape="1">
          <a:blip r:embed="rId3">
            <a:alphaModFix/>
          </a:blip>
          <a:srcRect l="27776" t="9476" b="-1753"/>
          <a:stretch/>
        </p:blipFill>
        <p:spPr>
          <a:xfrm>
            <a:off x="1" y="-9250"/>
            <a:ext cx="1214175" cy="1551375"/>
          </a:xfrm>
          <a:prstGeom prst="rect">
            <a:avLst/>
          </a:prstGeom>
          <a:noFill/>
          <a:ln>
            <a:noFill/>
          </a:ln>
        </p:spPr>
      </p:pic>
      <p:pic>
        <p:nvPicPr>
          <p:cNvPr id="81" name="Google Shape;81;p15"/>
          <p:cNvPicPr preferRelativeResize="0"/>
          <p:nvPr/>
        </p:nvPicPr>
        <p:blipFill rotWithShape="1">
          <a:blip r:embed="rId4">
            <a:alphaModFix/>
          </a:blip>
          <a:srcRect l="5821" t="37419" r="5698" b="35966"/>
          <a:stretch/>
        </p:blipFill>
        <p:spPr>
          <a:xfrm>
            <a:off x="7086171" y="162318"/>
            <a:ext cx="1936676" cy="388274"/>
          </a:xfrm>
          <a:prstGeom prst="rect">
            <a:avLst/>
          </a:prstGeom>
          <a:noFill/>
          <a:ln>
            <a:noFill/>
          </a:ln>
        </p:spPr>
      </p:pic>
      <p:sp>
        <p:nvSpPr>
          <p:cNvPr id="82" name="Google Shape;82;p15"/>
          <p:cNvSpPr txBox="1"/>
          <p:nvPr/>
        </p:nvSpPr>
        <p:spPr>
          <a:xfrm>
            <a:off x="998950" y="1"/>
            <a:ext cx="6191963" cy="72215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US" sz="1800" b="1" dirty="0">
                <a:solidFill>
                  <a:srgbClr val="F68922"/>
                </a:solidFill>
                <a:latin typeface="Poppins" panose="00000500000000000000" pitchFamily="2" charset="0"/>
                <a:ea typeface="Open Sans" panose="020B0606030504020204" pitchFamily="34" charset="0"/>
                <a:cs typeface="Poppins" panose="00000500000000000000" pitchFamily="2" charset="0"/>
              </a:rPr>
              <a:t>Tempus Resource | </a:t>
            </a:r>
            <a:r>
              <a:rPr lang="en-US" sz="1800" dirty="0">
                <a:latin typeface="Poppins" panose="00000500000000000000" pitchFamily="2" charset="0"/>
                <a:ea typeface="Open Sans" panose="020B0606030504020204" pitchFamily="34" charset="0"/>
                <a:cs typeface="Poppins" panose="00000500000000000000" pitchFamily="2" charset="0"/>
              </a:rPr>
              <a:t>Transforming Mission-Critical Planning and Forecasting</a:t>
            </a:r>
            <a:endParaRPr sz="1350" dirty="0">
              <a:latin typeface="Poppins" panose="00000500000000000000" pitchFamily="2" charset="0"/>
              <a:ea typeface="Open Sans" panose="020B0606030504020204" pitchFamily="34" charset="0"/>
              <a:cs typeface="Poppins" panose="00000500000000000000" pitchFamily="2" charset="0"/>
            </a:endParaRPr>
          </a:p>
          <a:p>
            <a:pPr>
              <a:buSzPts val="1400"/>
            </a:pPr>
            <a:endParaRPr sz="1050" dirty="0">
              <a:latin typeface="Aptos" panose="020B0004020202020204" pitchFamily="34" charset="0"/>
              <a:ea typeface="Calibri"/>
              <a:cs typeface="Calibri"/>
              <a:sym typeface="Calibri"/>
            </a:endParaRPr>
          </a:p>
        </p:txBody>
      </p:sp>
      <p:sp>
        <p:nvSpPr>
          <p:cNvPr id="83" name="Google Shape;83;p15"/>
          <p:cNvSpPr txBox="1">
            <a:spLocks noGrp="1"/>
          </p:cNvSpPr>
          <p:nvPr>
            <p:ph type="body" idx="1"/>
          </p:nvPr>
        </p:nvSpPr>
        <p:spPr>
          <a:xfrm>
            <a:off x="1351839" y="1013996"/>
            <a:ext cx="3894865" cy="3115509"/>
          </a:xfrm>
          <a:prstGeom prst="rect">
            <a:avLst/>
          </a:prstGeom>
        </p:spPr>
        <p:txBody>
          <a:bodyPr spcFirstLastPara="1" wrap="square" lIns="91425" tIns="91425" rIns="91425" bIns="91425" anchor="t" anchorCtr="0">
            <a:noAutofit/>
          </a:bodyPr>
          <a:lstStyle/>
          <a:p>
            <a:pPr marL="0" indent="0">
              <a:lnSpc>
                <a:spcPct val="100000"/>
              </a:lnSpc>
              <a:buNone/>
            </a:pPr>
            <a:r>
              <a:rPr lang="en-US" b="1" u="sng" kern="100" dirty="0">
                <a:solidFill>
                  <a:schemeClr val="tx1"/>
                </a:solidFill>
                <a:effectLst/>
                <a:latin typeface="Poppins" panose="00000500000000000000" pitchFamily="2" charset="0"/>
                <a:ea typeface="Aptos" panose="020B0004020202020204" pitchFamily="34" charset="0"/>
                <a:cs typeface="Poppins" panose="00000500000000000000" pitchFamily="2" charset="0"/>
              </a:rPr>
              <a:t>Mission-Ready Forecasting</a:t>
            </a:r>
            <a:br>
              <a:rPr lang="en-US" sz="1500" kern="100" dirty="0">
                <a:latin typeface="Poppins" panose="00000500000000000000" pitchFamily="2" charset="0"/>
                <a:ea typeface="Aptos" panose="020B0004020202020204" pitchFamily="34" charset="0"/>
                <a:cs typeface="Poppins" panose="00000500000000000000" pitchFamily="2" charset="0"/>
              </a:rPr>
            </a:br>
            <a:r>
              <a:rPr lang="en-US" sz="1200" kern="100" dirty="0">
                <a:latin typeface="Poppins" panose="00000500000000000000" pitchFamily="2" charset="0"/>
                <a:ea typeface="Aptos" panose="020B0004020202020204" pitchFamily="34" charset="0"/>
                <a:cs typeface="Poppins" panose="00000500000000000000" pitchFamily="2" charset="0"/>
              </a:rPr>
              <a:t>Adaptively models future workforce needs, roles, and capabilities across shifting mission demands and classified priorities.</a:t>
            </a:r>
          </a:p>
          <a:p>
            <a:pPr marL="0" indent="0">
              <a:lnSpc>
                <a:spcPct val="100000"/>
              </a:lnSpc>
              <a:buNone/>
            </a:pPr>
            <a:endParaRPr lang="en-US" sz="1200" kern="100" dirty="0">
              <a:latin typeface="Poppins" panose="00000500000000000000" pitchFamily="2" charset="0"/>
              <a:ea typeface="Aptos" panose="020B0004020202020204" pitchFamily="34" charset="0"/>
              <a:cs typeface="Poppins" panose="00000500000000000000" pitchFamily="2" charset="0"/>
            </a:endParaRPr>
          </a:p>
          <a:p>
            <a:pPr marL="0" indent="0">
              <a:lnSpc>
                <a:spcPct val="100000"/>
              </a:lnSpc>
              <a:buSzPts val="1000"/>
              <a:buNone/>
              <a:tabLst>
                <a:tab pos="342900" algn="l"/>
              </a:tabLst>
            </a:pPr>
            <a:r>
              <a:rPr lang="en-US" b="1" u="sng" kern="100" dirty="0">
                <a:solidFill>
                  <a:schemeClr val="tx1"/>
                </a:solidFill>
                <a:effectLst/>
                <a:latin typeface="Poppins" panose="00000500000000000000" pitchFamily="2" charset="0"/>
                <a:ea typeface="Aptos" panose="020B0004020202020204" pitchFamily="34" charset="0"/>
                <a:cs typeface="Poppins" panose="00000500000000000000" pitchFamily="2" charset="0"/>
              </a:rPr>
              <a:t>Operational Agility at Scale</a:t>
            </a:r>
            <a:br>
              <a:rPr lang="en-US" sz="1500" kern="100" dirty="0">
                <a:latin typeface="Poppins" panose="00000500000000000000" pitchFamily="2" charset="0"/>
                <a:ea typeface="Aptos" panose="020B0004020202020204" pitchFamily="34" charset="0"/>
                <a:cs typeface="Poppins" panose="00000500000000000000" pitchFamily="2" charset="0"/>
              </a:rPr>
            </a:br>
            <a:r>
              <a:rPr lang="en-US" sz="1200" kern="100" dirty="0">
                <a:latin typeface="Poppins" panose="00000500000000000000" pitchFamily="2" charset="0"/>
                <a:ea typeface="Aptos" panose="020B0004020202020204" pitchFamily="34" charset="0"/>
                <a:cs typeface="Poppins" panose="00000500000000000000" pitchFamily="2" charset="0"/>
              </a:rPr>
              <a:t>Enables real-time scenario planning and rapid response to changing objectives, threats, or funding shifts.</a:t>
            </a:r>
          </a:p>
          <a:p>
            <a:pPr marL="0" indent="0">
              <a:lnSpc>
                <a:spcPct val="100000"/>
              </a:lnSpc>
              <a:buSzPts val="1000"/>
              <a:buNone/>
              <a:tabLst>
                <a:tab pos="342900" algn="l"/>
              </a:tabLst>
            </a:pPr>
            <a:endParaRPr lang="en-US" sz="1200" kern="100" dirty="0">
              <a:latin typeface="Poppins" panose="00000500000000000000" pitchFamily="2" charset="0"/>
              <a:ea typeface="Aptos" panose="020B0004020202020204" pitchFamily="34" charset="0"/>
              <a:cs typeface="Poppins" panose="00000500000000000000" pitchFamily="2" charset="0"/>
            </a:endParaRPr>
          </a:p>
          <a:p>
            <a:pPr marL="0" indent="0">
              <a:lnSpc>
                <a:spcPct val="100000"/>
              </a:lnSpc>
              <a:buSzPts val="1000"/>
              <a:buNone/>
              <a:tabLst>
                <a:tab pos="342900" algn="l"/>
              </a:tabLst>
            </a:pPr>
            <a:r>
              <a:rPr lang="en-US" b="1" u="sng" kern="100" dirty="0">
                <a:solidFill>
                  <a:schemeClr val="tx1"/>
                </a:solidFill>
                <a:effectLst/>
                <a:latin typeface="Poppins" panose="00000500000000000000" pitchFamily="2" charset="0"/>
                <a:ea typeface="Aptos" panose="020B0004020202020204" pitchFamily="34" charset="0"/>
                <a:cs typeface="Poppins" panose="00000500000000000000" pitchFamily="2" charset="0"/>
              </a:rPr>
              <a:t>Precision Resource Allocation</a:t>
            </a:r>
            <a:br>
              <a:rPr lang="en-US" sz="1500" kern="100" dirty="0">
                <a:latin typeface="Poppins" panose="00000500000000000000" pitchFamily="2" charset="0"/>
                <a:ea typeface="Aptos" panose="020B0004020202020204" pitchFamily="34" charset="0"/>
                <a:cs typeface="Poppins" panose="00000500000000000000" pitchFamily="2" charset="0"/>
              </a:rPr>
            </a:br>
            <a:r>
              <a:rPr lang="en-US" sz="1200" kern="100" dirty="0">
                <a:latin typeface="Poppins" panose="00000500000000000000" pitchFamily="2" charset="0"/>
                <a:ea typeface="Aptos" panose="020B0004020202020204" pitchFamily="34" charset="0"/>
                <a:cs typeface="Poppins" panose="00000500000000000000" pitchFamily="2" charset="0"/>
              </a:rPr>
              <a:t>Provides deep visibility into skillsets, teams, and readiness—down to the individual—across time, roles, and units.</a:t>
            </a:r>
          </a:p>
          <a:p>
            <a:pPr marL="0" indent="0">
              <a:lnSpc>
                <a:spcPct val="100000"/>
              </a:lnSpc>
              <a:buNone/>
            </a:pPr>
            <a:endParaRPr dirty="0"/>
          </a:p>
        </p:txBody>
      </p:sp>
      <p:pic>
        <p:nvPicPr>
          <p:cNvPr id="5" name="Picture 4">
            <a:extLst>
              <a:ext uri="{FF2B5EF4-FFF2-40B4-BE49-F238E27FC236}">
                <a16:creationId xmlns:a16="http://schemas.microsoft.com/office/drawing/2014/main" id="{C33172AF-0060-3760-36D0-807FE1CEAAED}"/>
              </a:ext>
            </a:extLst>
          </p:cNvPr>
          <p:cNvPicPr>
            <a:picLocks noChangeAspect="1"/>
          </p:cNvPicPr>
          <p:nvPr/>
        </p:nvPicPr>
        <p:blipFill>
          <a:blip r:embed="rId5"/>
          <a:stretch>
            <a:fillRect/>
          </a:stretch>
        </p:blipFill>
        <p:spPr>
          <a:xfrm>
            <a:off x="5350561" y="2823517"/>
            <a:ext cx="3672286" cy="1977083"/>
          </a:xfrm>
          <a:prstGeom prst="rect">
            <a:avLst/>
          </a:prstGeom>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A2154CE3-B912-783B-036C-343DA212B986}"/>
              </a:ext>
            </a:extLst>
          </p:cNvPr>
          <p:cNvPicPr>
            <a:picLocks noChangeAspect="1"/>
          </p:cNvPicPr>
          <p:nvPr/>
        </p:nvPicPr>
        <p:blipFill>
          <a:blip r:embed="rId6"/>
          <a:stretch>
            <a:fillRect/>
          </a:stretch>
        </p:blipFill>
        <p:spPr>
          <a:xfrm>
            <a:off x="5350561" y="731401"/>
            <a:ext cx="3636762" cy="1977083"/>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D2DED78E-992F-979A-6249-C1D26242AE9C}"/>
              </a:ext>
            </a:extLst>
          </p:cNvPr>
          <p:cNvPicPr>
            <a:picLocks noChangeAspect="1"/>
          </p:cNvPicPr>
          <p:nvPr/>
        </p:nvPicPr>
        <p:blipFill>
          <a:blip r:embed="rId7"/>
          <a:stretch>
            <a:fillRect/>
          </a:stretch>
        </p:blipFill>
        <p:spPr>
          <a:xfrm>
            <a:off x="965001" y="2055832"/>
            <a:ext cx="368423" cy="368423"/>
          </a:xfrm>
          <a:prstGeom prst="rect">
            <a:avLst/>
          </a:prstGeom>
        </p:spPr>
      </p:pic>
      <p:pic>
        <p:nvPicPr>
          <p:cNvPr id="12" name="Picture 11">
            <a:extLst>
              <a:ext uri="{FF2B5EF4-FFF2-40B4-BE49-F238E27FC236}">
                <a16:creationId xmlns:a16="http://schemas.microsoft.com/office/drawing/2014/main" id="{008BD493-AF4C-F8BC-F2A7-F1E38EC3FE57}"/>
              </a:ext>
            </a:extLst>
          </p:cNvPr>
          <p:cNvPicPr>
            <a:picLocks noChangeAspect="1"/>
          </p:cNvPicPr>
          <p:nvPr/>
        </p:nvPicPr>
        <p:blipFill>
          <a:blip r:embed="rId8"/>
          <a:stretch>
            <a:fillRect/>
          </a:stretch>
        </p:blipFill>
        <p:spPr>
          <a:xfrm>
            <a:off x="967664" y="2992397"/>
            <a:ext cx="365760" cy="365760"/>
          </a:xfrm>
          <a:prstGeom prst="rect">
            <a:avLst/>
          </a:prstGeom>
        </p:spPr>
      </p:pic>
      <p:pic>
        <p:nvPicPr>
          <p:cNvPr id="13" name="Picture 12">
            <a:extLst>
              <a:ext uri="{FF2B5EF4-FFF2-40B4-BE49-F238E27FC236}">
                <a16:creationId xmlns:a16="http://schemas.microsoft.com/office/drawing/2014/main" id="{08F86DE3-99AC-931F-BBFB-C29380FE5ED6}"/>
              </a:ext>
            </a:extLst>
          </p:cNvPr>
          <p:cNvPicPr>
            <a:picLocks noChangeAspect="1"/>
          </p:cNvPicPr>
          <p:nvPr/>
        </p:nvPicPr>
        <p:blipFill>
          <a:blip r:embed="rId9"/>
          <a:stretch>
            <a:fillRect/>
          </a:stretch>
        </p:blipFill>
        <p:spPr>
          <a:xfrm>
            <a:off x="965000" y="1107413"/>
            <a:ext cx="365760" cy="365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128B270A-0BA1-D102-2081-98A130A41774}"/>
            </a:ext>
          </a:extLst>
        </p:cNvPr>
        <p:cNvGrpSpPr/>
        <p:nvPr/>
      </p:nvGrpSpPr>
      <p:grpSpPr>
        <a:xfrm>
          <a:off x="0" y="0"/>
          <a:ext cx="0" cy="0"/>
          <a:chOff x="0" y="0"/>
          <a:chExt cx="0" cy="0"/>
        </a:xfrm>
      </p:grpSpPr>
      <p:sp>
        <p:nvSpPr>
          <p:cNvPr id="129" name="Google Shape;129;p19">
            <a:extLst>
              <a:ext uri="{FF2B5EF4-FFF2-40B4-BE49-F238E27FC236}">
                <a16:creationId xmlns:a16="http://schemas.microsoft.com/office/drawing/2014/main" id="{ED2CA5A3-907A-B1BE-AF31-BD7538483EB2}"/>
              </a:ext>
            </a:extLst>
          </p:cNvPr>
          <p:cNvSpPr/>
          <p:nvPr/>
        </p:nvSpPr>
        <p:spPr>
          <a:xfrm>
            <a:off x="0" y="-9250"/>
            <a:ext cx="9144000" cy="5143500"/>
          </a:xfrm>
          <a:prstGeom prst="rect">
            <a:avLst/>
          </a:prstGeom>
          <a:solidFill>
            <a:srgbClr val="EDEDED"/>
          </a:solidFill>
          <a:ln>
            <a:noFill/>
          </a:ln>
        </p:spPr>
        <p:txBody>
          <a:bodyPr spcFirstLastPara="1" wrap="square" lIns="91425" tIns="91425" rIns="91425" bIns="91425" anchor="ctr" anchorCtr="0">
            <a:noAutofit/>
          </a:bodyPr>
          <a:lstStyle/>
          <a:p>
            <a:pPr algn="ctr">
              <a:buSzPts val="1400"/>
            </a:pPr>
            <a:endParaRPr sz="1050" dirty="0"/>
          </a:p>
        </p:txBody>
      </p:sp>
      <p:pic>
        <p:nvPicPr>
          <p:cNvPr id="130" name="Google Shape;130;p19">
            <a:extLst>
              <a:ext uri="{FF2B5EF4-FFF2-40B4-BE49-F238E27FC236}">
                <a16:creationId xmlns:a16="http://schemas.microsoft.com/office/drawing/2014/main" id="{92A4B1B3-FEE8-A98B-DDA4-0C614034B592}"/>
              </a:ext>
            </a:extLst>
          </p:cNvPr>
          <p:cNvPicPr preferRelativeResize="0"/>
          <p:nvPr/>
        </p:nvPicPr>
        <p:blipFill rotWithShape="1">
          <a:blip r:embed="rId3">
            <a:alphaModFix/>
          </a:blip>
          <a:srcRect l="30019" t="-970" r="14471" b="15110"/>
          <a:stretch/>
        </p:blipFill>
        <p:spPr>
          <a:xfrm rot="10800000">
            <a:off x="7747987" y="2975114"/>
            <a:ext cx="1396025" cy="2159149"/>
          </a:xfrm>
          <a:prstGeom prst="rect">
            <a:avLst/>
          </a:prstGeom>
          <a:solidFill>
            <a:srgbClr val="EDEDED"/>
          </a:solidFill>
          <a:ln>
            <a:noFill/>
          </a:ln>
        </p:spPr>
      </p:pic>
      <p:pic>
        <p:nvPicPr>
          <p:cNvPr id="131" name="Google Shape;131;p19">
            <a:extLst>
              <a:ext uri="{FF2B5EF4-FFF2-40B4-BE49-F238E27FC236}">
                <a16:creationId xmlns:a16="http://schemas.microsoft.com/office/drawing/2014/main" id="{0E20B9D1-078E-E936-2F53-37A94E75D192}"/>
              </a:ext>
            </a:extLst>
          </p:cNvPr>
          <p:cNvPicPr preferRelativeResize="0"/>
          <p:nvPr/>
        </p:nvPicPr>
        <p:blipFill rotWithShape="1">
          <a:blip r:embed="rId3">
            <a:alphaModFix/>
          </a:blip>
          <a:srcRect l="30019" t="12118" r="14471"/>
          <a:stretch/>
        </p:blipFill>
        <p:spPr>
          <a:xfrm>
            <a:off x="1" y="0"/>
            <a:ext cx="1624469" cy="2571750"/>
          </a:xfrm>
          <a:prstGeom prst="rect">
            <a:avLst/>
          </a:prstGeom>
          <a:solidFill>
            <a:srgbClr val="EDEDED"/>
          </a:solidFill>
          <a:ln>
            <a:noFill/>
          </a:ln>
        </p:spPr>
      </p:pic>
      <p:pic>
        <p:nvPicPr>
          <p:cNvPr id="132" name="Google Shape;132;p19">
            <a:extLst>
              <a:ext uri="{FF2B5EF4-FFF2-40B4-BE49-F238E27FC236}">
                <a16:creationId xmlns:a16="http://schemas.microsoft.com/office/drawing/2014/main" id="{701876D0-21C3-DFF9-D987-131647F8088C}"/>
              </a:ext>
            </a:extLst>
          </p:cNvPr>
          <p:cNvPicPr preferRelativeResize="0"/>
          <p:nvPr/>
        </p:nvPicPr>
        <p:blipFill rotWithShape="1">
          <a:blip r:embed="rId4">
            <a:alphaModFix/>
          </a:blip>
          <a:srcRect l="5820" t="37418" r="5698" b="35968"/>
          <a:stretch/>
        </p:blipFill>
        <p:spPr>
          <a:xfrm>
            <a:off x="2885888" y="551162"/>
            <a:ext cx="3372227" cy="676074"/>
          </a:xfrm>
          <a:prstGeom prst="rect">
            <a:avLst/>
          </a:prstGeom>
          <a:noFill/>
          <a:ln>
            <a:noFill/>
          </a:ln>
        </p:spPr>
      </p:pic>
      <p:sp>
        <p:nvSpPr>
          <p:cNvPr id="133" name="Google Shape;133;p19">
            <a:extLst>
              <a:ext uri="{FF2B5EF4-FFF2-40B4-BE49-F238E27FC236}">
                <a16:creationId xmlns:a16="http://schemas.microsoft.com/office/drawing/2014/main" id="{B04FB831-EB3D-2687-D556-5C57DD43A2E6}"/>
              </a:ext>
            </a:extLst>
          </p:cNvPr>
          <p:cNvSpPr txBox="1"/>
          <p:nvPr/>
        </p:nvSpPr>
        <p:spPr>
          <a:xfrm>
            <a:off x="2671349" y="1433636"/>
            <a:ext cx="3801300" cy="654900"/>
          </a:xfrm>
          <a:prstGeom prst="rect">
            <a:avLst/>
          </a:prstGeom>
          <a:noFill/>
          <a:ln>
            <a:noFill/>
          </a:ln>
        </p:spPr>
        <p:txBody>
          <a:bodyPr spcFirstLastPara="1" wrap="square" lIns="91425" tIns="91425" rIns="91425" bIns="91425" anchor="t" anchorCtr="0">
            <a:noAutofit/>
          </a:bodyPr>
          <a:lstStyle/>
          <a:p>
            <a:pPr algn="ctr">
              <a:buSzPts val="3400"/>
            </a:pPr>
            <a:r>
              <a:rPr lang="en" sz="3400" b="1" dirty="0">
                <a:solidFill>
                  <a:srgbClr val="091D3F"/>
                </a:solidFill>
                <a:latin typeface="Open Sans"/>
                <a:ea typeface="Open Sans"/>
                <a:cs typeface="Open Sans"/>
                <a:sym typeface="Open Sans"/>
              </a:rPr>
              <a:t>Live Demo</a:t>
            </a:r>
            <a:endParaRPr sz="3400" b="1" dirty="0">
              <a:solidFill>
                <a:srgbClr val="091D3F"/>
              </a:solidFill>
              <a:latin typeface="Open Sans"/>
              <a:ea typeface="Open Sans"/>
              <a:cs typeface="Open Sans"/>
              <a:sym typeface="Open Sans"/>
            </a:endParaRPr>
          </a:p>
        </p:txBody>
      </p:sp>
      <p:sp>
        <p:nvSpPr>
          <p:cNvPr id="134" name="Google Shape;134;p19">
            <a:extLst>
              <a:ext uri="{FF2B5EF4-FFF2-40B4-BE49-F238E27FC236}">
                <a16:creationId xmlns:a16="http://schemas.microsoft.com/office/drawing/2014/main" id="{7727DEB9-EFD7-40B8-A408-7E3321F67FF7}"/>
              </a:ext>
            </a:extLst>
          </p:cNvPr>
          <p:cNvSpPr txBox="1"/>
          <p:nvPr/>
        </p:nvSpPr>
        <p:spPr>
          <a:xfrm>
            <a:off x="675899" y="2019644"/>
            <a:ext cx="7792200" cy="650479"/>
          </a:xfrm>
          <a:prstGeom prst="rect">
            <a:avLst/>
          </a:prstGeom>
          <a:noFill/>
          <a:ln>
            <a:noFill/>
          </a:ln>
        </p:spPr>
        <p:txBody>
          <a:bodyPr spcFirstLastPara="1" wrap="square" lIns="91425" tIns="91425" rIns="91425" bIns="91425" anchor="t" anchorCtr="0">
            <a:noAutofit/>
          </a:bodyPr>
          <a:lstStyle/>
          <a:p>
            <a:pPr algn="ctr">
              <a:lnSpc>
                <a:spcPct val="115000"/>
              </a:lnSpc>
              <a:buSzPts val="1100"/>
            </a:pPr>
            <a:endParaRPr sz="3400" b="1"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55104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6D05732A-DB17-EE6E-66BA-2F558CF5F09A}"/>
            </a:ext>
          </a:extLst>
        </p:cNvPr>
        <p:cNvGrpSpPr/>
        <p:nvPr/>
      </p:nvGrpSpPr>
      <p:grpSpPr>
        <a:xfrm>
          <a:off x="0" y="0"/>
          <a:ext cx="0" cy="0"/>
          <a:chOff x="0" y="0"/>
          <a:chExt cx="0" cy="0"/>
        </a:xfrm>
      </p:grpSpPr>
      <p:sp>
        <p:nvSpPr>
          <p:cNvPr id="204" name="Google Shape;204;p16">
            <a:extLst>
              <a:ext uri="{FF2B5EF4-FFF2-40B4-BE49-F238E27FC236}">
                <a16:creationId xmlns:a16="http://schemas.microsoft.com/office/drawing/2014/main" id="{C5CA93DA-3763-F94C-22F8-05412ACC67F1}"/>
              </a:ext>
            </a:extLst>
          </p:cNvPr>
          <p:cNvSpPr/>
          <p:nvPr/>
        </p:nvSpPr>
        <p:spPr>
          <a:xfrm>
            <a:off x="0" y="-925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05" name="Google Shape;205;p16">
            <a:extLst>
              <a:ext uri="{FF2B5EF4-FFF2-40B4-BE49-F238E27FC236}">
                <a16:creationId xmlns:a16="http://schemas.microsoft.com/office/drawing/2014/main" id="{E19E1B39-5A51-94B1-E759-5E36FF3FE992}"/>
              </a:ext>
            </a:extLst>
          </p:cNvPr>
          <p:cNvPicPr preferRelativeResize="0"/>
          <p:nvPr/>
        </p:nvPicPr>
        <p:blipFill rotWithShape="1">
          <a:blip r:embed="rId3">
            <a:alphaModFix/>
          </a:blip>
          <a:srcRect l="27776" t="9476" b="-1752"/>
          <a:stretch/>
        </p:blipFill>
        <p:spPr>
          <a:xfrm>
            <a:off x="0" y="-9250"/>
            <a:ext cx="1214175" cy="1551375"/>
          </a:xfrm>
          <a:prstGeom prst="rect">
            <a:avLst/>
          </a:prstGeom>
          <a:noFill/>
          <a:ln>
            <a:noFill/>
          </a:ln>
        </p:spPr>
      </p:pic>
      <p:sp>
        <p:nvSpPr>
          <p:cNvPr id="207" name="Google Shape;207;p16">
            <a:extLst>
              <a:ext uri="{FF2B5EF4-FFF2-40B4-BE49-F238E27FC236}">
                <a16:creationId xmlns:a16="http://schemas.microsoft.com/office/drawing/2014/main" id="{84F836F8-964D-80DF-C701-8B808DEFDD03}"/>
              </a:ext>
            </a:extLst>
          </p:cNvPr>
          <p:cNvSpPr txBox="1"/>
          <p:nvPr/>
        </p:nvSpPr>
        <p:spPr>
          <a:xfrm>
            <a:off x="1388788" y="350346"/>
            <a:ext cx="4678500" cy="560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208" name="Google Shape;208;p16">
            <a:extLst>
              <a:ext uri="{FF2B5EF4-FFF2-40B4-BE49-F238E27FC236}">
                <a16:creationId xmlns:a16="http://schemas.microsoft.com/office/drawing/2014/main" id="{1068FFA6-D52D-4C5E-7E0B-E6F81EC0840A}"/>
              </a:ext>
            </a:extLst>
          </p:cNvPr>
          <p:cNvSpPr txBox="1"/>
          <p:nvPr/>
        </p:nvSpPr>
        <p:spPr>
          <a:xfrm>
            <a:off x="717081" y="82146"/>
            <a:ext cx="8261221" cy="53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700"/>
              <a:buFont typeface="Arial"/>
              <a:buNone/>
            </a:pPr>
            <a:r>
              <a:rPr lang="en-US" sz="2000" b="1" dirty="0">
                <a:solidFill>
                  <a:srgbClr val="002060"/>
                </a:solidFill>
                <a:latin typeface="Open Sans"/>
                <a:ea typeface="Open Sans"/>
                <a:cs typeface="Open Sans"/>
                <a:sym typeface="Open Sans"/>
              </a:rPr>
              <a:t>Sequence &amp; Reserve Capacity Early to Optimize Portfolio Flow </a:t>
            </a:r>
            <a:r>
              <a:rPr lang="en-US" sz="2000" b="1" i="0" u="none" strike="noStrike" cap="none" dirty="0">
                <a:solidFill>
                  <a:srgbClr val="002060"/>
                </a:solidFill>
                <a:latin typeface="Open Sans"/>
                <a:ea typeface="Open Sans"/>
                <a:cs typeface="Open Sans"/>
                <a:sym typeface="Open Sans"/>
              </a:rPr>
              <a:t> </a:t>
            </a:r>
            <a:endParaRPr sz="2000" b="1" i="0" u="none" strike="noStrike" cap="none" dirty="0">
              <a:solidFill>
                <a:srgbClr val="002060"/>
              </a:solidFill>
              <a:latin typeface="Open Sans"/>
              <a:ea typeface="Open Sans"/>
              <a:cs typeface="Open Sans"/>
              <a:sym typeface="Open Sans"/>
            </a:endParaRPr>
          </a:p>
        </p:txBody>
      </p:sp>
      <p:grpSp>
        <p:nvGrpSpPr>
          <p:cNvPr id="5" name="Group 4">
            <a:extLst>
              <a:ext uri="{FF2B5EF4-FFF2-40B4-BE49-F238E27FC236}">
                <a16:creationId xmlns:a16="http://schemas.microsoft.com/office/drawing/2014/main" id="{047DC7D0-8EF6-33B6-1000-FDC51CF3C5CA}"/>
              </a:ext>
            </a:extLst>
          </p:cNvPr>
          <p:cNvGrpSpPr/>
          <p:nvPr/>
        </p:nvGrpSpPr>
        <p:grpSpPr>
          <a:xfrm>
            <a:off x="0" y="983666"/>
            <a:ext cx="8038378" cy="4313901"/>
            <a:chOff x="636630" y="973133"/>
            <a:chExt cx="8038378" cy="4313901"/>
          </a:xfrm>
        </p:grpSpPr>
        <p:grpSp>
          <p:nvGrpSpPr>
            <p:cNvPr id="4" name="Group 3">
              <a:extLst>
                <a:ext uri="{FF2B5EF4-FFF2-40B4-BE49-F238E27FC236}">
                  <a16:creationId xmlns:a16="http://schemas.microsoft.com/office/drawing/2014/main" id="{3881F4EC-9BEB-D951-A90C-D40EC10AAC74}"/>
                </a:ext>
              </a:extLst>
            </p:cNvPr>
            <p:cNvGrpSpPr/>
            <p:nvPr/>
          </p:nvGrpSpPr>
          <p:grpSpPr>
            <a:xfrm>
              <a:off x="636630" y="973133"/>
              <a:ext cx="8038378" cy="4313901"/>
              <a:chOff x="636630" y="973133"/>
              <a:chExt cx="8038378" cy="4313901"/>
            </a:xfrm>
          </p:grpSpPr>
          <p:pic>
            <p:nvPicPr>
              <p:cNvPr id="2" name="Picture 1">
                <a:extLst>
                  <a:ext uri="{FF2B5EF4-FFF2-40B4-BE49-F238E27FC236}">
                    <a16:creationId xmlns:a16="http://schemas.microsoft.com/office/drawing/2014/main" id="{C6193EB4-C913-9306-1E13-3FD9C8CA6A3F}"/>
                  </a:ext>
                </a:extLst>
              </p:cNvPr>
              <p:cNvPicPr>
                <a:picLocks noChangeAspect="1"/>
              </p:cNvPicPr>
              <p:nvPr/>
            </p:nvPicPr>
            <p:blipFill>
              <a:blip r:embed="rId4"/>
              <a:stretch>
                <a:fillRect/>
              </a:stretch>
            </p:blipFill>
            <p:spPr>
              <a:xfrm rot="364523">
                <a:off x="636630" y="973133"/>
                <a:ext cx="8038378" cy="4313901"/>
              </a:xfrm>
              <a:prstGeom prst="rect">
                <a:avLst/>
              </a:prstGeom>
            </p:spPr>
          </p:pic>
          <p:sp>
            <p:nvSpPr>
              <p:cNvPr id="3" name="Oval 2">
                <a:extLst>
                  <a:ext uri="{FF2B5EF4-FFF2-40B4-BE49-F238E27FC236}">
                    <a16:creationId xmlns:a16="http://schemas.microsoft.com/office/drawing/2014/main" id="{4F649B7E-A047-5726-303C-1622C1718BCF}"/>
                  </a:ext>
                </a:extLst>
              </p:cNvPr>
              <p:cNvSpPr/>
              <p:nvPr/>
            </p:nvSpPr>
            <p:spPr>
              <a:xfrm>
                <a:off x="937260" y="1027311"/>
                <a:ext cx="3718559" cy="3690731"/>
              </a:xfrm>
              <a:prstGeom prst="ellipse">
                <a:avLst/>
              </a:prstGeom>
              <a:blipFill>
                <a:blip r:embed="rId5"/>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397EFF4-73F2-2831-243B-A69471E1B64B}"/>
                </a:ext>
              </a:extLst>
            </p:cNvPr>
            <p:cNvSpPr txBox="1"/>
            <p:nvPr/>
          </p:nvSpPr>
          <p:spPr>
            <a:xfrm rot="848372">
              <a:off x="5929098" y="3793965"/>
              <a:ext cx="1685381" cy="646331"/>
            </a:xfrm>
            <a:prstGeom prst="rect">
              <a:avLst/>
            </a:prstGeom>
            <a:noFill/>
          </p:spPr>
          <p:txBody>
            <a:bodyPr wrap="square" rtlCol="0">
              <a:spAutoFit/>
            </a:bodyPr>
            <a:lstStyle/>
            <a:p>
              <a:pPr algn="ctr"/>
              <a:r>
                <a:rPr lang="en-US" sz="1800" b="1" dirty="0">
                  <a:latin typeface="Open Sans" panose="020B0606030504020204" pitchFamily="34" charset="0"/>
                  <a:ea typeface="Open Sans" panose="020B0606030504020204" pitchFamily="34" charset="0"/>
                  <a:cs typeface="Open Sans" panose="020B0606030504020204" pitchFamily="34" charset="0"/>
                </a:rPr>
                <a:t>Team &amp; Role </a:t>
              </a:r>
            </a:p>
            <a:p>
              <a:pPr algn="ctr"/>
              <a:r>
                <a:rPr lang="en-US" sz="1800" b="1" dirty="0">
                  <a:latin typeface="Open Sans" panose="020B0606030504020204" pitchFamily="34" charset="0"/>
                  <a:ea typeface="Open Sans" panose="020B0606030504020204" pitchFamily="34" charset="0"/>
                  <a:cs typeface="Open Sans" panose="020B0606030504020204" pitchFamily="34" charset="0"/>
                </a:rPr>
                <a:t>Availability</a:t>
              </a:r>
            </a:p>
          </p:txBody>
        </p:sp>
      </p:grpSp>
      <p:pic>
        <p:nvPicPr>
          <p:cNvPr id="10" name="Picture 9">
            <a:extLst>
              <a:ext uri="{FF2B5EF4-FFF2-40B4-BE49-F238E27FC236}">
                <a16:creationId xmlns:a16="http://schemas.microsoft.com/office/drawing/2014/main" id="{1D51982B-AFD0-A829-1E90-F92A734043ED}"/>
              </a:ext>
            </a:extLst>
          </p:cNvPr>
          <p:cNvPicPr>
            <a:picLocks noChangeAspect="1"/>
          </p:cNvPicPr>
          <p:nvPr/>
        </p:nvPicPr>
        <p:blipFill>
          <a:blip r:embed="rId6"/>
          <a:stretch>
            <a:fillRect/>
          </a:stretch>
        </p:blipFill>
        <p:spPr>
          <a:xfrm>
            <a:off x="8708615" y="109185"/>
            <a:ext cx="394446" cy="394446"/>
          </a:xfrm>
          <a:prstGeom prst="rect">
            <a:avLst/>
          </a:prstGeom>
        </p:spPr>
      </p:pic>
      <p:grpSp>
        <p:nvGrpSpPr>
          <p:cNvPr id="22" name="Group 21">
            <a:extLst>
              <a:ext uri="{FF2B5EF4-FFF2-40B4-BE49-F238E27FC236}">
                <a16:creationId xmlns:a16="http://schemas.microsoft.com/office/drawing/2014/main" id="{83CB9A9E-A32E-3174-ED5A-096B2B07B1BA}"/>
              </a:ext>
            </a:extLst>
          </p:cNvPr>
          <p:cNvGrpSpPr/>
          <p:nvPr/>
        </p:nvGrpSpPr>
        <p:grpSpPr>
          <a:xfrm>
            <a:off x="1648918" y="765147"/>
            <a:ext cx="7454143" cy="2244299"/>
            <a:chOff x="1648918" y="765147"/>
            <a:chExt cx="7454143" cy="2244299"/>
          </a:xfrm>
        </p:grpSpPr>
        <p:pic>
          <p:nvPicPr>
            <p:cNvPr id="14" name="Picture 13">
              <a:extLst>
                <a:ext uri="{FF2B5EF4-FFF2-40B4-BE49-F238E27FC236}">
                  <a16:creationId xmlns:a16="http://schemas.microsoft.com/office/drawing/2014/main" id="{5519E840-F887-699B-FA48-97914E2D5D43}"/>
                </a:ext>
              </a:extLst>
            </p:cNvPr>
            <p:cNvPicPr>
              <a:picLocks noChangeAspect="1"/>
            </p:cNvPicPr>
            <p:nvPr/>
          </p:nvPicPr>
          <p:blipFill>
            <a:blip r:embed="rId7"/>
            <a:stretch>
              <a:fillRect/>
            </a:stretch>
          </p:blipFill>
          <p:spPr>
            <a:xfrm>
              <a:off x="4424561" y="765147"/>
              <a:ext cx="4678500" cy="224429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2C9A3F76-2844-D948-9406-7F88E4A67592}"/>
                </a:ext>
              </a:extLst>
            </p:cNvPr>
            <p:cNvCxnSpPr>
              <a:cxnSpLocks/>
            </p:cNvCxnSpPr>
            <p:nvPr/>
          </p:nvCxnSpPr>
          <p:spPr>
            <a:xfrm>
              <a:off x="1648918" y="2071124"/>
              <a:ext cx="5580657" cy="6791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0555C6D-F3E0-B249-9C6F-95079D5E4C08}"/>
              </a:ext>
            </a:extLst>
          </p:cNvPr>
          <p:cNvGrpSpPr/>
          <p:nvPr/>
        </p:nvGrpSpPr>
        <p:grpSpPr>
          <a:xfrm>
            <a:off x="488873" y="1963469"/>
            <a:ext cx="1747413" cy="2024895"/>
            <a:chOff x="504748" y="1976169"/>
            <a:chExt cx="1747413" cy="2024895"/>
          </a:xfrm>
        </p:grpSpPr>
        <p:sp>
          <p:nvSpPr>
            <p:cNvPr id="6" name="Rectangle: Rounded Corners 5">
              <a:extLst>
                <a:ext uri="{FF2B5EF4-FFF2-40B4-BE49-F238E27FC236}">
                  <a16:creationId xmlns:a16="http://schemas.microsoft.com/office/drawing/2014/main" id="{4D1BB1BA-ABF0-4BC5-8730-591C629261A0}"/>
                </a:ext>
              </a:extLst>
            </p:cNvPr>
            <p:cNvSpPr/>
            <p:nvPr/>
          </p:nvSpPr>
          <p:spPr>
            <a:xfrm>
              <a:off x="1546579" y="1976169"/>
              <a:ext cx="102339" cy="189910"/>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Rounded Corners 17">
              <a:extLst>
                <a:ext uri="{FF2B5EF4-FFF2-40B4-BE49-F238E27FC236}">
                  <a16:creationId xmlns:a16="http://schemas.microsoft.com/office/drawing/2014/main" id="{B7A464CC-5973-5819-62F5-F0ACC094EBEC}"/>
                </a:ext>
              </a:extLst>
            </p:cNvPr>
            <p:cNvSpPr/>
            <p:nvPr/>
          </p:nvSpPr>
          <p:spPr>
            <a:xfrm>
              <a:off x="504748" y="2763004"/>
              <a:ext cx="102339" cy="189910"/>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Rectangle: Rounded Corners 18">
              <a:extLst>
                <a:ext uri="{FF2B5EF4-FFF2-40B4-BE49-F238E27FC236}">
                  <a16:creationId xmlns:a16="http://schemas.microsoft.com/office/drawing/2014/main" id="{D862A0CE-AFBD-3031-1611-C88A18247D14}"/>
                </a:ext>
              </a:extLst>
            </p:cNvPr>
            <p:cNvSpPr/>
            <p:nvPr/>
          </p:nvSpPr>
          <p:spPr>
            <a:xfrm>
              <a:off x="2149822" y="3811154"/>
              <a:ext cx="102339" cy="189910"/>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Tree>
    <p:extLst>
      <p:ext uri="{BB962C8B-B14F-4D97-AF65-F5344CB8AC3E}">
        <p14:creationId xmlns:p14="http://schemas.microsoft.com/office/powerpoint/2010/main" val="414201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p:nvPr/>
        </p:nvSpPr>
        <p:spPr>
          <a:xfrm>
            <a:off x="0" y="-925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30" name="Google Shape;230;p17"/>
          <p:cNvPicPr preferRelativeResize="0"/>
          <p:nvPr/>
        </p:nvPicPr>
        <p:blipFill rotWithShape="1">
          <a:blip r:embed="rId3">
            <a:alphaModFix/>
          </a:blip>
          <a:srcRect l="27776" t="9476" b="-1752"/>
          <a:stretch/>
        </p:blipFill>
        <p:spPr>
          <a:xfrm>
            <a:off x="0" y="-9250"/>
            <a:ext cx="1214175" cy="1551375"/>
          </a:xfrm>
          <a:prstGeom prst="rect">
            <a:avLst/>
          </a:prstGeom>
          <a:noFill/>
          <a:ln>
            <a:noFill/>
          </a:ln>
        </p:spPr>
      </p:pic>
      <p:pic>
        <p:nvPicPr>
          <p:cNvPr id="231" name="Google Shape;231;p17"/>
          <p:cNvPicPr preferRelativeResize="0"/>
          <p:nvPr/>
        </p:nvPicPr>
        <p:blipFill rotWithShape="1">
          <a:blip r:embed="rId4">
            <a:alphaModFix/>
          </a:blip>
          <a:srcRect l="5820" t="37418" r="5698" b="35968"/>
          <a:stretch/>
        </p:blipFill>
        <p:spPr>
          <a:xfrm>
            <a:off x="7086170" y="162317"/>
            <a:ext cx="1936676" cy="388274"/>
          </a:xfrm>
          <a:prstGeom prst="rect">
            <a:avLst/>
          </a:prstGeom>
          <a:noFill/>
          <a:ln>
            <a:noFill/>
          </a:ln>
        </p:spPr>
      </p:pic>
      <p:sp>
        <p:nvSpPr>
          <p:cNvPr id="232" name="Google Shape;232;p17"/>
          <p:cNvSpPr txBox="1"/>
          <p:nvPr/>
        </p:nvSpPr>
        <p:spPr>
          <a:xfrm>
            <a:off x="1445000" y="76243"/>
            <a:ext cx="4678500" cy="560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233" name="Google Shape;233;p17"/>
          <p:cNvSpPr txBox="1"/>
          <p:nvPr/>
        </p:nvSpPr>
        <p:spPr>
          <a:xfrm>
            <a:off x="969541" y="55367"/>
            <a:ext cx="6909563" cy="53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700"/>
              <a:buFont typeface="Arial"/>
              <a:buNone/>
            </a:pPr>
            <a:r>
              <a:rPr lang="en-US" sz="2000" b="1" i="0" u="none" strike="noStrike" cap="none" dirty="0">
                <a:solidFill>
                  <a:srgbClr val="002060"/>
                </a:solidFill>
                <a:latin typeface="Open Sans"/>
                <a:ea typeface="Open Sans"/>
                <a:cs typeface="Open Sans"/>
                <a:sym typeface="Open Sans"/>
              </a:rPr>
              <a:t>…Within Capacity &amp; Governance Constraints  </a:t>
            </a:r>
            <a:endParaRPr sz="2000" dirty="0"/>
          </a:p>
        </p:txBody>
      </p:sp>
      <p:pic>
        <p:nvPicPr>
          <p:cNvPr id="234" name="Google Shape;234;p17"/>
          <p:cNvPicPr preferRelativeResize="0"/>
          <p:nvPr/>
        </p:nvPicPr>
        <p:blipFill rotWithShape="1">
          <a:blip r:embed="rId5">
            <a:alphaModFix amt="20000"/>
          </a:blip>
          <a:srcRect/>
          <a:stretch/>
        </p:blipFill>
        <p:spPr>
          <a:xfrm>
            <a:off x="3160457" y="870798"/>
            <a:ext cx="5630078" cy="2745948"/>
          </a:xfrm>
          <a:prstGeom prst="rect">
            <a:avLst/>
          </a:prstGeom>
          <a:noFill/>
          <a:ln>
            <a:noFill/>
          </a:ln>
        </p:spPr>
      </p:pic>
      <p:sp>
        <p:nvSpPr>
          <p:cNvPr id="236" name="Google Shape;236;p17"/>
          <p:cNvSpPr/>
          <p:nvPr/>
        </p:nvSpPr>
        <p:spPr>
          <a:xfrm>
            <a:off x="3178844" y="1197125"/>
            <a:ext cx="1897565" cy="693384"/>
          </a:xfrm>
          <a:prstGeom prst="roundRect">
            <a:avLst>
              <a:gd name="adj" fmla="val 16667"/>
            </a:avLst>
          </a:prstGeom>
          <a:solidFill>
            <a:srgbClr val="F589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Financials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Open Sans"/>
                <a:ea typeface="Open Sans"/>
                <a:cs typeface="Open Sans"/>
                <a:sym typeface="Open Sans"/>
              </a:rPr>
              <a:t>Benefits/Costs/CAPEX</a:t>
            </a:r>
            <a:endParaRPr sz="1200" b="0" i="0" u="none" strike="noStrike" cap="none" dirty="0">
              <a:solidFill>
                <a:srgbClr val="000000"/>
              </a:solidFill>
              <a:latin typeface="Open Sans"/>
              <a:ea typeface="Open Sans"/>
              <a:cs typeface="Open Sans"/>
              <a:sym typeface="Open Sans"/>
            </a:endParaRPr>
          </a:p>
        </p:txBody>
      </p:sp>
      <p:sp>
        <p:nvSpPr>
          <p:cNvPr id="237" name="Google Shape;237;p17"/>
          <p:cNvSpPr/>
          <p:nvPr/>
        </p:nvSpPr>
        <p:spPr>
          <a:xfrm>
            <a:off x="3178845" y="2923362"/>
            <a:ext cx="1897564" cy="693384"/>
          </a:xfrm>
          <a:prstGeom prst="roundRect">
            <a:avLst>
              <a:gd name="adj" fmla="val 16667"/>
            </a:avLst>
          </a:prstGeom>
          <a:solidFill>
            <a:srgbClr val="F589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Align to Outcomes </a:t>
            </a:r>
            <a:endParaRPr dirty="0"/>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chemeClr val="lt1"/>
                </a:solidFill>
                <a:latin typeface="Open Sans"/>
                <a:ea typeface="Open Sans"/>
                <a:cs typeface="Open Sans"/>
                <a:sym typeface="Open Sans"/>
              </a:rPr>
              <a:t>Strategy, Imperatives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p:txBody>
      </p:sp>
      <p:sp>
        <p:nvSpPr>
          <p:cNvPr id="238" name="Google Shape;238;p17"/>
          <p:cNvSpPr/>
          <p:nvPr/>
        </p:nvSpPr>
        <p:spPr>
          <a:xfrm>
            <a:off x="6906654" y="2923362"/>
            <a:ext cx="1944900" cy="693384"/>
          </a:xfrm>
          <a:prstGeom prst="roundRect">
            <a:avLst>
              <a:gd name="adj" fmla="val 16667"/>
            </a:avLst>
          </a:prstGeom>
          <a:solidFill>
            <a:srgbClr val="F589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Interdependencies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Open Sans"/>
                <a:ea typeface="Open Sans"/>
                <a:cs typeface="Open Sans"/>
                <a:sym typeface="Open Sans"/>
              </a:rPr>
              <a:t>Enablers, Tech Debt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Open Sans"/>
              <a:ea typeface="Open Sans"/>
              <a:cs typeface="Open Sans"/>
              <a:sym typeface="Open Sans"/>
            </a:endParaRPr>
          </a:p>
        </p:txBody>
      </p:sp>
      <p:sp>
        <p:nvSpPr>
          <p:cNvPr id="239" name="Google Shape;239;p17"/>
          <p:cNvSpPr/>
          <p:nvPr/>
        </p:nvSpPr>
        <p:spPr>
          <a:xfrm>
            <a:off x="6868372" y="1197125"/>
            <a:ext cx="1983179" cy="693384"/>
          </a:xfrm>
          <a:prstGeom prst="roundRect">
            <a:avLst>
              <a:gd name="adj" fmla="val 16667"/>
            </a:avLst>
          </a:prstGeom>
          <a:solidFill>
            <a:srgbClr val="F589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Guardrails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chemeClr val="lt1"/>
                </a:solidFill>
                <a:latin typeface="Open Sans"/>
                <a:ea typeface="Open Sans"/>
                <a:cs typeface="Open Sans"/>
                <a:sym typeface="Open Sans"/>
              </a:rPr>
              <a:t>% Run/Grow/Transform </a:t>
            </a:r>
            <a:endParaRPr sz="1200" b="0" i="0" u="none" strike="noStrike" cap="none" dirty="0">
              <a:solidFill>
                <a:srgbClr val="000000"/>
              </a:solidFill>
              <a:latin typeface="Open Sans"/>
              <a:ea typeface="Open Sans"/>
              <a:cs typeface="Open Sans"/>
              <a:sym typeface="Open Sans"/>
            </a:endParaRPr>
          </a:p>
        </p:txBody>
      </p:sp>
      <p:cxnSp>
        <p:nvCxnSpPr>
          <p:cNvPr id="240" name="Google Shape;240;p17"/>
          <p:cNvCxnSpPr/>
          <p:nvPr/>
        </p:nvCxnSpPr>
        <p:spPr>
          <a:xfrm>
            <a:off x="5094798" y="1860896"/>
            <a:ext cx="1840802" cy="1121692"/>
          </a:xfrm>
          <a:prstGeom prst="straightConnector1">
            <a:avLst/>
          </a:prstGeom>
          <a:noFill/>
          <a:ln w="9525" cap="flat" cmpd="sng">
            <a:solidFill>
              <a:srgbClr val="9B9B9B"/>
            </a:solidFill>
            <a:prstDash val="solid"/>
            <a:round/>
            <a:headEnd type="triangle" w="med" len="med"/>
            <a:tailEnd type="triangle" w="med" len="med"/>
          </a:ln>
        </p:spPr>
      </p:cxnSp>
      <p:cxnSp>
        <p:nvCxnSpPr>
          <p:cNvPr id="241" name="Google Shape;241;p17"/>
          <p:cNvCxnSpPr/>
          <p:nvPr/>
        </p:nvCxnSpPr>
        <p:spPr>
          <a:xfrm rot="10800000" flipH="1">
            <a:off x="5056879" y="1890509"/>
            <a:ext cx="1811493" cy="1092079"/>
          </a:xfrm>
          <a:prstGeom prst="straightConnector1">
            <a:avLst/>
          </a:prstGeom>
          <a:noFill/>
          <a:ln w="9525" cap="flat" cmpd="sng">
            <a:solidFill>
              <a:srgbClr val="9B9B9B"/>
            </a:solidFill>
            <a:prstDash val="solid"/>
            <a:round/>
            <a:headEnd type="triangle" w="med" len="med"/>
            <a:tailEnd type="triangle" w="med" len="med"/>
          </a:ln>
        </p:spPr>
      </p:cxnSp>
      <p:sp>
        <p:nvSpPr>
          <p:cNvPr id="242" name="Google Shape;242;p17"/>
          <p:cNvSpPr/>
          <p:nvPr/>
        </p:nvSpPr>
        <p:spPr>
          <a:xfrm>
            <a:off x="3932610" y="4099033"/>
            <a:ext cx="4083857" cy="693300"/>
          </a:xfrm>
          <a:prstGeom prst="roundRect">
            <a:avLst>
              <a:gd name="adj" fmla="val 16667"/>
            </a:avLst>
          </a:prstGeom>
          <a:solidFill>
            <a:srgbClr val="9B9B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Available Skilled People &amp; Teams</a:t>
            </a:r>
            <a:endParaRPr dirty="0"/>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Open Sans"/>
                <a:ea typeface="Open Sans"/>
                <a:cs typeface="Open Sans"/>
                <a:sym typeface="Open Sans"/>
              </a:rPr>
              <a:t> </a:t>
            </a:r>
            <a:r>
              <a:rPr lang="en-US" sz="1200" b="0" i="0" u="none" strike="noStrike" cap="none" dirty="0">
                <a:solidFill>
                  <a:schemeClr val="lt1"/>
                </a:solidFill>
                <a:latin typeface="Open Sans"/>
                <a:ea typeface="Open Sans"/>
                <a:cs typeface="Open Sans"/>
                <a:sym typeface="Open Sans"/>
              </a:rPr>
              <a:t>Within Allocation &amp; WIP Limits </a:t>
            </a:r>
            <a:endParaRPr sz="1200" b="0" i="0" u="none" strike="noStrike" cap="none" dirty="0">
              <a:solidFill>
                <a:srgbClr val="000000"/>
              </a:solidFill>
              <a:latin typeface="Open Sans"/>
              <a:ea typeface="Open Sans"/>
              <a:cs typeface="Open Sans"/>
              <a:sym typeface="Open Sans"/>
            </a:endParaRPr>
          </a:p>
        </p:txBody>
      </p:sp>
      <p:cxnSp>
        <p:nvCxnSpPr>
          <p:cNvPr id="243" name="Google Shape;243;p17"/>
          <p:cNvCxnSpPr>
            <a:stCxn id="236" idx="2"/>
            <a:endCxn id="237" idx="0"/>
          </p:cNvCxnSpPr>
          <p:nvPr/>
        </p:nvCxnSpPr>
        <p:spPr>
          <a:xfrm>
            <a:off x="4127627" y="1890509"/>
            <a:ext cx="0" cy="1032900"/>
          </a:xfrm>
          <a:prstGeom prst="straightConnector1">
            <a:avLst/>
          </a:prstGeom>
          <a:noFill/>
          <a:ln w="9525" cap="flat" cmpd="sng">
            <a:solidFill>
              <a:srgbClr val="9B9B9B"/>
            </a:solidFill>
            <a:prstDash val="solid"/>
            <a:round/>
            <a:headEnd type="triangle" w="med" len="med"/>
            <a:tailEnd type="triangle" w="med" len="med"/>
          </a:ln>
        </p:spPr>
      </p:cxnSp>
      <p:cxnSp>
        <p:nvCxnSpPr>
          <p:cNvPr id="244" name="Google Shape;244;p17"/>
          <p:cNvCxnSpPr/>
          <p:nvPr/>
        </p:nvCxnSpPr>
        <p:spPr>
          <a:xfrm flipH="1">
            <a:off x="7851296" y="1899257"/>
            <a:ext cx="1" cy="1032853"/>
          </a:xfrm>
          <a:prstGeom prst="straightConnector1">
            <a:avLst/>
          </a:prstGeom>
          <a:noFill/>
          <a:ln w="9525" cap="flat" cmpd="sng">
            <a:solidFill>
              <a:srgbClr val="9B9B9B"/>
            </a:solidFill>
            <a:prstDash val="solid"/>
            <a:round/>
            <a:headEnd type="triangle" w="med" len="med"/>
            <a:tailEnd type="triangle" w="med" len="med"/>
          </a:ln>
        </p:spPr>
      </p:cxnSp>
      <p:cxnSp>
        <p:nvCxnSpPr>
          <p:cNvPr id="245" name="Google Shape;245;p17"/>
          <p:cNvCxnSpPr/>
          <p:nvPr/>
        </p:nvCxnSpPr>
        <p:spPr>
          <a:xfrm>
            <a:off x="4166341" y="3629003"/>
            <a:ext cx="0" cy="402900"/>
          </a:xfrm>
          <a:prstGeom prst="straightConnector1">
            <a:avLst/>
          </a:prstGeom>
          <a:noFill/>
          <a:ln w="9525" cap="flat" cmpd="sng">
            <a:solidFill>
              <a:srgbClr val="9B9B9B"/>
            </a:solidFill>
            <a:prstDash val="solid"/>
            <a:round/>
            <a:headEnd type="triangle" w="med" len="med"/>
            <a:tailEnd type="triangle" w="med" len="med"/>
          </a:ln>
        </p:spPr>
      </p:cxnSp>
      <p:cxnSp>
        <p:nvCxnSpPr>
          <p:cNvPr id="246" name="Google Shape;246;p17"/>
          <p:cNvCxnSpPr/>
          <p:nvPr/>
        </p:nvCxnSpPr>
        <p:spPr>
          <a:xfrm>
            <a:off x="7810200" y="3629002"/>
            <a:ext cx="0" cy="373200"/>
          </a:xfrm>
          <a:prstGeom prst="straightConnector1">
            <a:avLst/>
          </a:prstGeom>
          <a:noFill/>
          <a:ln w="9525" cap="flat" cmpd="sng">
            <a:solidFill>
              <a:srgbClr val="9B9B9B"/>
            </a:solidFill>
            <a:prstDash val="solid"/>
            <a:round/>
            <a:headEnd type="triangle" w="med" len="med"/>
            <a:tailEnd type="triangle" w="med" len="med"/>
          </a:ln>
        </p:spPr>
      </p:cxnSp>
      <p:cxnSp>
        <p:nvCxnSpPr>
          <p:cNvPr id="247" name="Google Shape;247;p17"/>
          <p:cNvCxnSpPr>
            <a:stCxn id="236" idx="3"/>
            <a:endCxn id="239" idx="1"/>
          </p:cNvCxnSpPr>
          <p:nvPr/>
        </p:nvCxnSpPr>
        <p:spPr>
          <a:xfrm>
            <a:off x="5076409" y="1543817"/>
            <a:ext cx="1791900" cy="0"/>
          </a:xfrm>
          <a:prstGeom prst="straightConnector1">
            <a:avLst/>
          </a:prstGeom>
          <a:noFill/>
          <a:ln w="9525" cap="flat" cmpd="sng">
            <a:solidFill>
              <a:srgbClr val="9B9B9B"/>
            </a:solidFill>
            <a:prstDash val="solid"/>
            <a:round/>
            <a:headEnd type="triangle" w="med" len="med"/>
            <a:tailEnd type="triangle" w="med" len="med"/>
          </a:ln>
        </p:spPr>
      </p:cxnSp>
      <p:cxnSp>
        <p:nvCxnSpPr>
          <p:cNvPr id="248" name="Google Shape;248;p17"/>
          <p:cNvCxnSpPr/>
          <p:nvPr/>
        </p:nvCxnSpPr>
        <p:spPr>
          <a:xfrm>
            <a:off x="5076408" y="3270054"/>
            <a:ext cx="1791964" cy="0"/>
          </a:xfrm>
          <a:prstGeom prst="straightConnector1">
            <a:avLst/>
          </a:prstGeom>
          <a:noFill/>
          <a:ln w="9525" cap="flat" cmpd="sng">
            <a:solidFill>
              <a:srgbClr val="9B9B9B"/>
            </a:solidFill>
            <a:prstDash val="solid"/>
            <a:round/>
            <a:headEnd type="triangle" w="med" len="med"/>
            <a:tailEnd type="triangle" w="med" len="med"/>
          </a:ln>
        </p:spPr>
      </p:cxnSp>
      <p:grpSp>
        <p:nvGrpSpPr>
          <p:cNvPr id="2" name="Group 1">
            <a:extLst>
              <a:ext uri="{FF2B5EF4-FFF2-40B4-BE49-F238E27FC236}">
                <a16:creationId xmlns:a16="http://schemas.microsoft.com/office/drawing/2014/main" id="{133C52D3-CE1E-AC30-2A2B-46808B56F5F4}"/>
              </a:ext>
            </a:extLst>
          </p:cNvPr>
          <p:cNvGrpSpPr/>
          <p:nvPr/>
        </p:nvGrpSpPr>
        <p:grpSpPr>
          <a:xfrm>
            <a:off x="-68887" y="1996299"/>
            <a:ext cx="3155846" cy="1583000"/>
            <a:chOff x="-68887" y="1996299"/>
            <a:chExt cx="3155846" cy="1583000"/>
          </a:xfrm>
        </p:grpSpPr>
        <p:sp>
          <p:nvSpPr>
            <p:cNvPr id="249" name="Google Shape;249;p17"/>
            <p:cNvSpPr/>
            <p:nvPr/>
          </p:nvSpPr>
          <p:spPr>
            <a:xfrm>
              <a:off x="1858399" y="2089850"/>
              <a:ext cx="1228560" cy="693300"/>
            </a:xfrm>
            <a:prstGeom prst="rightArrow">
              <a:avLst>
                <a:gd name="adj1" fmla="val 50000"/>
                <a:gd name="adj2" fmla="val 50000"/>
              </a:avLst>
            </a:prstGeom>
            <a:solidFill>
              <a:srgbClr val="A1C1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Open Sans"/>
                  <a:ea typeface="Open Sans"/>
                  <a:cs typeface="Open Sans"/>
                  <a:sym typeface="Open Sans"/>
                </a:rPr>
                <a:t>New Work</a:t>
              </a:r>
              <a:endParaRPr sz="1400" b="0" i="0" u="none" strike="noStrike" cap="none" dirty="0">
                <a:solidFill>
                  <a:srgbClr val="000000"/>
                </a:solidFill>
                <a:latin typeface="Open Sans"/>
                <a:ea typeface="Open Sans"/>
                <a:cs typeface="Open Sans"/>
                <a:sym typeface="Open Sans"/>
              </a:endParaRPr>
            </a:p>
          </p:txBody>
        </p:sp>
        <p:pic>
          <p:nvPicPr>
            <p:cNvPr id="250" name="Google Shape;250;p17"/>
            <p:cNvPicPr preferRelativeResize="0"/>
            <p:nvPr/>
          </p:nvPicPr>
          <p:blipFill rotWithShape="1">
            <a:blip r:embed="rId6">
              <a:alphaModFix/>
            </a:blip>
            <a:srcRect/>
            <a:stretch/>
          </p:blipFill>
          <p:spPr>
            <a:xfrm>
              <a:off x="-68887" y="1996299"/>
              <a:ext cx="2131475" cy="15830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372415D8-AD88-C28F-A682-5744461C9ABF}"/>
            </a:ext>
          </a:extLst>
        </p:cNvPr>
        <p:cNvGrpSpPr/>
        <p:nvPr/>
      </p:nvGrpSpPr>
      <p:grpSpPr>
        <a:xfrm>
          <a:off x="0" y="0"/>
          <a:ext cx="0" cy="0"/>
          <a:chOff x="0" y="0"/>
          <a:chExt cx="0" cy="0"/>
        </a:xfrm>
      </p:grpSpPr>
      <p:sp>
        <p:nvSpPr>
          <p:cNvPr id="299" name="Google Shape;299;p20">
            <a:extLst>
              <a:ext uri="{FF2B5EF4-FFF2-40B4-BE49-F238E27FC236}">
                <a16:creationId xmlns:a16="http://schemas.microsoft.com/office/drawing/2014/main" id="{43C13538-2790-C9A4-5D4C-D3C5ACD6BCA7}"/>
              </a:ext>
            </a:extLst>
          </p:cNvPr>
          <p:cNvSpPr/>
          <p:nvPr/>
        </p:nvSpPr>
        <p:spPr>
          <a:xfrm>
            <a:off x="0" y="-925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00" name="Google Shape;300;p20">
            <a:extLst>
              <a:ext uri="{FF2B5EF4-FFF2-40B4-BE49-F238E27FC236}">
                <a16:creationId xmlns:a16="http://schemas.microsoft.com/office/drawing/2014/main" id="{4BEBCF3A-3897-673F-3D11-C24CB1DA0EC0}"/>
              </a:ext>
            </a:extLst>
          </p:cNvPr>
          <p:cNvPicPr preferRelativeResize="0"/>
          <p:nvPr/>
        </p:nvPicPr>
        <p:blipFill rotWithShape="1">
          <a:blip r:embed="rId3">
            <a:alphaModFix/>
          </a:blip>
          <a:srcRect l="27776" t="9474" b="39227"/>
          <a:stretch/>
        </p:blipFill>
        <p:spPr>
          <a:xfrm>
            <a:off x="0" y="-9250"/>
            <a:ext cx="1214175" cy="862425"/>
          </a:xfrm>
          <a:prstGeom prst="rect">
            <a:avLst/>
          </a:prstGeom>
          <a:noFill/>
          <a:ln>
            <a:noFill/>
          </a:ln>
        </p:spPr>
      </p:pic>
      <p:sp>
        <p:nvSpPr>
          <p:cNvPr id="301" name="Google Shape;301;p20">
            <a:extLst>
              <a:ext uri="{FF2B5EF4-FFF2-40B4-BE49-F238E27FC236}">
                <a16:creationId xmlns:a16="http://schemas.microsoft.com/office/drawing/2014/main" id="{CFCDE700-5A8C-4BDD-8D80-CCFAE5B67B05}"/>
              </a:ext>
            </a:extLst>
          </p:cNvPr>
          <p:cNvSpPr txBox="1"/>
          <p:nvPr/>
        </p:nvSpPr>
        <p:spPr>
          <a:xfrm>
            <a:off x="874972" y="94242"/>
            <a:ext cx="8395234" cy="53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700"/>
              <a:buFont typeface="Arial"/>
              <a:buNone/>
            </a:pPr>
            <a:r>
              <a:rPr lang="en-US" sz="1800" b="1" dirty="0">
                <a:solidFill>
                  <a:srgbClr val="002060"/>
                </a:solidFill>
                <a:latin typeface="Open Sans"/>
                <a:ea typeface="Open Sans"/>
                <a:cs typeface="Open Sans"/>
                <a:sym typeface="Open Sans"/>
              </a:rPr>
              <a:t>Real-Time Capacity Scanning Across Strategy/Teams/Roles/Work</a:t>
            </a:r>
            <a:r>
              <a:rPr lang="en-US" sz="1800" b="1" i="0" u="none" strike="noStrike" cap="none" dirty="0">
                <a:solidFill>
                  <a:srgbClr val="002060"/>
                </a:solidFill>
                <a:latin typeface="Open Sans"/>
                <a:ea typeface="Open Sans"/>
                <a:cs typeface="Open Sans"/>
                <a:sym typeface="Open Sans"/>
              </a:rPr>
              <a:t>  </a:t>
            </a:r>
            <a:endParaRPr sz="1800" b="1" i="0" u="none" strike="noStrike" cap="none" dirty="0">
              <a:solidFill>
                <a:srgbClr val="002060"/>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306793EF-43D1-C80F-2177-84A9016548FE}"/>
              </a:ext>
            </a:extLst>
          </p:cNvPr>
          <p:cNvPicPr>
            <a:picLocks noChangeAspect="1"/>
          </p:cNvPicPr>
          <p:nvPr/>
        </p:nvPicPr>
        <p:blipFill>
          <a:blip r:embed="rId4"/>
          <a:stretch>
            <a:fillRect/>
          </a:stretch>
        </p:blipFill>
        <p:spPr>
          <a:xfrm>
            <a:off x="8527142" y="0"/>
            <a:ext cx="522999" cy="522999"/>
          </a:xfrm>
          <a:prstGeom prst="rect">
            <a:avLst/>
          </a:prstGeom>
        </p:spPr>
      </p:pic>
      <p:pic>
        <p:nvPicPr>
          <p:cNvPr id="9" name="Picture 8">
            <a:extLst>
              <a:ext uri="{FF2B5EF4-FFF2-40B4-BE49-F238E27FC236}">
                <a16:creationId xmlns:a16="http://schemas.microsoft.com/office/drawing/2014/main" id="{474F579E-D47B-3062-C621-5FFA3E88EAAE}"/>
              </a:ext>
            </a:extLst>
          </p:cNvPr>
          <p:cNvPicPr>
            <a:picLocks noChangeAspect="1"/>
          </p:cNvPicPr>
          <p:nvPr/>
        </p:nvPicPr>
        <p:blipFill>
          <a:blip r:embed="rId5"/>
          <a:stretch>
            <a:fillRect/>
          </a:stretch>
        </p:blipFill>
        <p:spPr>
          <a:xfrm>
            <a:off x="374546" y="722149"/>
            <a:ext cx="8414095" cy="4410661"/>
          </a:xfrm>
          <a:prstGeom prst="rect">
            <a:avLst/>
          </a:prstGeom>
          <a:ln>
            <a:solidFill>
              <a:schemeClr val="tx1"/>
            </a:solidFill>
          </a:ln>
        </p:spPr>
      </p:pic>
      <p:sp>
        <p:nvSpPr>
          <p:cNvPr id="12" name="Rectangle: Rounded Corners 11">
            <a:extLst>
              <a:ext uri="{FF2B5EF4-FFF2-40B4-BE49-F238E27FC236}">
                <a16:creationId xmlns:a16="http://schemas.microsoft.com/office/drawing/2014/main" id="{FD2A0BCF-8960-09F0-90BF-48B03D508C59}"/>
              </a:ext>
            </a:extLst>
          </p:cNvPr>
          <p:cNvSpPr/>
          <p:nvPr/>
        </p:nvSpPr>
        <p:spPr>
          <a:xfrm rot="5400000">
            <a:off x="6845663" y="-327128"/>
            <a:ext cx="187375" cy="355485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572CAFE0-C0AD-B815-C971-9C06912FF56D}"/>
              </a:ext>
            </a:extLst>
          </p:cNvPr>
          <p:cNvSpPr/>
          <p:nvPr/>
        </p:nvSpPr>
        <p:spPr>
          <a:xfrm rot="5400000">
            <a:off x="8019146" y="451937"/>
            <a:ext cx="187376" cy="1351614"/>
          </a:xfrm>
          <a:prstGeom prst="roundRect">
            <a:avLst>
              <a:gd name="adj" fmla="val 37925"/>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024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C4EC871C-5DBF-372D-68EC-3DE0C3FCFA23}"/>
            </a:ext>
          </a:extLst>
        </p:cNvPr>
        <p:cNvGrpSpPr/>
        <p:nvPr/>
      </p:nvGrpSpPr>
      <p:grpSpPr>
        <a:xfrm>
          <a:off x="0" y="0"/>
          <a:ext cx="0" cy="0"/>
          <a:chOff x="0" y="0"/>
          <a:chExt cx="0" cy="0"/>
        </a:xfrm>
      </p:grpSpPr>
      <p:sp>
        <p:nvSpPr>
          <p:cNvPr id="299" name="Google Shape;299;p20">
            <a:extLst>
              <a:ext uri="{FF2B5EF4-FFF2-40B4-BE49-F238E27FC236}">
                <a16:creationId xmlns:a16="http://schemas.microsoft.com/office/drawing/2014/main" id="{9AACB2C2-025B-43CC-3E42-106E06F53872}"/>
              </a:ext>
            </a:extLst>
          </p:cNvPr>
          <p:cNvSpPr/>
          <p:nvPr/>
        </p:nvSpPr>
        <p:spPr>
          <a:xfrm>
            <a:off x="0" y="-925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00" name="Google Shape;300;p20">
            <a:extLst>
              <a:ext uri="{FF2B5EF4-FFF2-40B4-BE49-F238E27FC236}">
                <a16:creationId xmlns:a16="http://schemas.microsoft.com/office/drawing/2014/main" id="{B054C1EE-2981-303A-831A-B4BD10C4AF22}"/>
              </a:ext>
            </a:extLst>
          </p:cNvPr>
          <p:cNvPicPr preferRelativeResize="0"/>
          <p:nvPr/>
        </p:nvPicPr>
        <p:blipFill rotWithShape="1">
          <a:blip r:embed="rId3">
            <a:alphaModFix/>
          </a:blip>
          <a:srcRect l="27776" t="9474" b="39227"/>
          <a:stretch/>
        </p:blipFill>
        <p:spPr>
          <a:xfrm>
            <a:off x="0" y="-9250"/>
            <a:ext cx="1214175" cy="862425"/>
          </a:xfrm>
          <a:prstGeom prst="rect">
            <a:avLst/>
          </a:prstGeom>
          <a:noFill/>
          <a:ln>
            <a:noFill/>
          </a:ln>
        </p:spPr>
      </p:pic>
      <p:sp>
        <p:nvSpPr>
          <p:cNvPr id="301" name="Google Shape;301;p20">
            <a:extLst>
              <a:ext uri="{FF2B5EF4-FFF2-40B4-BE49-F238E27FC236}">
                <a16:creationId xmlns:a16="http://schemas.microsoft.com/office/drawing/2014/main" id="{A8823AAB-F2B6-DC0C-73EB-7F1CC1865B0E}"/>
              </a:ext>
            </a:extLst>
          </p:cNvPr>
          <p:cNvSpPr txBox="1"/>
          <p:nvPr/>
        </p:nvSpPr>
        <p:spPr>
          <a:xfrm>
            <a:off x="874972" y="94242"/>
            <a:ext cx="8395234" cy="53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700"/>
              <a:buFont typeface="Arial"/>
              <a:buNone/>
            </a:pPr>
            <a:r>
              <a:rPr lang="en-US" sz="1800" b="1" dirty="0">
                <a:solidFill>
                  <a:srgbClr val="002060"/>
                </a:solidFill>
                <a:latin typeface="Open Sans"/>
                <a:ea typeface="Open Sans"/>
                <a:cs typeface="Open Sans"/>
                <a:sym typeface="Open Sans"/>
              </a:rPr>
              <a:t>Team Resources Streamline Planning &amp; Improve Predictability</a:t>
            </a:r>
            <a:r>
              <a:rPr lang="en-US" sz="1800" b="1" i="0" u="none" strike="noStrike" cap="none" dirty="0">
                <a:solidFill>
                  <a:srgbClr val="002060"/>
                </a:solidFill>
                <a:latin typeface="Open Sans"/>
                <a:ea typeface="Open Sans"/>
                <a:cs typeface="Open Sans"/>
                <a:sym typeface="Open Sans"/>
              </a:rPr>
              <a:t> </a:t>
            </a:r>
            <a:endParaRPr sz="1800" b="1" i="0" u="none" strike="noStrike" cap="none" dirty="0">
              <a:solidFill>
                <a:srgbClr val="002060"/>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A877251C-70C2-46C8-1D83-2F3341FF081D}"/>
              </a:ext>
            </a:extLst>
          </p:cNvPr>
          <p:cNvPicPr>
            <a:picLocks noChangeAspect="1"/>
          </p:cNvPicPr>
          <p:nvPr/>
        </p:nvPicPr>
        <p:blipFill>
          <a:blip r:embed="rId4"/>
          <a:stretch>
            <a:fillRect/>
          </a:stretch>
        </p:blipFill>
        <p:spPr>
          <a:xfrm>
            <a:off x="8527142" y="0"/>
            <a:ext cx="522999" cy="522999"/>
          </a:xfrm>
          <a:prstGeom prst="rect">
            <a:avLst/>
          </a:prstGeom>
        </p:spPr>
      </p:pic>
      <p:pic>
        <p:nvPicPr>
          <p:cNvPr id="4" name="Picture 3">
            <a:extLst>
              <a:ext uri="{FF2B5EF4-FFF2-40B4-BE49-F238E27FC236}">
                <a16:creationId xmlns:a16="http://schemas.microsoft.com/office/drawing/2014/main" id="{344E2CB5-EF28-E858-42F1-22CDDFFCDEBC}"/>
              </a:ext>
            </a:extLst>
          </p:cNvPr>
          <p:cNvPicPr>
            <a:picLocks noChangeAspect="1"/>
          </p:cNvPicPr>
          <p:nvPr/>
        </p:nvPicPr>
        <p:blipFill>
          <a:blip r:embed="rId5"/>
          <a:stretch>
            <a:fillRect/>
          </a:stretch>
        </p:blipFill>
        <p:spPr>
          <a:xfrm>
            <a:off x="0" y="675783"/>
            <a:ext cx="9144000" cy="2277280"/>
          </a:xfrm>
          <a:prstGeom prst="rect">
            <a:avLst/>
          </a:prstGeom>
        </p:spPr>
      </p:pic>
      <p:pic>
        <p:nvPicPr>
          <p:cNvPr id="6" name="Picture 5">
            <a:extLst>
              <a:ext uri="{FF2B5EF4-FFF2-40B4-BE49-F238E27FC236}">
                <a16:creationId xmlns:a16="http://schemas.microsoft.com/office/drawing/2014/main" id="{20F00948-06D5-6937-49B1-1FF684C90D73}"/>
              </a:ext>
            </a:extLst>
          </p:cNvPr>
          <p:cNvPicPr>
            <a:picLocks noChangeAspect="1"/>
          </p:cNvPicPr>
          <p:nvPr/>
        </p:nvPicPr>
        <p:blipFill>
          <a:blip r:embed="rId6"/>
          <a:stretch>
            <a:fillRect/>
          </a:stretch>
        </p:blipFill>
        <p:spPr>
          <a:xfrm>
            <a:off x="0" y="2953062"/>
            <a:ext cx="9144000" cy="2190438"/>
          </a:xfrm>
          <a:prstGeom prst="rect">
            <a:avLst/>
          </a:prstGeom>
        </p:spPr>
      </p:pic>
      <p:grpSp>
        <p:nvGrpSpPr>
          <p:cNvPr id="15" name="Group 14">
            <a:extLst>
              <a:ext uri="{FF2B5EF4-FFF2-40B4-BE49-F238E27FC236}">
                <a16:creationId xmlns:a16="http://schemas.microsoft.com/office/drawing/2014/main" id="{D1F73514-3477-9AA5-9D84-C935DBB85630}"/>
              </a:ext>
            </a:extLst>
          </p:cNvPr>
          <p:cNvGrpSpPr/>
          <p:nvPr/>
        </p:nvGrpSpPr>
        <p:grpSpPr>
          <a:xfrm>
            <a:off x="2495862" y="1032538"/>
            <a:ext cx="3814997" cy="1066085"/>
            <a:chOff x="2495862" y="1032538"/>
            <a:chExt cx="3814997" cy="1066085"/>
          </a:xfrm>
        </p:grpSpPr>
        <p:sp>
          <p:nvSpPr>
            <p:cNvPr id="7" name="TextBox 6">
              <a:extLst>
                <a:ext uri="{FF2B5EF4-FFF2-40B4-BE49-F238E27FC236}">
                  <a16:creationId xmlns:a16="http://schemas.microsoft.com/office/drawing/2014/main" id="{A51D21AE-0336-9EBB-291B-8F62819EF1EA}"/>
                </a:ext>
              </a:extLst>
            </p:cNvPr>
            <p:cNvSpPr txBox="1"/>
            <p:nvPr/>
          </p:nvSpPr>
          <p:spPr>
            <a:xfrm>
              <a:off x="4204741" y="1032538"/>
              <a:ext cx="2106118" cy="523220"/>
            </a:xfrm>
            <a:prstGeom prst="rect">
              <a:avLst/>
            </a:prstGeom>
            <a:noFill/>
            <a:ln w="28575">
              <a:solidFill>
                <a:srgbClr val="FF0000"/>
              </a:solidFill>
            </a:ln>
          </p:spPr>
          <p:txBody>
            <a:bodyPr wrap="square" rtlCol="0">
              <a:spAutoFit/>
            </a:bodyPr>
            <a:lstStyle/>
            <a:p>
              <a:pPr algn="ct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Partially assign people across  multiple teams </a:t>
              </a:r>
            </a:p>
          </p:txBody>
        </p:sp>
        <p:cxnSp>
          <p:nvCxnSpPr>
            <p:cNvPr id="14" name="Straight Arrow Connector 13">
              <a:extLst>
                <a:ext uri="{FF2B5EF4-FFF2-40B4-BE49-F238E27FC236}">
                  <a16:creationId xmlns:a16="http://schemas.microsoft.com/office/drawing/2014/main" id="{898B5F75-EEEA-3F44-6FF0-D19442349010}"/>
                </a:ext>
              </a:extLst>
            </p:cNvPr>
            <p:cNvCxnSpPr>
              <a:cxnSpLocks/>
              <a:stCxn id="7" idx="1"/>
            </p:cNvCxnSpPr>
            <p:nvPr/>
          </p:nvCxnSpPr>
          <p:spPr>
            <a:xfrm flipH="1">
              <a:off x="2495862" y="1294148"/>
              <a:ext cx="1708879" cy="8044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57FAEEE-09C9-1D77-3CA0-6124A4609E1D}"/>
              </a:ext>
            </a:extLst>
          </p:cNvPr>
          <p:cNvGrpSpPr/>
          <p:nvPr/>
        </p:nvGrpSpPr>
        <p:grpSpPr>
          <a:xfrm>
            <a:off x="2495862" y="3263451"/>
            <a:ext cx="4549515" cy="1038726"/>
            <a:chOff x="2495862" y="1032538"/>
            <a:chExt cx="4549515" cy="1038726"/>
          </a:xfrm>
        </p:grpSpPr>
        <p:sp>
          <p:nvSpPr>
            <p:cNvPr id="17" name="TextBox 16">
              <a:extLst>
                <a:ext uri="{FF2B5EF4-FFF2-40B4-BE49-F238E27FC236}">
                  <a16:creationId xmlns:a16="http://schemas.microsoft.com/office/drawing/2014/main" id="{2AE2939D-47AF-609E-40CC-F1790B1FB551}"/>
                </a:ext>
              </a:extLst>
            </p:cNvPr>
            <p:cNvSpPr txBox="1"/>
            <p:nvPr/>
          </p:nvSpPr>
          <p:spPr>
            <a:xfrm>
              <a:off x="2495862" y="1032538"/>
              <a:ext cx="3904938" cy="523220"/>
            </a:xfrm>
            <a:prstGeom prst="rect">
              <a:avLst/>
            </a:prstGeom>
            <a:noFill/>
            <a:ln w="28575">
              <a:solidFill>
                <a:srgbClr val="FF0000"/>
              </a:solidFill>
            </a:ln>
          </p:spPr>
          <p:txBody>
            <a:bodyPr wrap="square" rtlCol="0">
              <a:spAutoFit/>
            </a:bodyPr>
            <a:lstStyle/>
            <a:p>
              <a:pPr algn="ct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Easily adjust team velocity over time. </a:t>
              </a:r>
            </a:p>
            <a:p>
              <a:pPr algn="ct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Rate per story point or hour auto calculates </a:t>
              </a:r>
            </a:p>
          </p:txBody>
        </p:sp>
        <p:cxnSp>
          <p:nvCxnSpPr>
            <p:cNvPr id="18" name="Straight Arrow Connector 17">
              <a:extLst>
                <a:ext uri="{FF2B5EF4-FFF2-40B4-BE49-F238E27FC236}">
                  <a16:creationId xmlns:a16="http://schemas.microsoft.com/office/drawing/2014/main" id="{8F26A6B9-1927-A9A1-8A8B-EAAD1A593072}"/>
                </a:ext>
              </a:extLst>
            </p:cNvPr>
            <p:cNvCxnSpPr>
              <a:cxnSpLocks/>
              <a:stCxn id="17" idx="3"/>
            </p:cNvCxnSpPr>
            <p:nvPr/>
          </p:nvCxnSpPr>
          <p:spPr>
            <a:xfrm>
              <a:off x="6400800" y="1294148"/>
              <a:ext cx="644577" cy="7771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a:extLst>
              <a:ext uri="{FF2B5EF4-FFF2-40B4-BE49-F238E27FC236}">
                <a16:creationId xmlns:a16="http://schemas.microsoft.com/office/drawing/2014/main" id="{F68D4381-DD37-DE5E-BCFD-5F4AF107163E}"/>
              </a:ext>
            </a:extLst>
          </p:cNvPr>
          <p:cNvCxnSpPr>
            <a:cxnSpLocks/>
            <a:stCxn id="17" idx="3"/>
          </p:cNvCxnSpPr>
          <p:nvPr/>
        </p:nvCxnSpPr>
        <p:spPr>
          <a:xfrm flipH="1">
            <a:off x="6310859" y="3525061"/>
            <a:ext cx="89941" cy="12298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0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p:nvPr/>
        </p:nvSpPr>
        <p:spPr>
          <a:xfrm>
            <a:off x="0" y="-925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82" name="Google Shape;382;p23"/>
          <p:cNvPicPr preferRelativeResize="0"/>
          <p:nvPr/>
        </p:nvPicPr>
        <p:blipFill rotWithShape="1">
          <a:blip r:embed="rId3">
            <a:alphaModFix/>
          </a:blip>
          <a:srcRect l="27776" t="9476" b="-1753"/>
          <a:stretch/>
        </p:blipFill>
        <p:spPr>
          <a:xfrm>
            <a:off x="0" y="-9250"/>
            <a:ext cx="1214175" cy="1551375"/>
          </a:xfrm>
          <a:prstGeom prst="rect">
            <a:avLst/>
          </a:prstGeom>
          <a:noFill/>
          <a:ln>
            <a:noFill/>
          </a:ln>
        </p:spPr>
      </p:pic>
      <p:sp>
        <p:nvSpPr>
          <p:cNvPr id="383" name="Google Shape;383;p23"/>
          <p:cNvSpPr txBox="1"/>
          <p:nvPr/>
        </p:nvSpPr>
        <p:spPr>
          <a:xfrm>
            <a:off x="919898" y="56729"/>
            <a:ext cx="8088489" cy="357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dirty="0">
                <a:solidFill>
                  <a:srgbClr val="002060"/>
                </a:solidFill>
                <a:latin typeface="Open Sans"/>
                <a:ea typeface="Open Sans"/>
                <a:cs typeface="Open Sans"/>
                <a:sym typeface="Open Sans"/>
              </a:rPr>
              <a:t>Design/Adapt Delivery Roadmaps for Best Flow, Least Risk</a:t>
            </a:r>
            <a:endParaRPr sz="2000" b="1" i="0" u="none" strike="noStrike" cap="none" dirty="0">
              <a:solidFill>
                <a:srgbClr val="002060"/>
              </a:solidFill>
              <a:latin typeface="Open Sans"/>
              <a:ea typeface="Open Sans"/>
              <a:cs typeface="Open Sans"/>
              <a:sym typeface="Open Sans"/>
            </a:endParaRPr>
          </a:p>
        </p:txBody>
      </p:sp>
      <p:cxnSp>
        <p:nvCxnSpPr>
          <p:cNvPr id="384" name="Google Shape;384;p23"/>
          <p:cNvCxnSpPr/>
          <p:nvPr/>
        </p:nvCxnSpPr>
        <p:spPr>
          <a:xfrm flipH="1">
            <a:off x="4255741" y="3344730"/>
            <a:ext cx="1780674" cy="1206644"/>
          </a:xfrm>
          <a:prstGeom prst="straightConnector1">
            <a:avLst/>
          </a:prstGeom>
          <a:noFill/>
          <a:ln w="19050" cap="flat" cmpd="sng">
            <a:solidFill>
              <a:srgbClr val="FF0000"/>
            </a:solidFill>
            <a:prstDash val="solid"/>
            <a:round/>
            <a:headEnd type="none" w="sm" len="sm"/>
            <a:tailEnd type="triangle" w="med" len="med"/>
          </a:ln>
        </p:spPr>
      </p:cxnSp>
      <p:pic>
        <p:nvPicPr>
          <p:cNvPr id="385" name="Google Shape;385;p23"/>
          <p:cNvPicPr preferRelativeResize="0"/>
          <p:nvPr/>
        </p:nvPicPr>
        <p:blipFill>
          <a:blip r:embed="rId4"/>
          <a:srcRect/>
          <a:stretch/>
        </p:blipFill>
        <p:spPr>
          <a:xfrm>
            <a:off x="0" y="859576"/>
            <a:ext cx="9144000" cy="4121480"/>
          </a:xfrm>
          <a:prstGeom prst="rect">
            <a:avLst/>
          </a:prstGeom>
          <a:noFill/>
          <a:ln>
            <a:noFill/>
          </a:ln>
        </p:spPr>
      </p:pic>
      <p:cxnSp>
        <p:nvCxnSpPr>
          <p:cNvPr id="386" name="Google Shape;386;p23">
            <a:hlinkClick r:id="rId5"/>
          </p:cNvPr>
          <p:cNvCxnSpPr/>
          <p:nvPr/>
        </p:nvCxnSpPr>
        <p:spPr>
          <a:xfrm>
            <a:off x="3527373" y="1967968"/>
            <a:ext cx="942298" cy="0"/>
          </a:xfrm>
          <a:prstGeom prst="straightConnector1">
            <a:avLst/>
          </a:prstGeom>
          <a:noFill/>
          <a:ln w="76200" cap="flat" cmpd="sng">
            <a:solidFill>
              <a:srgbClr val="FF0000"/>
            </a:solidFill>
            <a:prstDash val="solid"/>
            <a:round/>
            <a:headEnd type="none" w="sm" len="sm"/>
            <a:tailEnd type="triangle" w="med" len="med"/>
          </a:ln>
        </p:spPr>
      </p:cxnSp>
      <p:grpSp>
        <p:nvGrpSpPr>
          <p:cNvPr id="387" name="Google Shape;387;p23"/>
          <p:cNvGrpSpPr/>
          <p:nvPr/>
        </p:nvGrpSpPr>
        <p:grpSpPr>
          <a:xfrm>
            <a:off x="35439" y="3079654"/>
            <a:ext cx="9073117" cy="1469512"/>
            <a:chOff x="35439" y="3079654"/>
            <a:chExt cx="9073117" cy="1469512"/>
          </a:xfrm>
        </p:grpSpPr>
        <p:sp>
          <p:nvSpPr>
            <p:cNvPr id="388" name="Google Shape;388;p23"/>
            <p:cNvSpPr/>
            <p:nvPr/>
          </p:nvSpPr>
          <p:spPr>
            <a:xfrm>
              <a:off x="35439" y="3079654"/>
              <a:ext cx="9073117" cy="357827"/>
            </a:xfrm>
            <a:prstGeom prst="rect">
              <a:avLst/>
            </a:prstGeom>
            <a:solidFill>
              <a:srgbClr val="EF860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chemeClr val="lt1"/>
                  </a:solidFill>
                  <a:latin typeface="Open Sans"/>
                  <a:ea typeface="Open Sans"/>
                  <a:cs typeface="Open Sans"/>
                  <a:sym typeface="Open Sans"/>
                </a:rPr>
                <a:t>Interactively Model Alignment of  Work, Teams &amp; Skills, Guardrails to Strategy…</a:t>
              </a:r>
              <a:r>
                <a:rPr lang="en-US" sz="1200" b="1" i="1" u="none" strike="noStrike" cap="none" dirty="0">
                  <a:solidFill>
                    <a:schemeClr val="lt1"/>
                  </a:solidFill>
                  <a:latin typeface="Open Sans"/>
                  <a:ea typeface="Open Sans"/>
                  <a:cs typeface="Open Sans"/>
                  <a:sym typeface="Open Sans"/>
                </a:rPr>
                <a:t>Then Adapt Production Roadmaps  </a:t>
              </a:r>
              <a:r>
                <a:rPr lang="en-US" sz="1200" b="1" i="1" u="sng" strike="noStrike" cap="none" dirty="0">
                  <a:solidFill>
                    <a:schemeClr val="lt1"/>
                  </a:solidFill>
                  <a:latin typeface="Open Sans"/>
                  <a:ea typeface="Open Sans"/>
                  <a:cs typeface="Open Sans"/>
                  <a:sym typeface="Open Sans"/>
                </a:rPr>
                <a:t> </a:t>
              </a:r>
              <a:endParaRPr sz="1200" b="0" i="1" u="sng" strike="noStrike" cap="none" dirty="0">
                <a:solidFill>
                  <a:srgbClr val="000000"/>
                </a:solidFill>
                <a:latin typeface="Arial"/>
                <a:ea typeface="Arial"/>
                <a:cs typeface="Arial"/>
                <a:sym typeface="Arial"/>
              </a:endParaRPr>
            </a:p>
          </p:txBody>
        </p:sp>
        <p:grpSp>
          <p:nvGrpSpPr>
            <p:cNvPr id="389" name="Google Shape;389;p23"/>
            <p:cNvGrpSpPr/>
            <p:nvPr/>
          </p:nvGrpSpPr>
          <p:grpSpPr>
            <a:xfrm>
              <a:off x="3657600" y="3437481"/>
              <a:ext cx="914400" cy="1111685"/>
              <a:chOff x="3657600" y="3437481"/>
              <a:chExt cx="914400" cy="1111685"/>
            </a:xfrm>
          </p:grpSpPr>
          <p:cxnSp>
            <p:nvCxnSpPr>
              <p:cNvPr id="390" name="Google Shape;390;p23"/>
              <p:cNvCxnSpPr>
                <a:cxnSpLocks/>
              </p:cNvCxnSpPr>
              <p:nvPr/>
            </p:nvCxnSpPr>
            <p:spPr>
              <a:xfrm flipH="1">
                <a:off x="3657600" y="3437481"/>
                <a:ext cx="914400" cy="265076"/>
              </a:xfrm>
              <a:prstGeom prst="straightConnector1">
                <a:avLst/>
              </a:prstGeom>
              <a:noFill/>
              <a:ln w="28575" cap="flat" cmpd="sng">
                <a:solidFill>
                  <a:srgbClr val="FF0000"/>
                </a:solidFill>
                <a:prstDash val="solid"/>
                <a:round/>
                <a:headEnd type="none" w="sm" len="sm"/>
                <a:tailEnd type="triangle" w="med" len="med"/>
              </a:ln>
            </p:spPr>
          </p:cxnSp>
          <p:cxnSp>
            <p:nvCxnSpPr>
              <p:cNvPr id="391" name="Google Shape;391;p23"/>
              <p:cNvCxnSpPr>
                <a:cxnSpLocks/>
                <a:stCxn id="388" idx="2"/>
              </p:cNvCxnSpPr>
              <p:nvPr/>
            </p:nvCxnSpPr>
            <p:spPr>
              <a:xfrm flipH="1">
                <a:off x="4220297" y="3437481"/>
                <a:ext cx="351701" cy="1111685"/>
              </a:xfrm>
              <a:prstGeom prst="straightConnector1">
                <a:avLst/>
              </a:prstGeom>
              <a:noFill/>
              <a:ln w="28575" cap="flat" cmpd="sng">
                <a:solidFill>
                  <a:srgbClr val="FF0000"/>
                </a:solidFill>
                <a:prstDash val="solid"/>
                <a:round/>
                <a:headEnd type="none" w="sm" len="sm"/>
                <a:tailEnd type="triangle" w="med" len="med"/>
              </a:ln>
            </p:spPr>
          </p:cxnSp>
        </p:grpSp>
      </p:grpSp>
      <p:pic>
        <p:nvPicPr>
          <p:cNvPr id="2" name="Picture 1">
            <a:extLst>
              <a:ext uri="{FF2B5EF4-FFF2-40B4-BE49-F238E27FC236}">
                <a16:creationId xmlns:a16="http://schemas.microsoft.com/office/drawing/2014/main" id="{87F3AD6C-9A33-99EC-5F3C-7F7883125C56}"/>
              </a:ext>
            </a:extLst>
          </p:cNvPr>
          <p:cNvPicPr>
            <a:picLocks noChangeAspect="1"/>
          </p:cNvPicPr>
          <p:nvPr/>
        </p:nvPicPr>
        <p:blipFill>
          <a:blip r:embed="rId6"/>
          <a:stretch>
            <a:fillRect/>
          </a:stretch>
        </p:blipFill>
        <p:spPr>
          <a:xfrm>
            <a:off x="8714110" y="129970"/>
            <a:ext cx="394446" cy="3944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 name="Google Shape;66;p14">
            <a:extLst>
              <a:ext uri="{FF2B5EF4-FFF2-40B4-BE49-F238E27FC236}">
                <a16:creationId xmlns:a16="http://schemas.microsoft.com/office/drawing/2014/main" id="{ADFE7A13-6A9A-CAD3-994B-769FF84F3BB4}"/>
              </a:ext>
            </a:extLst>
          </p:cNvPr>
          <p:cNvSpPr/>
          <p:nvPr/>
        </p:nvSpPr>
        <p:spPr>
          <a:xfrm>
            <a:off x="0" y="-2870"/>
            <a:ext cx="9144000" cy="731400"/>
          </a:xfrm>
          <a:prstGeom prst="rect">
            <a:avLst/>
          </a:prstGeom>
          <a:solidFill>
            <a:srgbClr val="EDED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4" name="Google Shape;67;p14">
            <a:extLst>
              <a:ext uri="{FF2B5EF4-FFF2-40B4-BE49-F238E27FC236}">
                <a16:creationId xmlns:a16="http://schemas.microsoft.com/office/drawing/2014/main" id="{DC414642-A139-871A-66CE-EE7BD3DC40AF}"/>
              </a:ext>
            </a:extLst>
          </p:cNvPr>
          <p:cNvPicPr preferRelativeResize="0"/>
          <p:nvPr/>
        </p:nvPicPr>
        <p:blipFill rotWithShape="1">
          <a:blip r:embed="rId3">
            <a:alphaModFix/>
          </a:blip>
          <a:srcRect l="27776" t="9476" b="-1753"/>
          <a:stretch/>
        </p:blipFill>
        <p:spPr>
          <a:xfrm>
            <a:off x="0" y="-9250"/>
            <a:ext cx="1214175" cy="1551375"/>
          </a:xfrm>
          <a:prstGeom prst="rect">
            <a:avLst/>
          </a:prstGeom>
          <a:noFill/>
          <a:ln>
            <a:noFill/>
          </a:ln>
        </p:spPr>
      </p:pic>
      <p:sp>
        <p:nvSpPr>
          <p:cNvPr id="164" name="Google Shape;164;p43"/>
          <p:cNvSpPr txBox="1"/>
          <p:nvPr/>
        </p:nvSpPr>
        <p:spPr>
          <a:xfrm>
            <a:off x="1016375" y="107918"/>
            <a:ext cx="7716700" cy="5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000" b="1" i="0" u="none" strike="noStrike" cap="none" dirty="0">
                <a:solidFill>
                  <a:schemeClr val="tx1"/>
                </a:solidFill>
                <a:latin typeface="Open Sans"/>
                <a:ea typeface="Open Sans"/>
                <a:cs typeface="Open Sans"/>
                <a:sym typeface="Open Sans"/>
              </a:rPr>
              <a:t> Easily</a:t>
            </a:r>
            <a:r>
              <a:rPr lang="en-US" sz="2000" b="1" dirty="0">
                <a:solidFill>
                  <a:schemeClr val="tx1"/>
                </a:solidFill>
                <a:latin typeface="Open Sans"/>
                <a:ea typeface="Open Sans"/>
                <a:cs typeface="Open Sans"/>
                <a:sym typeface="Open Sans"/>
              </a:rPr>
              <a:t> Align &amp; Reserve All Teams/People on One Timeline</a:t>
            </a:r>
            <a:endParaRPr lang="en-US" sz="2000" b="1" i="0" u="none" strike="noStrike" cap="none" dirty="0">
              <a:solidFill>
                <a:schemeClr val="tx1"/>
              </a:solidFill>
              <a:latin typeface="Open Sans"/>
              <a:ea typeface="Open Sans"/>
              <a:cs typeface="Open Sans"/>
              <a:sym typeface="Open Sans"/>
            </a:endParaRPr>
          </a:p>
        </p:txBody>
      </p:sp>
      <p:grpSp>
        <p:nvGrpSpPr>
          <p:cNvPr id="22" name="Group 21">
            <a:extLst>
              <a:ext uri="{FF2B5EF4-FFF2-40B4-BE49-F238E27FC236}">
                <a16:creationId xmlns:a16="http://schemas.microsoft.com/office/drawing/2014/main" id="{9EA822E3-D2F1-0DCD-C5A0-A2AD72492E76}"/>
              </a:ext>
            </a:extLst>
          </p:cNvPr>
          <p:cNvGrpSpPr/>
          <p:nvPr/>
        </p:nvGrpSpPr>
        <p:grpSpPr>
          <a:xfrm>
            <a:off x="159855" y="1232435"/>
            <a:ext cx="8962538" cy="2794267"/>
            <a:chOff x="159855" y="846249"/>
            <a:chExt cx="8962538" cy="2794267"/>
          </a:xfrm>
        </p:grpSpPr>
        <p:pic>
          <p:nvPicPr>
            <p:cNvPr id="17" name="Picture 16">
              <a:extLst>
                <a:ext uri="{FF2B5EF4-FFF2-40B4-BE49-F238E27FC236}">
                  <a16:creationId xmlns:a16="http://schemas.microsoft.com/office/drawing/2014/main" id="{F62A97D6-CB01-221B-A582-B26BAA7D7712}"/>
                </a:ext>
              </a:extLst>
            </p:cNvPr>
            <p:cNvPicPr>
              <a:picLocks noChangeAspect="1"/>
            </p:cNvPicPr>
            <p:nvPr/>
          </p:nvPicPr>
          <p:blipFill>
            <a:blip r:embed="rId4"/>
            <a:stretch>
              <a:fillRect/>
            </a:stretch>
          </p:blipFill>
          <p:spPr>
            <a:xfrm>
              <a:off x="3066309" y="1304484"/>
              <a:ext cx="543067" cy="831572"/>
            </a:xfrm>
            <a:prstGeom prst="rect">
              <a:avLst/>
            </a:prstGeom>
          </p:spPr>
        </p:pic>
        <p:pic>
          <p:nvPicPr>
            <p:cNvPr id="19" name="Picture 18">
              <a:extLst>
                <a:ext uri="{FF2B5EF4-FFF2-40B4-BE49-F238E27FC236}">
                  <a16:creationId xmlns:a16="http://schemas.microsoft.com/office/drawing/2014/main" id="{0597B18E-5C4C-0194-454F-508F4CE9C6C8}"/>
                </a:ext>
              </a:extLst>
            </p:cNvPr>
            <p:cNvPicPr>
              <a:picLocks noChangeAspect="1"/>
            </p:cNvPicPr>
            <p:nvPr/>
          </p:nvPicPr>
          <p:blipFill>
            <a:blip r:embed="rId5"/>
            <a:stretch>
              <a:fillRect/>
            </a:stretch>
          </p:blipFill>
          <p:spPr>
            <a:xfrm>
              <a:off x="5271096" y="1296445"/>
              <a:ext cx="548887" cy="884297"/>
            </a:xfrm>
            <a:prstGeom prst="rect">
              <a:avLst/>
            </a:prstGeom>
          </p:spPr>
        </p:pic>
        <p:sp>
          <p:nvSpPr>
            <p:cNvPr id="7" name="Google Shape;161;p43">
              <a:extLst>
                <a:ext uri="{FF2B5EF4-FFF2-40B4-BE49-F238E27FC236}">
                  <a16:creationId xmlns:a16="http://schemas.microsoft.com/office/drawing/2014/main" id="{E9E75E6B-0143-86BF-878C-4EA0E21566AD}"/>
                </a:ext>
              </a:extLst>
            </p:cNvPr>
            <p:cNvSpPr txBox="1"/>
            <p:nvPr/>
          </p:nvSpPr>
          <p:spPr>
            <a:xfrm>
              <a:off x="2292466" y="2915430"/>
              <a:ext cx="6829927"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600" b="1" i="0" u="none" strike="noStrike" cap="none" dirty="0">
                  <a:solidFill>
                    <a:schemeClr val="dk1"/>
                  </a:solidFill>
                  <a:latin typeface="Open Sans"/>
                  <a:ea typeface="Open Sans"/>
                  <a:cs typeface="Open Sans"/>
                  <a:sym typeface="Open Sans"/>
                </a:rPr>
                <a:t>Rolling Wave Capacity</a:t>
              </a:r>
              <a:r>
                <a:rPr lang="en-US" sz="1600" b="1" strike="noStrike" cap="none" dirty="0">
                  <a:solidFill>
                    <a:schemeClr val="dk1"/>
                  </a:solidFill>
                  <a:latin typeface="Open Sans"/>
                  <a:ea typeface="Open Sans"/>
                  <a:cs typeface="Open Sans"/>
                  <a:sym typeface="Open Sans"/>
                </a:rPr>
                <a:t> Forecasts Continually Coordinate </a:t>
              </a:r>
            </a:p>
            <a:p>
              <a:pPr marL="0" marR="0" lvl="0" indent="0" algn="ctr" rtl="0">
                <a:lnSpc>
                  <a:spcPct val="100000"/>
                </a:lnSpc>
                <a:spcBef>
                  <a:spcPts val="0"/>
                </a:spcBef>
                <a:spcAft>
                  <a:spcPts val="0"/>
                </a:spcAft>
                <a:buClr>
                  <a:srgbClr val="000000"/>
                </a:buClr>
                <a:buSzPts val="1000"/>
                <a:buFont typeface="Arial"/>
                <a:buNone/>
              </a:pPr>
              <a:r>
                <a:rPr lang="en-US" sz="1600" b="1" i="1" u="sng" strike="noStrike" cap="none" dirty="0">
                  <a:solidFill>
                    <a:schemeClr val="dk1"/>
                  </a:solidFill>
                  <a:latin typeface="Open Sans"/>
                  <a:ea typeface="Open Sans"/>
                  <a:cs typeface="Open Sans"/>
                  <a:sym typeface="Open Sans"/>
                </a:rPr>
                <a:t>All </a:t>
              </a:r>
              <a:r>
                <a:rPr lang="en-US" sz="1600" b="1" i="1" u="sng" dirty="0">
                  <a:solidFill>
                    <a:schemeClr val="dk1"/>
                  </a:solidFill>
                  <a:latin typeface="Open Sans"/>
                  <a:ea typeface="Open Sans"/>
                  <a:cs typeface="Open Sans"/>
                  <a:sym typeface="Open Sans"/>
                </a:rPr>
                <a:t>Work, Resources, &amp; Financials on One Common Timeline</a:t>
              </a:r>
            </a:p>
          </p:txBody>
        </p:sp>
        <p:pic>
          <p:nvPicPr>
            <p:cNvPr id="23" name="Picture 22">
              <a:extLst>
                <a:ext uri="{FF2B5EF4-FFF2-40B4-BE49-F238E27FC236}">
                  <a16:creationId xmlns:a16="http://schemas.microsoft.com/office/drawing/2014/main" id="{6232F24F-150E-90FE-E313-F5511BB2117A}"/>
                </a:ext>
              </a:extLst>
            </p:cNvPr>
            <p:cNvPicPr>
              <a:picLocks noChangeAspect="1"/>
            </p:cNvPicPr>
            <p:nvPr/>
          </p:nvPicPr>
          <p:blipFill>
            <a:blip r:embed="rId6"/>
            <a:stretch>
              <a:fillRect/>
            </a:stretch>
          </p:blipFill>
          <p:spPr>
            <a:xfrm>
              <a:off x="4098449" y="1411502"/>
              <a:ext cx="730288" cy="654084"/>
            </a:xfrm>
            <a:prstGeom prst="rect">
              <a:avLst/>
            </a:prstGeom>
          </p:spPr>
        </p:pic>
        <p:sp>
          <p:nvSpPr>
            <p:cNvPr id="16" name="Google Shape;234;p9">
              <a:extLst>
                <a:ext uri="{FF2B5EF4-FFF2-40B4-BE49-F238E27FC236}">
                  <a16:creationId xmlns:a16="http://schemas.microsoft.com/office/drawing/2014/main" id="{3B81ED7C-B140-8E10-CE31-86DCE961D32F}"/>
                </a:ext>
              </a:extLst>
            </p:cNvPr>
            <p:cNvSpPr/>
            <p:nvPr/>
          </p:nvSpPr>
          <p:spPr>
            <a:xfrm rot="-5400000" flipH="1">
              <a:off x="1112832" y="1971398"/>
              <a:ext cx="327300" cy="2005279"/>
            </a:xfrm>
            <a:prstGeom prst="rightBrace">
              <a:avLst>
                <a:gd name="adj1" fmla="val 552555"/>
                <a:gd name="adj2" fmla="val 48441"/>
              </a:avLst>
            </a:prstGeom>
            <a:noFill/>
            <a:ln w="9525" cap="flat" cmpd="sng">
              <a:solidFill>
                <a:srgbClr val="A1C1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3" name="Rectangle: Rounded Corners 2">
              <a:extLst>
                <a:ext uri="{FF2B5EF4-FFF2-40B4-BE49-F238E27FC236}">
                  <a16:creationId xmlns:a16="http://schemas.microsoft.com/office/drawing/2014/main" id="{CC3B3C36-F76A-FE07-B9A1-98B40C7A73ED}"/>
                </a:ext>
              </a:extLst>
            </p:cNvPr>
            <p:cNvSpPr/>
            <p:nvPr/>
          </p:nvSpPr>
          <p:spPr>
            <a:xfrm>
              <a:off x="4453307" y="2620897"/>
              <a:ext cx="285628" cy="10463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21" name="Group 20">
              <a:extLst>
                <a:ext uri="{FF2B5EF4-FFF2-40B4-BE49-F238E27FC236}">
                  <a16:creationId xmlns:a16="http://schemas.microsoft.com/office/drawing/2014/main" id="{BFBFE797-45D1-75EE-8631-C8CF94AAC72C}"/>
                </a:ext>
              </a:extLst>
            </p:cNvPr>
            <p:cNvGrpSpPr/>
            <p:nvPr/>
          </p:nvGrpSpPr>
          <p:grpSpPr>
            <a:xfrm>
              <a:off x="159855" y="846249"/>
              <a:ext cx="8842156" cy="2794267"/>
              <a:chOff x="159855" y="846249"/>
              <a:chExt cx="8842156" cy="2794267"/>
            </a:xfrm>
          </p:grpSpPr>
          <p:grpSp>
            <p:nvGrpSpPr>
              <p:cNvPr id="132" name="Google Shape;132;p43"/>
              <p:cNvGrpSpPr/>
              <p:nvPr/>
            </p:nvGrpSpPr>
            <p:grpSpPr>
              <a:xfrm>
                <a:off x="159855" y="846249"/>
                <a:ext cx="8842156" cy="2794267"/>
                <a:chOff x="194718" y="530283"/>
                <a:chExt cx="8842156" cy="2794267"/>
              </a:xfrm>
            </p:grpSpPr>
            <p:sp>
              <p:nvSpPr>
                <p:cNvPr id="133" name="Google Shape;133;p43"/>
                <p:cNvSpPr/>
                <p:nvPr/>
              </p:nvSpPr>
              <p:spPr>
                <a:xfrm>
                  <a:off x="194718" y="530283"/>
                  <a:ext cx="2138565" cy="2769099"/>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4" name="Google Shape;134;p43"/>
                <p:cNvPicPr preferRelativeResize="0"/>
                <p:nvPr/>
              </p:nvPicPr>
              <p:blipFill rotWithShape="1">
                <a:blip r:embed="rId7">
                  <a:alphaModFix/>
                </a:blip>
                <a:srcRect r="3762"/>
                <a:stretch/>
              </p:blipFill>
              <p:spPr>
                <a:xfrm>
                  <a:off x="326375" y="2134647"/>
                  <a:ext cx="8559306" cy="290183"/>
                </a:xfrm>
                <a:prstGeom prst="rect">
                  <a:avLst/>
                </a:prstGeom>
                <a:noFill/>
                <a:ln>
                  <a:noFill/>
                </a:ln>
              </p:spPr>
            </p:pic>
            <p:sp>
              <p:nvSpPr>
                <p:cNvPr id="135" name="Google Shape;135;p43"/>
                <p:cNvSpPr/>
                <p:nvPr/>
              </p:nvSpPr>
              <p:spPr>
                <a:xfrm rot="16200000">
                  <a:off x="1126729" y="-71545"/>
                  <a:ext cx="327300" cy="2073900"/>
                </a:xfrm>
                <a:prstGeom prst="rightBrace">
                  <a:avLst>
                    <a:gd name="adj1" fmla="val 8333"/>
                    <a:gd name="adj2" fmla="val 50000"/>
                  </a:avLst>
                </a:prstGeom>
                <a:noFill/>
                <a:ln w="9525" cap="flat" cmpd="sng">
                  <a:solidFill>
                    <a:srgbClr val="A1C1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36" name="Google Shape;136;p43"/>
                <p:cNvSpPr txBox="1"/>
                <p:nvPr/>
              </p:nvSpPr>
              <p:spPr>
                <a:xfrm>
                  <a:off x="620936" y="602222"/>
                  <a:ext cx="1329600"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25B0CE"/>
                      </a:solidFill>
                      <a:latin typeface="Open Sans"/>
                      <a:ea typeface="Open Sans"/>
                      <a:cs typeface="Open Sans"/>
                      <a:sym typeface="Open Sans"/>
                    </a:rPr>
                    <a:t>Fixed Forecasts</a:t>
                  </a:r>
                  <a:endParaRPr sz="1000" b="1" i="0" u="none" strike="noStrike" cap="none" dirty="0">
                    <a:solidFill>
                      <a:srgbClr val="000000"/>
                    </a:solidFill>
                    <a:latin typeface="Open Sans"/>
                    <a:ea typeface="Open Sans"/>
                    <a:cs typeface="Open Sans"/>
                    <a:sym typeface="Open Sans"/>
                  </a:endParaRPr>
                </a:p>
              </p:txBody>
            </p:sp>
            <p:sp>
              <p:nvSpPr>
                <p:cNvPr id="137" name="Google Shape;137;p43"/>
                <p:cNvSpPr/>
                <p:nvPr/>
              </p:nvSpPr>
              <p:spPr>
                <a:xfrm rot="10800000">
                  <a:off x="4412718" y="2020547"/>
                  <a:ext cx="115813" cy="96543"/>
                </a:xfrm>
                <a:prstGeom prst="triangle">
                  <a:avLst>
                    <a:gd name="adj" fmla="val 50000"/>
                  </a:avLst>
                </a:prstGeom>
                <a:solidFill>
                  <a:srgbClr val="F589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8" name="Google Shape;138;p43"/>
                <p:cNvSpPr txBox="1"/>
                <p:nvPr/>
              </p:nvSpPr>
              <p:spPr>
                <a:xfrm>
                  <a:off x="4441668" y="2020528"/>
                  <a:ext cx="57907" cy="48271"/>
                </a:xfrm>
                <a:prstGeom prst="rect">
                  <a:avLst/>
                </a:prstGeom>
                <a:solidFill>
                  <a:srgbClr val="F589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0000"/>
                    </a:solidFill>
                    <a:latin typeface="Times"/>
                    <a:ea typeface="Times"/>
                    <a:cs typeface="Times"/>
                    <a:sym typeface="Times"/>
                  </a:endParaRPr>
                </a:p>
              </p:txBody>
            </p:sp>
            <p:sp>
              <p:nvSpPr>
                <p:cNvPr id="139" name="Google Shape;139;p43"/>
                <p:cNvSpPr/>
                <p:nvPr/>
              </p:nvSpPr>
              <p:spPr>
                <a:xfrm rot="10800000">
                  <a:off x="2285031" y="2012850"/>
                  <a:ext cx="115813" cy="96543"/>
                </a:xfrm>
                <a:prstGeom prst="triangle">
                  <a:avLst>
                    <a:gd name="adj" fmla="val 50000"/>
                  </a:avLst>
                </a:prstGeom>
                <a:solidFill>
                  <a:srgbClr val="F589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43"/>
                <p:cNvSpPr txBox="1"/>
                <p:nvPr/>
              </p:nvSpPr>
              <p:spPr>
                <a:xfrm>
                  <a:off x="2313984" y="2012830"/>
                  <a:ext cx="57906" cy="48271"/>
                </a:xfrm>
                <a:prstGeom prst="rect">
                  <a:avLst/>
                </a:prstGeom>
                <a:solidFill>
                  <a:srgbClr val="F589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Times"/>
                    <a:ea typeface="Times"/>
                    <a:cs typeface="Times"/>
                    <a:sym typeface="Times"/>
                  </a:endParaRPr>
                </a:p>
              </p:txBody>
            </p:sp>
            <p:sp>
              <p:nvSpPr>
                <p:cNvPr id="143" name="Google Shape;143;p43"/>
                <p:cNvSpPr/>
                <p:nvPr/>
              </p:nvSpPr>
              <p:spPr>
                <a:xfrm rot="10800000">
                  <a:off x="6571102" y="2020546"/>
                  <a:ext cx="115813" cy="96543"/>
                </a:xfrm>
                <a:prstGeom prst="triangle">
                  <a:avLst>
                    <a:gd name="adj" fmla="val 50000"/>
                  </a:avLst>
                </a:prstGeom>
                <a:solidFill>
                  <a:srgbClr val="F589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4" name="Google Shape;144;p43"/>
                <p:cNvSpPr txBox="1"/>
                <p:nvPr/>
              </p:nvSpPr>
              <p:spPr>
                <a:xfrm>
                  <a:off x="6600041" y="2020528"/>
                  <a:ext cx="57907" cy="48271"/>
                </a:xfrm>
                <a:prstGeom prst="rect">
                  <a:avLst/>
                </a:prstGeom>
                <a:solidFill>
                  <a:srgbClr val="F589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0000"/>
                    </a:solidFill>
                    <a:latin typeface="Times"/>
                    <a:ea typeface="Times"/>
                    <a:cs typeface="Times"/>
                    <a:sym typeface="Times"/>
                  </a:endParaRPr>
                </a:p>
              </p:txBody>
            </p:sp>
            <p:sp>
              <p:nvSpPr>
                <p:cNvPr id="145" name="Google Shape;145;p43"/>
                <p:cNvSpPr/>
                <p:nvPr/>
              </p:nvSpPr>
              <p:spPr>
                <a:xfrm rot="10800000">
                  <a:off x="8685181" y="2012850"/>
                  <a:ext cx="115813" cy="96543"/>
                </a:xfrm>
                <a:prstGeom prst="triangle">
                  <a:avLst>
                    <a:gd name="adj" fmla="val 50000"/>
                  </a:avLst>
                </a:prstGeom>
                <a:solidFill>
                  <a:srgbClr val="F589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6" name="Google Shape;146;p43"/>
                <p:cNvSpPr txBox="1"/>
                <p:nvPr/>
              </p:nvSpPr>
              <p:spPr>
                <a:xfrm>
                  <a:off x="8714131" y="2012830"/>
                  <a:ext cx="57907" cy="48271"/>
                </a:xfrm>
                <a:prstGeom prst="rect">
                  <a:avLst/>
                </a:prstGeom>
                <a:solidFill>
                  <a:srgbClr val="F589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0000"/>
                    </a:solidFill>
                    <a:latin typeface="Times"/>
                    <a:ea typeface="Times"/>
                    <a:cs typeface="Times"/>
                    <a:sym typeface="Times"/>
                  </a:endParaRPr>
                </a:p>
              </p:txBody>
            </p:sp>
            <p:sp>
              <p:nvSpPr>
                <p:cNvPr id="147" name="Google Shape;147;p43"/>
                <p:cNvSpPr txBox="1"/>
                <p:nvPr/>
              </p:nvSpPr>
              <p:spPr>
                <a:xfrm>
                  <a:off x="1972658" y="1864777"/>
                  <a:ext cx="7407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F5891F"/>
                      </a:solidFill>
                      <a:latin typeface="Open Sans"/>
                      <a:ea typeface="Open Sans"/>
                      <a:cs typeface="Open Sans"/>
                      <a:sym typeface="Open Sans"/>
                    </a:rPr>
                    <a:t>PI 2 </a:t>
                  </a:r>
                  <a:endParaRPr sz="1400" b="0" i="0" u="none" strike="noStrike" cap="none" dirty="0">
                    <a:solidFill>
                      <a:srgbClr val="F5891F"/>
                    </a:solidFill>
                    <a:latin typeface="Arial"/>
                    <a:ea typeface="Arial"/>
                    <a:cs typeface="Arial"/>
                    <a:sym typeface="Arial"/>
                  </a:endParaRPr>
                </a:p>
              </p:txBody>
            </p:sp>
            <p:sp>
              <p:nvSpPr>
                <p:cNvPr id="148" name="Google Shape;148;p43"/>
                <p:cNvSpPr txBox="1"/>
                <p:nvPr/>
              </p:nvSpPr>
              <p:spPr>
                <a:xfrm>
                  <a:off x="6258730" y="1839480"/>
                  <a:ext cx="7407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F5891F"/>
                      </a:solidFill>
                      <a:latin typeface="Open Sans"/>
                      <a:ea typeface="Open Sans"/>
                      <a:cs typeface="Open Sans"/>
                      <a:sym typeface="Open Sans"/>
                    </a:rPr>
                    <a:t>PI 4 </a:t>
                  </a:r>
                  <a:endParaRPr sz="1400" b="0" i="0" u="none" strike="noStrike" cap="none" dirty="0">
                    <a:solidFill>
                      <a:srgbClr val="F5891F"/>
                    </a:solidFill>
                    <a:latin typeface="Arial"/>
                    <a:ea typeface="Arial"/>
                    <a:cs typeface="Arial"/>
                    <a:sym typeface="Arial"/>
                  </a:endParaRPr>
                </a:p>
              </p:txBody>
            </p:sp>
            <p:sp>
              <p:nvSpPr>
                <p:cNvPr id="149" name="Google Shape;149;p43"/>
                <p:cNvSpPr/>
                <p:nvPr/>
              </p:nvSpPr>
              <p:spPr>
                <a:xfrm rot="10800000">
                  <a:off x="272312" y="1997944"/>
                  <a:ext cx="115813" cy="96543"/>
                </a:xfrm>
                <a:prstGeom prst="triangle">
                  <a:avLst>
                    <a:gd name="adj" fmla="val 50000"/>
                  </a:avLst>
                </a:prstGeom>
                <a:solidFill>
                  <a:srgbClr val="F589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0" name="Google Shape;150;p43"/>
                <p:cNvSpPr txBox="1"/>
                <p:nvPr/>
              </p:nvSpPr>
              <p:spPr>
                <a:xfrm>
                  <a:off x="301249" y="1997940"/>
                  <a:ext cx="57907" cy="48271"/>
                </a:xfrm>
                <a:prstGeom prst="rect">
                  <a:avLst/>
                </a:prstGeom>
                <a:solidFill>
                  <a:srgbClr val="F589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Times"/>
                    <a:ea typeface="Times"/>
                    <a:cs typeface="Times"/>
                    <a:sym typeface="Times"/>
                  </a:endParaRPr>
                </a:p>
              </p:txBody>
            </p:sp>
            <p:sp>
              <p:nvSpPr>
                <p:cNvPr id="151" name="Google Shape;151;p43"/>
                <p:cNvSpPr txBox="1"/>
                <p:nvPr/>
              </p:nvSpPr>
              <p:spPr>
                <a:xfrm>
                  <a:off x="4111429" y="1847212"/>
                  <a:ext cx="7407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F5891F"/>
                      </a:solidFill>
                      <a:latin typeface="Open Sans"/>
                      <a:ea typeface="Open Sans"/>
                      <a:cs typeface="Open Sans"/>
                      <a:sym typeface="Open Sans"/>
                    </a:rPr>
                    <a:t>PI 3 </a:t>
                  </a:r>
                  <a:endParaRPr sz="1400" b="0" i="0" u="none" strike="noStrike" cap="none" dirty="0">
                    <a:solidFill>
                      <a:srgbClr val="F5891F"/>
                    </a:solidFill>
                    <a:latin typeface="Arial"/>
                    <a:ea typeface="Arial"/>
                    <a:cs typeface="Arial"/>
                    <a:sym typeface="Arial"/>
                  </a:endParaRPr>
                </a:p>
              </p:txBody>
            </p:sp>
            <p:sp>
              <p:nvSpPr>
                <p:cNvPr id="152" name="Google Shape;152;p43"/>
                <p:cNvSpPr txBox="1"/>
                <p:nvPr/>
              </p:nvSpPr>
              <p:spPr>
                <a:xfrm>
                  <a:off x="241558" y="1839480"/>
                  <a:ext cx="237300" cy="153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F5891F"/>
                      </a:solidFill>
                      <a:latin typeface="Open Sans"/>
                      <a:ea typeface="Open Sans"/>
                      <a:cs typeface="Open Sans"/>
                      <a:sym typeface="Open Sans"/>
                    </a:rPr>
                    <a:t>PI 1</a:t>
                  </a:r>
                  <a:endParaRPr sz="1400" b="0" i="0" u="none" strike="noStrike" cap="none" dirty="0">
                    <a:solidFill>
                      <a:srgbClr val="F5891F"/>
                    </a:solidFill>
                    <a:latin typeface="Arial"/>
                    <a:ea typeface="Arial"/>
                    <a:cs typeface="Arial"/>
                    <a:sym typeface="Arial"/>
                  </a:endParaRPr>
                </a:p>
              </p:txBody>
            </p:sp>
            <p:sp>
              <p:nvSpPr>
                <p:cNvPr id="153" name="Google Shape;153;p43"/>
                <p:cNvSpPr/>
                <p:nvPr/>
              </p:nvSpPr>
              <p:spPr>
                <a:xfrm rot="16200000">
                  <a:off x="4308737" y="-1167745"/>
                  <a:ext cx="327300" cy="4266300"/>
                </a:xfrm>
                <a:prstGeom prst="rightBrace">
                  <a:avLst>
                    <a:gd name="adj1" fmla="val 8333"/>
                    <a:gd name="adj2" fmla="val 50000"/>
                  </a:avLst>
                </a:prstGeom>
                <a:noFill/>
                <a:ln w="9525" cap="flat" cmpd="sng">
                  <a:solidFill>
                    <a:srgbClr val="A1C1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54" name="Google Shape;154;p43"/>
                <p:cNvSpPr/>
                <p:nvPr/>
              </p:nvSpPr>
              <p:spPr>
                <a:xfrm rot="16200000">
                  <a:off x="7498322" y="-77538"/>
                  <a:ext cx="327300" cy="2073900"/>
                </a:xfrm>
                <a:prstGeom prst="rightBrace">
                  <a:avLst>
                    <a:gd name="adj1" fmla="val 8333"/>
                    <a:gd name="adj2" fmla="val 50000"/>
                  </a:avLst>
                </a:prstGeom>
                <a:noFill/>
                <a:ln w="9525" cap="flat" cmpd="sng">
                  <a:solidFill>
                    <a:srgbClr val="A1C1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55" name="Google Shape;155;p43"/>
                <p:cNvSpPr txBox="1"/>
                <p:nvPr/>
              </p:nvSpPr>
              <p:spPr>
                <a:xfrm>
                  <a:off x="3591118" y="607475"/>
                  <a:ext cx="1835400"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25B0CE"/>
                      </a:solidFill>
                      <a:latin typeface="Open Sans"/>
                      <a:ea typeface="Open Sans"/>
                      <a:cs typeface="Open Sans"/>
                      <a:sym typeface="Open Sans"/>
                    </a:rPr>
                    <a:t>Flexible Forecasts</a:t>
                  </a:r>
                  <a:endParaRPr sz="1200" b="1" i="0" u="none" strike="noStrike" cap="none" dirty="0">
                    <a:solidFill>
                      <a:srgbClr val="000000"/>
                    </a:solidFill>
                    <a:latin typeface="Open Sans"/>
                    <a:ea typeface="Open Sans"/>
                    <a:cs typeface="Open Sans"/>
                    <a:sym typeface="Open Sans"/>
                  </a:endParaRPr>
                </a:p>
              </p:txBody>
            </p:sp>
            <p:sp>
              <p:nvSpPr>
                <p:cNvPr id="156" name="Google Shape;156;p43"/>
                <p:cNvSpPr txBox="1"/>
                <p:nvPr/>
              </p:nvSpPr>
              <p:spPr>
                <a:xfrm>
                  <a:off x="6765403" y="618243"/>
                  <a:ext cx="2002535"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25B0CE"/>
                      </a:solidFill>
                      <a:latin typeface="Open Sans"/>
                      <a:ea typeface="Open Sans"/>
                      <a:cs typeface="Open Sans"/>
                      <a:sym typeface="Open Sans"/>
                    </a:rPr>
                    <a:t>Fluid Forecasts</a:t>
                  </a:r>
                  <a:endParaRPr sz="1200" b="1" i="0" u="none" strike="noStrike" cap="none" dirty="0">
                    <a:solidFill>
                      <a:srgbClr val="000000"/>
                    </a:solidFill>
                    <a:latin typeface="Open Sans"/>
                    <a:ea typeface="Open Sans"/>
                    <a:cs typeface="Open Sans"/>
                    <a:sym typeface="Open Sans"/>
                  </a:endParaRPr>
                </a:p>
              </p:txBody>
            </p:sp>
            <p:sp>
              <p:nvSpPr>
                <p:cNvPr id="158" name="Google Shape;158;p43"/>
                <p:cNvSpPr txBox="1"/>
                <p:nvPr/>
              </p:nvSpPr>
              <p:spPr>
                <a:xfrm>
                  <a:off x="213152" y="2742095"/>
                  <a:ext cx="2142411"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Open Sans"/>
                      <a:ea typeface="Open Sans"/>
                      <a:cs typeface="Open Sans"/>
                      <a:sym typeface="Open Sans"/>
                    </a:rPr>
                    <a:t>Teams &amp; People Deliver per Roadmap Project/</a:t>
                  </a:r>
                  <a:r>
                    <a:rPr lang="en-US" sz="1000" b="1" dirty="0">
                      <a:solidFill>
                        <a:schemeClr val="dk1"/>
                      </a:solidFill>
                      <a:latin typeface="Open Sans"/>
                      <a:ea typeface="Open Sans"/>
                      <a:cs typeface="Open Sans"/>
                      <a:sym typeface="Open Sans"/>
                    </a:rPr>
                    <a:t>Epic </a:t>
                  </a:r>
                  <a:r>
                    <a:rPr lang="en-US" sz="1000" b="1" i="0" u="none" strike="noStrike" cap="none" dirty="0">
                      <a:solidFill>
                        <a:schemeClr val="dk1"/>
                      </a:solidFill>
                      <a:latin typeface="Open Sans"/>
                      <a:ea typeface="Open Sans"/>
                      <a:cs typeface="Open Sans"/>
                      <a:sym typeface="Open Sans"/>
                    </a:rPr>
                    <a:t>Sequence</a:t>
                  </a:r>
                  <a:endParaRPr lang="en-US" sz="1400" b="0" i="0" u="none" strike="noStrike" cap="none" dirty="0">
                    <a:solidFill>
                      <a:schemeClr val="dk1"/>
                    </a:solidFill>
                    <a:latin typeface="Arial"/>
                    <a:ea typeface="Arial"/>
                    <a:cs typeface="Arial"/>
                    <a:sym typeface="Arial"/>
                  </a:endParaRPr>
                </a:p>
              </p:txBody>
            </p:sp>
            <p:sp>
              <p:nvSpPr>
                <p:cNvPr id="160" name="Google Shape;160;p43"/>
                <p:cNvSpPr txBox="1"/>
                <p:nvPr/>
              </p:nvSpPr>
              <p:spPr>
                <a:xfrm>
                  <a:off x="8472574" y="1839560"/>
                  <a:ext cx="5643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F5891F"/>
                      </a:solidFill>
                      <a:latin typeface="Open Sans"/>
                      <a:ea typeface="Open Sans"/>
                      <a:cs typeface="Open Sans"/>
                      <a:sym typeface="Open Sans"/>
                    </a:rPr>
                    <a:t>PI 5 </a:t>
                  </a:r>
                  <a:endParaRPr sz="1400" b="1" i="0" u="none" strike="noStrike" cap="none" dirty="0">
                    <a:solidFill>
                      <a:srgbClr val="F5891F"/>
                    </a:solidFill>
                    <a:latin typeface="Arial"/>
                    <a:ea typeface="Arial"/>
                    <a:cs typeface="Arial"/>
                    <a:sym typeface="Arial"/>
                  </a:endParaRPr>
                </a:p>
              </p:txBody>
            </p:sp>
            <p:sp>
              <p:nvSpPr>
                <p:cNvPr id="162" name="Google Shape;162;p43"/>
                <p:cNvSpPr/>
                <p:nvPr/>
              </p:nvSpPr>
              <p:spPr>
                <a:xfrm>
                  <a:off x="2371890" y="555451"/>
                  <a:ext cx="6636651" cy="2769099"/>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grpSp>
            <p:nvGrpSpPr>
              <p:cNvPr id="9" name="Group 8">
                <a:extLst>
                  <a:ext uri="{FF2B5EF4-FFF2-40B4-BE49-F238E27FC236}">
                    <a16:creationId xmlns:a16="http://schemas.microsoft.com/office/drawing/2014/main" id="{04E4F34E-C3B5-6E35-C172-55ECF84EF513}"/>
                  </a:ext>
                </a:extLst>
              </p:cNvPr>
              <p:cNvGrpSpPr/>
              <p:nvPr/>
            </p:nvGrpSpPr>
            <p:grpSpPr>
              <a:xfrm>
                <a:off x="621286" y="1314317"/>
                <a:ext cx="1438551" cy="635854"/>
                <a:chOff x="592266" y="1403770"/>
                <a:chExt cx="1438551" cy="635854"/>
              </a:xfrm>
            </p:grpSpPr>
            <p:pic>
              <p:nvPicPr>
                <p:cNvPr id="2" name="Google Shape;293;p52">
                  <a:extLst>
                    <a:ext uri="{FF2B5EF4-FFF2-40B4-BE49-F238E27FC236}">
                      <a16:creationId xmlns:a16="http://schemas.microsoft.com/office/drawing/2014/main" id="{EDA24FF3-72DD-49DB-01DC-6163A48A8148}"/>
                    </a:ext>
                  </a:extLst>
                </p:cNvPr>
                <p:cNvPicPr preferRelativeResize="0"/>
                <p:nvPr/>
              </p:nvPicPr>
              <p:blipFill rotWithShape="1">
                <a:blip r:embed="rId8">
                  <a:alphaModFix/>
                </a:blip>
                <a:srcRect l="9912" t="38375" r="10144" b="38218"/>
                <a:stretch/>
              </p:blipFill>
              <p:spPr>
                <a:xfrm>
                  <a:off x="592266" y="1403770"/>
                  <a:ext cx="1332649" cy="260073"/>
                </a:xfrm>
                <a:prstGeom prst="rect">
                  <a:avLst/>
                </a:prstGeom>
                <a:noFill/>
                <a:ln>
                  <a:noFill/>
                </a:ln>
              </p:spPr>
            </p:pic>
            <p:pic>
              <p:nvPicPr>
                <p:cNvPr id="5" name="Picture 4" descr="Azure DevOps Services | Microsoft Azure">
                  <a:extLst>
                    <a:ext uri="{FF2B5EF4-FFF2-40B4-BE49-F238E27FC236}">
                      <a16:creationId xmlns:a16="http://schemas.microsoft.com/office/drawing/2014/main" id="{47B8327C-EA35-1F1B-92E8-10F07B74E9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260" y="1756261"/>
                  <a:ext cx="283363" cy="283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C0B141-A1FB-E1B5-1A6E-E519509DBC7D}"/>
                    </a:ext>
                  </a:extLst>
                </p:cNvPr>
                <p:cNvSpPr txBox="1"/>
                <p:nvPr/>
              </p:nvSpPr>
              <p:spPr>
                <a:xfrm>
                  <a:off x="847480" y="1735496"/>
                  <a:ext cx="1183337" cy="276999"/>
                </a:xfrm>
                <a:prstGeom prst="rect">
                  <a:avLst/>
                </a:prstGeom>
                <a:noFill/>
              </p:spPr>
              <p:txBody>
                <a:bodyPr wrap="none" rtlCol="0">
                  <a:spAutoFit/>
                </a:bodyPr>
                <a:lstStyle/>
                <a:p>
                  <a:r>
                    <a:rPr lang="en-US" sz="1200" dirty="0">
                      <a:solidFill>
                        <a:schemeClr val="accent1">
                          <a:lumMod val="75000"/>
                        </a:schemeClr>
                      </a:solidFill>
                    </a:rPr>
                    <a:t>Azure DevOps</a:t>
                  </a:r>
                </a:p>
              </p:txBody>
            </p:sp>
          </p:grpSp>
          <p:pic>
            <p:nvPicPr>
              <p:cNvPr id="24" name="Google Shape;233;p9" descr="Roadmap - Scaled Agile Framework">
                <a:extLst>
                  <a:ext uri="{FF2B5EF4-FFF2-40B4-BE49-F238E27FC236}">
                    <a16:creationId xmlns:a16="http://schemas.microsoft.com/office/drawing/2014/main" id="{489F72D6-FAE0-6202-BC51-19C611B88A05}"/>
                  </a:ext>
                </a:extLst>
              </p:cNvPr>
              <p:cNvPicPr preferRelativeResize="0"/>
              <p:nvPr/>
            </p:nvPicPr>
            <p:blipFill rotWithShape="1">
              <a:blip r:embed="rId10">
                <a:alphaModFix/>
              </a:blip>
              <a:srcRect/>
              <a:stretch/>
            </p:blipFill>
            <p:spPr>
              <a:xfrm>
                <a:off x="6730540" y="1409032"/>
                <a:ext cx="1745656" cy="690052"/>
              </a:xfrm>
              <a:prstGeom prst="rect">
                <a:avLst/>
              </a:prstGeom>
              <a:noFill/>
              <a:ln>
                <a:noFill/>
              </a:ln>
            </p:spPr>
          </p:pic>
          <p:grpSp>
            <p:nvGrpSpPr>
              <p:cNvPr id="10" name="Group 9">
                <a:extLst>
                  <a:ext uri="{FF2B5EF4-FFF2-40B4-BE49-F238E27FC236}">
                    <a16:creationId xmlns:a16="http://schemas.microsoft.com/office/drawing/2014/main" id="{96C095DE-463B-B513-2472-0B9DCCFB6ACC}"/>
                  </a:ext>
                </a:extLst>
              </p:cNvPr>
              <p:cNvGrpSpPr/>
              <p:nvPr/>
            </p:nvGrpSpPr>
            <p:grpSpPr>
              <a:xfrm>
                <a:off x="643998" y="2027420"/>
                <a:ext cx="948244" cy="307778"/>
                <a:chOff x="7102107" y="4231039"/>
                <a:chExt cx="948244" cy="307778"/>
              </a:xfrm>
            </p:grpSpPr>
            <p:sp>
              <p:nvSpPr>
                <p:cNvPr id="11" name="TextBox 10">
                  <a:extLst>
                    <a:ext uri="{FF2B5EF4-FFF2-40B4-BE49-F238E27FC236}">
                      <a16:creationId xmlns:a16="http://schemas.microsoft.com/office/drawing/2014/main" id="{2074221D-A0EF-BE8C-553D-474BA459EBB8}"/>
                    </a:ext>
                  </a:extLst>
                </p:cNvPr>
                <p:cNvSpPr txBox="1"/>
                <p:nvPr/>
              </p:nvSpPr>
              <p:spPr>
                <a:xfrm>
                  <a:off x="7426462" y="4231040"/>
                  <a:ext cx="623889" cy="307777"/>
                </a:xfrm>
                <a:prstGeom prst="rect">
                  <a:avLst/>
                </a:prstGeom>
                <a:noFill/>
              </p:spPr>
              <p:txBody>
                <a:bodyPr wrap="none" rtlCol="0">
                  <a:spAutoFit/>
                </a:bodyPr>
                <a:lstStyle/>
                <a:p>
                  <a:r>
                    <a:rPr lang="en-US" dirty="0"/>
                    <a:t> PPM</a:t>
                  </a:r>
                </a:p>
              </p:txBody>
            </p:sp>
            <p:pic>
              <p:nvPicPr>
                <p:cNvPr id="12" name="Google Shape;228;p9" descr="Project Critical Path in a Report | OnePager Pro">
                  <a:extLst>
                    <a:ext uri="{FF2B5EF4-FFF2-40B4-BE49-F238E27FC236}">
                      <a16:creationId xmlns:a16="http://schemas.microsoft.com/office/drawing/2014/main" id="{B47F3107-431E-B029-B5E5-26E9BCAC4C85}"/>
                    </a:ext>
                  </a:extLst>
                </p:cNvPr>
                <p:cNvPicPr preferRelativeResize="0"/>
                <p:nvPr/>
              </p:nvPicPr>
              <p:blipFill rotWithShape="1">
                <a:blip r:embed="rId11">
                  <a:alphaModFix/>
                </a:blip>
                <a:srcRect/>
                <a:stretch/>
              </p:blipFill>
              <p:spPr>
                <a:xfrm>
                  <a:off x="7102107" y="4231039"/>
                  <a:ext cx="374220" cy="285143"/>
                </a:xfrm>
                <a:prstGeom prst="rect">
                  <a:avLst/>
                </a:prstGeom>
                <a:noFill/>
                <a:ln w="9525" cap="flat" cmpd="sng">
                  <a:solidFill>
                    <a:schemeClr val="dk1"/>
                  </a:solidFill>
                  <a:prstDash val="solid"/>
                  <a:round/>
                  <a:headEnd type="none" w="sm" len="sm"/>
                  <a:tailEnd type="none" w="sm" len="sm"/>
                </a:ln>
              </p:spPr>
            </p:pic>
          </p:grpSp>
        </p:grpSp>
      </p:grpSp>
      <p:pic>
        <p:nvPicPr>
          <p:cNvPr id="15" name="Picture 14">
            <a:extLst>
              <a:ext uri="{FF2B5EF4-FFF2-40B4-BE49-F238E27FC236}">
                <a16:creationId xmlns:a16="http://schemas.microsoft.com/office/drawing/2014/main" id="{AF49EE5E-A109-E4B3-98B2-73A86E77243B}"/>
              </a:ext>
            </a:extLst>
          </p:cNvPr>
          <p:cNvPicPr>
            <a:picLocks noChangeAspect="1"/>
          </p:cNvPicPr>
          <p:nvPr/>
        </p:nvPicPr>
        <p:blipFill>
          <a:blip r:embed="rId12"/>
          <a:stretch>
            <a:fillRect/>
          </a:stretch>
        </p:blipFill>
        <p:spPr>
          <a:xfrm>
            <a:off x="8714110" y="129970"/>
            <a:ext cx="394446" cy="394446"/>
          </a:xfrm>
          <a:prstGeom prst="rect">
            <a:avLst/>
          </a:prstGeom>
        </p:spPr>
      </p:pic>
      <p:sp>
        <p:nvSpPr>
          <p:cNvPr id="4" name="Rectangle: Rounded Corners 3">
            <a:extLst>
              <a:ext uri="{FF2B5EF4-FFF2-40B4-BE49-F238E27FC236}">
                <a16:creationId xmlns:a16="http://schemas.microsoft.com/office/drawing/2014/main" id="{ACE2FB22-64AF-CB07-56FC-EFA11B6EE491}"/>
              </a:ext>
            </a:extLst>
          </p:cNvPr>
          <p:cNvSpPr/>
          <p:nvPr/>
        </p:nvSpPr>
        <p:spPr>
          <a:xfrm>
            <a:off x="4453307" y="3007083"/>
            <a:ext cx="232993" cy="7842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BD1F9453-DAF4-E899-F22B-208DE4403C0E}"/>
              </a:ext>
            </a:extLst>
          </p:cNvPr>
          <p:cNvSpPr txBox="1"/>
          <p:nvPr/>
        </p:nvSpPr>
        <p:spPr>
          <a:xfrm>
            <a:off x="4359274" y="2942689"/>
            <a:ext cx="425451" cy="215444"/>
          </a:xfrm>
          <a:prstGeom prst="rect">
            <a:avLst/>
          </a:prstGeom>
          <a:noFill/>
        </p:spPr>
        <p:txBody>
          <a:bodyPr wrap="square" rtlCol="0">
            <a:spAutoFit/>
          </a:bodyPr>
          <a:lstStyle/>
          <a:p>
            <a:pPr algn="ctr"/>
            <a:r>
              <a:rPr lang="en-US" sz="800" b="1" dirty="0"/>
              <a:t>2025</a:t>
            </a:r>
          </a:p>
        </p:txBody>
      </p:sp>
      <p:sp>
        <p:nvSpPr>
          <p:cNvPr id="20" name="Google Shape;212;p21">
            <a:extLst>
              <a:ext uri="{FF2B5EF4-FFF2-40B4-BE49-F238E27FC236}">
                <a16:creationId xmlns:a16="http://schemas.microsoft.com/office/drawing/2014/main" id="{9C89E2E4-3385-339E-AE27-1ACF22BA15CF}"/>
              </a:ext>
            </a:extLst>
          </p:cNvPr>
          <p:cNvSpPr txBox="1"/>
          <p:nvPr/>
        </p:nvSpPr>
        <p:spPr>
          <a:xfrm>
            <a:off x="130114" y="4400062"/>
            <a:ext cx="8922361" cy="430847"/>
          </a:xfrm>
          <a:prstGeom prst="rect">
            <a:avLst/>
          </a:prstGeom>
          <a:solidFill>
            <a:srgbClr val="52C1E4"/>
          </a:solidFill>
          <a:ln>
            <a:solidFill>
              <a:schemeClr val="tx1"/>
            </a:solidFill>
          </a:ln>
          <a:effectLst>
            <a:outerShdw blurRad="50800" dist="38100" dir="8100000" algn="tr" rotWithShape="0">
              <a:prstClr val="black">
                <a:alpha val="40000"/>
              </a:prstClr>
            </a:outerShdw>
          </a:effectLst>
        </p:spPr>
        <p:txBody>
          <a:bodyPr spcFirstLastPara="1" wrap="square" lIns="91425" tIns="45700" rIns="91425" bIns="45700" anchor="t" anchorCtr="0">
            <a:spAutoFit/>
          </a:bodyPr>
          <a:lstStyle/>
          <a:p>
            <a:pPr lvl="0" algn="ctr">
              <a:buSzPts val="1400"/>
            </a:pPr>
            <a:r>
              <a:rPr lang="en-US" sz="1100" b="1" i="1" dirty="0">
                <a:solidFill>
                  <a:schemeClr val="lt1"/>
                </a:solidFill>
                <a:latin typeface="Open Sans"/>
                <a:ea typeface="Open Sans"/>
                <a:cs typeface="Open Sans"/>
                <a:sym typeface="Open Sans"/>
              </a:rPr>
              <a:t>“Organizations that can reallocate talent in step with their strategic plans are more than twice as likely to outperform their peers”                                                                                           </a:t>
            </a:r>
            <a:r>
              <a:rPr lang="en-US" sz="1050" i="1" dirty="0">
                <a:solidFill>
                  <a:schemeClr val="lt1"/>
                </a:solidFill>
                <a:latin typeface="Open Sans"/>
                <a:ea typeface="Open Sans"/>
                <a:cs typeface="Open Sans"/>
                <a:sym typeface="Open Sans"/>
              </a:rPr>
              <a:t>– McKinsey &amp; Co.</a:t>
            </a:r>
            <a:endParaRPr lang="en-US" sz="1050" i="1" dirty="0">
              <a:solidFill>
                <a:schemeClr val="lt1"/>
              </a:solidFill>
            </a:endParaRPr>
          </a:p>
        </p:txBody>
      </p:sp>
    </p:spTree>
    <p:extLst>
      <p:ext uri="{BB962C8B-B14F-4D97-AF65-F5344CB8AC3E}">
        <p14:creationId xmlns:p14="http://schemas.microsoft.com/office/powerpoint/2010/main" val="105076501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37145</TotalTime>
  <Words>1271</Words>
  <Application>Microsoft Office PowerPoint</Application>
  <PresentationFormat>On-screen Show (16:9)</PresentationFormat>
  <Paragraphs>101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Open Sans</vt:lpstr>
      <vt:lpstr>Poppins</vt:lpstr>
      <vt:lpstr>Arial</vt:lpstr>
      <vt:lpstr>Times</vt:lpstr>
      <vt:lpstr>Calibri</vt:lpstr>
      <vt:lpstr>Times New Roman</vt:lpstr>
      <vt:lpstr>Aptos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Lloyd Norman</cp:lastModifiedBy>
  <cp:revision>3</cp:revision>
  <dcterms:modified xsi:type="dcterms:W3CDTF">2025-05-12T15:44:42Z</dcterms:modified>
</cp:coreProperties>
</file>