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90" r:id="rId2"/>
    <p:sldId id="592" r:id="rId3"/>
    <p:sldId id="633" r:id="rId4"/>
    <p:sldId id="280" r:id="rId5"/>
    <p:sldId id="260" r:id="rId6"/>
    <p:sldId id="267" r:id="rId7"/>
    <p:sldId id="635" r:id="rId8"/>
    <p:sldId id="636" r:id="rId9"/>
    <p:sldId id="279" r:id="rId10"/>
    <p:sldId id="591" r:id="rId11"/>
    <p:sldId id="637" r:id="rId12"/>
    <p:sldId id="632" r:id="rId13"/>
    <p:sldId id="593" r:id="rId14"/>
    <p:sldId id="620" r:id="rId15"/>
    <p:sldId id="624" r:id="rId16"/>
    <p:sldId id="625" r:id="rId17"/>
    <p:sldId id="626" r:id="rId18"/>
    <p:sldId id="630" r:id="rId19"/>
    <p:sldId id="627" r:id="rId20"/>
    <p:sldId id="628" r:id="rId21"/>
    <p:sldId id="631" r:id="rId22"/>
  </p:sldIdLst>
  <p:sldSz cx="18288000" cy="10287000"/>
  <p:notesSz cx="9144000" cy="6858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itchFamily="2" charset="77"/>
      <p:regular r:id="rId28"/>
      <p:bold r:id="rId29"/>
    </p:embeddedFont>
    <p:embeddedFont>
      <p:font typeface="Open Sans Light" panose="020B0306030504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/>
    <p:restoredTop sz="94545"/>
  </p:normalViewPr>
  <p:slideViewPr>
    <p:cSldViewPr snapToGrid="0">
      <p:cViewPr varScale="1">
        <p:scale>
          <a:sx n="68" d="100"/>
          <a:sy n="68" d="100"/>
        </p:scale>
        <p:origin x="288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76800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6684" y="4876800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4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D68B-7FEC-D4A2-9103-444A67365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BED138-2E70-CC0A-0798-AD3978103E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64DCE-75CF-57DE-ACEF-BA2B908FF5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655539-C7A8-9A8C-B4A8-60FB6CA244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3C16DD0-E841-5B0D-ED75-590B7035F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73D81-DF37-A407-EAA2-8813628B81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82D1B-22A6-610C-B4D1-79C7E0FBA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0543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6264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87501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23236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61779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17373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37688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6154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5411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questions speak to just some of the current issues with the VM process … very hard to manage all the data about vulns especially considering only 6% get exploited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11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this slide to questions – pain questions for customer…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44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this slide to questions – pain questions for customer…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54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5" r:id="rId12"/>
    <p:sldLayoutId id="2147483666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bgamrmey@nucleussec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ddrew@nucleusse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bmcinnis@nucleussec.com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0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1.png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2.png"/><Relationship Id="rId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3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4.pn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5.png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63" Type="http://schemas.openxmlformats.org/officeDocument/2006/relationships/image" Target="../media/image76.png"/><Relationship Id="rId68" Type="http://schemas.openxmlformats.org/officeDocument/2006/relationships/image" Target="../media/image81.png"/><Relationship Id="rId16" Type="http://schemas.openxmlformats.org/officeDocument/2006/relationships/image" Target="../media/image2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74" Type="http://schemas.openxmlformats.org/officeDocument/2006/relationships/image" Target="../media/image87.png"/><Relationship Id="rId5" Type="http://schemas.openxmlformats.org/officeDocument/2006/relationships/image" Target="../media/image18.png"/><Relationship Id="rId61" Type="http://schemas.openxmlformats.org/officeDocument/2006/relationships/image" Target="../media/image74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png"/><Relationship Id="rId77" Type="http://schemas.openxmlformats.org/officeDocument/2006/relationships/image" Target="../media/image5.png"/><Relationship Id="rId8" Type="http://schemas.openxmlformats.org/officeDocument/2006/relationships/image" Target="../media/image21.png"/><Relationship Id="rId51" Type="http://schemas.openxmlformats.org/officeDocument/2006/relationships/image" Target="../media/image64.png"/><Relationship Id="rId72" Type="http://schemas.openxmlformats.org/officeDocument/2006/relationships/image" Target="../media/image85.png"/><Relationship Id="rId3" Type="http://schemas.openxmlformats.org/officeDocument/2006/relationships/image" Target="../media/image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png"/><Relationship Id="rId67" Type="http://schemas.openxmlformats.org/officeDocument/2006/relationships/image" Target="../media/image80.png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75" Type="http://schemas.openxmlformats.org/officeDocument/2006/relationships/image" Target="../media/image8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10" Type="http://schemas.openxmlformats.org/officeDocument/2006/relationships/image" Target="../media/image23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73" Type="http://schemas.openxmlformats.org/officeDocument/2006/relationships/image" Target="../media/image86.png"/><Relationship Id="rId78" Type="http://schemas.openxmlformats.org/officeDocument/2006/relationships/image" Target="../media/image90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9" Type="http://schemas.openxmlformats.org/officeDocument/2006/relationships/image" Target="../media/image52.pn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76" Type="http://schemas.openxmlformats.org/officeDocument/2006/relationships/image" Target="../media/image89.png"/><Relationship Id="rId7" Type="http://schemas.openxmlformats.org/officeDocument/2006/relationships/image" Target="../media/image20.png"/><Relationship Id="rId71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4.png"/><Relationship Id="rId21" Type="http://schemas.openxmlformats.org/officeDocument/2006/relationships/image" Target="../media/image109.pn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4.svg"/><Relationship Id="rId20" Type="http://schemas.openxmlformats.org/officeDocument/2006/relationships/image" Target="../media/image108.png"/><Relationship Id="rId29" Type="http://schemas.openxmlformats.org/officeDocument/2006/relationships/image" Target="../media/image117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sv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Relationship Id="rId14" Type="http://schemas.openxmlformats.org/officeDocument/2006/relationships/image" Target="../media/image102.sv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01700" y="1029412"/>
            <a:ext cx="3657600" cy="9310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006387"/>
            <a:ext cx="11482614" cy="1272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769"/>
              </a:lnSpc>
            </a:pPr>
            <a:r>
              <a:rPr lang="en-US" sz="8000" spc="687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Security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A8C7E50-2656-8144-3C00-943F65E4C4EF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974701B-E65E-DDAB-4433-5E0D6CAB31FA}"/>
              </a:ext>
            </a:extLst>
          </p:cNvPr>
          <p:cNvSpPr txBox="1"/>
          <p:nvPr/>
        </p:nvSpPr>
        <p:spPr>
          <a:xfrm>
            <a:off x="1028699" y="5418623"/>
            <a:ext cx="11978173" cy="1445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McInnis, Nucleus GOV |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bmcinnis@nucleussec.com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19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 Drew, Nucleus GOV – Lead Solutions Architect |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ddrew@nucleussec.com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19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Garmey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Nucleus GOV – Head of Strategic Initiatives |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bgarmey@nucleussec.com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4000"/>
          </a:blip>
          <a:srcRect l="6212" r="17576"/>
          <a:stretch>
            <a:fillRect/>
          </a:stretch>
        </p:blipFill>
        <p:spPr>
          <a:xfrm>
            <a:off x="937" y="10179"/>
            <a:ext cx="18287063" cy="102768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123854"/>
            <a:ext cx="13788843" cy="177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8"/>
              </a:lnSpc>
            </a:pPr>
            <a:r>
              <a:rPr lang="en-US" sz="4050" spc="-161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197381"/>
            <a:ext cx="13788843" cy="12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90149C7-4927-461E-4177-B248B0D5BB89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12D14A3-2B72-DD5B-3A34-354A176B6CAD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u="sng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Maps to the following NIST Controls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C48BB28-212A-DC8A-FADA-5059D456D8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74784" y="9342632"/>
            <a:ext cx="2879345" cy="73657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9F467A-5BBE-0EEE-5BC0-329F864DD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8134"/>
            <a:ext cx="8201378" cy="8422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	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Slack-Lato"/>
              </a:rPr>
              <a:t>		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Slack-Lato"/>
              </a:rPr>
              <a:t>NIST 800-53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RA-5: Vulnerability Scanning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SI-2: Flaw Remediation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CM-8: Information System Component Inventory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SA-11: Developer Security Testing and Evaluation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SI-5: Security Alerts, Advisories, and Directives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IR-4: Incident Handling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CA-7: Continuous Monitoring</a:t>
            </a:r>
          </a:p>
          <a:p>
            <a:pPr marL="0" indent="0"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Slack-Lato"/>
              </a:rPr>
              <a:t>CM-3: Configuration Change Control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553706-ACA2-FDFE-FA9D-8F75D30B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760" y="1243717"/>
            <a:ext cx="8201378" cy="841216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3200" b="1" i="0" dirty="0">
                <a:solidFill>
                  <a:schemeClr val="bg1"/>
                </a:solidFill>
                <a:effectLst/>
                <a:latin typeface="Slack-Lato"/>
              </a:rPr>
              <a:t>	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chemeClr val="bg1"/>
                </a:solidFill>
                <a:latin typeface="Slack-Lato"/>
              </a:rPr>
              <a:t>		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Slack-Lato"/>
              </a:rPr>
              <a:t>NIST 800-171</a:t>
            </a:r>
          </a:p>
          <a:p>
            <a:pPr marL="0" indent="0" algn="l">
              <a:buNone/>
            </a:pPr>
            <a:b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  <a:t>3.11.2: Scan for Vulnerabilities in Organizational Systems and Applications Periodically and When New Vulnerabilities Affecting Those Systems and Applications are Identified.</a:t>
            </a:r>
          </a:p>
          <a:p>
            <a:pPr marL="0" indent="0" algn="l">
              <a:buNone/>
            </a:pPr>
            <a:b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  <a:t>3.14.5: Identify, Report, and Correct Information and Information System Flaws in a Timely Manner.</a:t>
            </a:r>
          </a:p>
          <a:p>
            <a:pPr marL="0" indent="0" algn="l">
              <a:buNone/>
            </a:pPr>
            <a:b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  <a:t>3.4.6: Monitor Security Alerts and Advisories and Take Action in Response.</a:t>
            </a:r>
          </a:p>
          <a:p>
            <a:pPr marL="0" indent="0" algn="l">
              <a:buNone/>
            </a:pPr>
            <a:b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  <a:t>3.4.7: Update Malicious Code Protection Mechanisms When New Releases are Available.</a:t>
            </a:r>
          </a:p>
          <a:p>
            <a:pPr marL="0" indent="0" algn="l">
              <a:buNone/>
            </a:pPr>
            <a:b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  <a:t>3.14.1: Identify System Flaws.</a:t>
            </a:r>
          </a:p>
          <a:p>
            <a:pPr marL="0" indent="0" algn="l">
              <a:buNone/>
            </a:pPr>
            <a:b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  <a:t>3.12.1: Periodically Assess the Security Controls in Organizational Systems to Determine if the Controls are Effective in Their Application.</a:t>
            </a:r>
          </a:p>
          <a:p>
            <a:pPr marL="0" indent="0" algn="l">
              <a:buNone/>
            </a:pPr>
            <a:b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Slack-Lato"/>
              </a:rPr>
              <a:t>3.14.6: Provide Security Protection Updated as Needed to Limit Harm from Information System Flaws.</a:t>
            </a:r>
          </a:p>
          <a:p>
            <a:pPr algn="l"/>
            <a:b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</a:b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4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C832255-0F24-F274-BDF8-93BC60E4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17577"/>
          <a:stretch>
            <a:fillRect/>
          </a:stretch>
        </p:blipFill>
        <p:spPr bwMode="auto">
          <a:xfrm>
            <a:off x="1588" y="7938"/>
            <a:ext cx="18288000" cy="1027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0AF8D95-39DD-D355-609E-777B15BE041D}"/>
              </a:ext>
            </a:extLst>
          </p:cNvPr>
          <p:cNvSpPr txBox="1"/>
          <p:nvPr/>
        </p:nvSpPr>
        <p:spPr>
          <a:xfrm>
            <a:off x="1028700" y="4124325"/>
            <a:ext cx="13789025" cy="1771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eaLnBrk="1" fontAlgn="auto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eaLnBrk="1" fontAlgn="auto" hangingPunct="1">
              <a:lnSpc>
                <a:spcPts val="335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spc="-161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5222964-2573-58DB-BE6E-991111A1CF5B}"/>
              </a:ext>
            </a:extLst>
          </p:cNvPr>
          <p:cNvSpPr txBox="1"/>
          <p:nvPr/>
        </p:nvSpPr>
        <p:spPr>
          <a:xfrm>
            <a:off x="1028700" y="6197600"/>
            <a:ext cx="13789025" cy="1290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eaLnBrk="1" fontAlgn="auto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eaLnBrk="1" fontAlgn="auto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BD70AD-B967-BA23-32DD-8A9E19DAFD93}"/>
              </a:ext>
            </a:extLst>
          </p:cNvPr>
          <p:cNvSpPr txBox="1"/>
          <p:nvPr/>
        </p:nvSpPr>
        <p:spPr>
          <a:xfrm>
            <a:off x="1762125" y="2020888"/>
            <a:ext cx="15497175" cy="6892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Security &amp; DevSecOps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 vulnerability scan data generated during CI/CD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Triage, track &amp; report by service, dev team, application owner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issue creation, alerting, ticketing &amp; reporting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&amp; Infrastructure Security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vulnerability prioritization, trigger remediation workflows, monitor SLAs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 vulnerability data with threat and vulnerability intelligence feeds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 with CMDB tools for a consolidated asset inventory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Assessments &amp; Continuous Monitoring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 and compartmentalize vulnerability information for systems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and report vulnerability remediation progress (e.g. POA&amp;Ms)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between security and IT/software teams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 monitoring (e.g. infrastructure, software, </a:t>
            </a:r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ADD072B-003E-248E-102E-89DCA36E9109}"/>
              </a:ext>
            </a:extLst>
          </p:cNvPr>
          <p:cNvSpPr txBox="1"/>
          <p:nvPr/>
        </p:nvSpPr>
        <p:spPr>
          <a:xfrm>
            <a:off x="6149975" y="9750425"/>
            <a:ext cx="5988050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52B9F19-FC51-9CB5-CB1E-FCF0FEDBE527}"/>
              </a:ext>
            </a:extLst>
          </p:cNvPr>
          <p:cNvSpPr txBox="1"/>
          <p:nvPr/>
        </p:nvSpPr>
        <p:spPr>
          <a:xfrm>
            <a:off x="92075" y="520700"/>
            <a:ext cx="18103850" cy="698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Nucleus</a:t>
            </a:r>
          </a:p>
        </p:txBody>
      </p:sp>
      <p:pic>
        <p:nvPicPr>
          <p:cNvPr id="24584" name="Picture 12">
            <a:extLst>
              <a:ext uri="{FF2B5EF4-FFF2-40B4-BE49-F238E27FC236}">
                <a16:creationId xmlns:a16="http://schemas.microsoft.com/office/drawing/2014/main" id="{50F2A0C9-74BF-7054-8E58-B48299C2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913" y="9342438"/>
            <a:ext cx="28797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2720-55E7-7C5E-6C0C-9EE013BD6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DF63F7-F817-AD57-F6CC-D9A639DD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0B9BE-AFD9-657F-8111-DE6350E8AFE7}"/>
              </a:ext>
            </a:extLst>
          </p:cNvPr>
          <p:cNvSpPr txBox="1"/>
          <p:nvPr/>
        </p:nvSpPr>
        <p:spPr>
          <a:xfrm>
            <a:off x="1013461" y="822840"/>
            <a:ext cx="1626107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359" dirty="0">
                <a:solidFill>
                  <a:schemeClr val="bg1"/>
                </a:solidFill>
                <a:latin typeface="Arial"/>
                <a:cs typeface="Arial"/>
              </a:rPr>
              <a:t>Getting to Nucleus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585CF99-995C-5FD6-BC18-B53040777246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0B9BDB1C-8838-0521-FD95-59F3A51E0676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4E1BA04-8FAA-D097-F4C2-ACCF8A6CFEAC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8F95A009-A37D-6880-FB0D-2434DFE82A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12A93-FC99-BFF8-FC87-23378A973A8B}"/>
              </a:ext>
            </a:extLst>
          </p:cNvPr>
          <p:cNvSpPr txBox="1"/>
          <p:nvPr/>
        </p:nvSpPr>
        <p:spPr>
          <a:xfrm>
            <a:off x="1395625" y="2296811"/>
            <a:ext cx="15496750" cy="54168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Currently on NASA SEWP V, ITES SW2, CDM APL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Nucleus is an SBIR portfolio company via SBIR Phase 1 with AFWERX in 2021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Partners such as Thundercat, Carahsoft, </a:t>
            </a:r>
            <a:r>
              <a:rPr lang="en-US" sz="3200" dirty="0" err="1">
                <a:solidFill>
                  <a:schemeClr val="bg1"/>
                </a:solidFill>
                <a:latin typeface="Arial"/>
                <a:cs typeface="Arial"/>
              </a:rPr>
              <a:t>Guidepoint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, SHI, Norseman and many others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Customers – About 200 Customers – Gov-Related examples include Dept of Energy Labs, Commonwealth of Virginia VITA.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SBIR Phase 3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2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6212" r="17576"/>
          <a:stretch>
            <a:fillRect/>
          </a:stretch>
        </p:blipFill>
        <p:spPr>
          <a:xfrm>
            <a:off x="70562" y="4567"/>
            <a:ext cx="18151453" cy="127309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123854"/>
            <a:ext cx="13788843" cy="177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8"/>
              </a:lnSpc>
            </a:pPr>
            <a:r>
              <a:rPr lang="en-US" sz="4050" spc="-161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197381"/>
            <a:ext cx="13788843" cy="12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7DD86-46C8-9432-99C0-6EF50B031F0A}"/>
              </a:ext>
            </a:extLst>
          </p:cNvPr>
          <p:cNvSpPr txBox="1"/>
          <p:nvPr/>
        </p:nvSpPr>
        <p:spPr>
          <a:xfrm>
            <a:off x="667940" y="2222995"/>
            <a:ext cx="16952120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1600">
              <a:defRPr/>
            </a:pPr>
            <a:r>
              <a:rPr lang="en-US" sz="8100" b="1" spc="-2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37DE9-62A1-4474-D239-E08D6C81ADB3}"/>
              </a:ext>
            </a:extLst>
          </p:cNvPr>
          <p:cNvSpPr/>
          <p:nvPr/>
        </p:nvSpPr>
        <p:spPr>
          <a:xfrm>
            <a:off x="667940" y="3488540"/>
            <a:ext cx="16952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We’re happy to answer any additional questions you may have.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5824EB35-C3DD-C03E-D2BA-E547C8595AA8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</p:spTree>
    <p:extLst>
      <p:ext uri="{BB962C8B-B14F-4D97-AF65-F5344CB8AC3E}">
        <p14:creationId xmlns:p14="http://schemas.microsoft.com/office/powerpoint/2010/main" val="165888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-8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91FAB82-803D-8074-EF0E-0CCDDFEC7A5D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DAEF313-A45D-7A8E-8AFE-79D06133BE3A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5BE53E6-5C32-E693-DF8E-8386F6AD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41BE7B1-39D5-0563-F865-F0FE538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/>
        </p:blipFill>
        <p:spPr>
          <a:xfrm>
            <a:off x="765110" y="1500364"/>
            <a:ext cx="16094280" cy="8409128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32FDFD9-6EA3-DAFF-AFE0-EC172CF3B7CC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Dashboard</a:t>
            </a:r>
          </a:p>
        </p:txBody>
      </p:sp>
      <p:sp>
        <p:nvSpPr>
          <p:cNvPr id="4" name="TextBox 146">
            <a:extLst>
              <a:ext uri="{FF2B5EF4-FFF2-40B4-BE49-F238E27FC236}">
                <a16:creationId xmlns:a16="http://schemas.microsoft.com/office/drawing/2014/main" id="{B8A2C004-719A-FA91-FB91-E508ECCDBCD5}"/>
              </a:ext>
            </a:extLst>
          </p:cNvPr>
          <p:cNvSpPr txBox="1"/>
          <p:nvPr/>
        </p:nvSpPr>
        <p:spPr>
          <a:xfrm>
            <a:off x="5445473" y="9966944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</p:spTree>
    <p:extLst>
      <p:ext uri="{BB962C8B-B14F-4D97-AF65-F5344CB8AC3E}">
        <p14:creationId xmlns:p14="http://schemas.microsoft.com/office/powerpoint/2010/main" val="130882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-8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91FAB82-803D-8074-EF0E-0CCDDFEC7A5D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DAEF313-A45D-7A8E-8AFE-79D06133BE3A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5BE53E6-5C32-E693-DF8E-8386F6AD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32FDFD9-6EA3-DAFF-AFE0-EC172CF3B7CC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Dashboard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E9C1826-BAE3-468B-464C-29E5C59F54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/>
          <a:stretch/>
        </p:blipFill>
        <p:spPr>
          <a:xfrm>
            <a:off x="489098" y="1704648"/>
            <a:ext cx="15746263" cy="8252865"/>
          </a:xfrm>
          <a:prstGeom prst="rect">
            <a:avLst/>
          </a:prstGeom>
        </p:spPr>
      </p:pic>
      <p:sp>
        <p:nvSpPr>
          <p:cNvPr id="4" name="TextBox 146">
            <a:extLst>
              <a:ext uri="{FF2B5EF4-FFF2-40B4-BE49-F238E27FC236}">
                <a16:creationId xmlns:a16="http://schemas.microsoft.com/office/drawing/2014/main" id="{5B39A11E-05C4-75CA-A32E-B2B46EB7DFAA}"/>
              </a:ext>
            </a:extLst>
          </p:cNvPr>
          <p:cNvSpPr txBox="1"/>
          <p:nvPr/>
        </p:nvSpPr>
        <p:spPr>
          <a:xfrm>
            <a:off x="5445473" y="9989246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</p:spTree>
    <p:extLst>
      <p:ext uri="{BB962C8B-B14F-4D97-AF65-F5344CB8AC3E}">
        <p14:creationId xmlns:p14="http://schemas.microsoft.com/office/powerpoint/2010/main" val="236117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-8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972729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91FAB82-803D-8074-EF0E-0CCDDFEC7A5D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DAEF313-A45D-7A8E-8AFE-79D06133BE3A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5BE53E6-5C32-E693-DF8E-8386F6AD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32FDFD9-6EA3-DAFF-AFE0-EC172CF3B7CC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801F9-9C85-8CE2-26E0-3BAD380B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4" y="1644934"/>
            <a:ext cx="15993284" cy="81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-8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91FAB82-803D-8074-EF0E-0CCDDFEC7A5D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DAEF313-A45D-7A8E-8AFE-79D06133BE3A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5BE53E6-5C32-E693-DF8E-8386F6AD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32FDFD9-6EA3-DAFF-AFE0-EC172CF3B7CC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 Setup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F740C7E-711B-BB6C-A4B0-CC083B371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717832"/>
            <a:ext cx="15678290" cy="8139182"/>
          </a:xfrm>
          <a:prstGeom prst="rect">
            <a:avLst/>
          </a:prstGeom>
        </p:spPr>
      </p:pic>
      <p:sp>
        <p:nvSpPr>
          <p:cNvPr id="4" name="TextBox 146">
            <a:extLst>
              <a:ext uri="{FF2B5EF4-FFF2-40B4-BE49-F238E27FC236}">
                <a16:creationId xmlns:a16="http://schemas.microsoft.com/office/drawing/2014/main" id="{B140863E-AB7E-533D-BCB2-2F76B6CCA787}"/>
              </a:ext>
            </a:extLst>
          </p:cNvPr>
          <p:cNvSpPr txBox="1"/>
          <p:nvPr/>
        </p:nvSpPr>
        <p:spPr>
          <a:xfrm>
            <a:off x="5445473" y="9966944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</p:spTree>
    <p:extLst>
      <p:ext uri="{BB962C8B-B14F-4D97-AF65-F5344CB8AC3E}">
        <p14:creationId xmlns:p14="http://schemas.microsoft.com/office/powerpoint/2010/main" val="294593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-8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91FAB82-803D-8074-EF0E-0CCDDFEC7A5D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DAEF313-A45D-7A8E-8AFE-79D06133BE3A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5BE53E6-5C32-E693-DF8E-8386F6AD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32FDFD9-6EA3-DAFF-AFE0-EC172CF3B7CC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Import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D06B2-49F0-0C33-1A2E-E966A9BDA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1257"/>
            <a:ext cx="16554590" cy="83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6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-8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91FAB82-803D-8074-EF0E-0CCDDFEC7A5D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DAEF313-A45D-7A8E-8AFE-79D06133BE3A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5BE53E6-5C32-E693-DF8E-8386F6AD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32FDFD9-6EA3-DAFF-AFE0-EC172CF3B7CC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 Instance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F06A1-4625-D518-E8F1-9A0257350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4" y="1446001"/>
            <a:ext cx="16200924" cy="81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2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9C5D465-B680-ED81-9861-9E46F0985284}"/>
              </a:ext>
            </a:extLst>
          </p:cNvPr>
          <p:cNvSpPr txBox="1"/>
          <p:nvPr/>
        </p:nvSpPr>
        <p:spPr>
          <a:xfrm>
            <a:off x="1269638" y="3660241"/>
            <a:ext cx="99998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company founded in 2018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85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products: Risk-based Vulnerability Management Platform, Vulnerability Intelligence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 on large enterprises (G2000 + DoD/IC 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FedCIV+SLTT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4970DE-2F80-96AF-07EF-1DC8D529A75C}"/>
              </a:ext>
            </a:extLst>
          </p:cNvPr>
          <p:cNvSpPr txBox="1"/>
          <p:nvPr/>
        </p:nvSpPr>
        <p:spPr>
          <a:xfrm>
            <a:off x="1269638" y="6309481"/>
            <a:ext cx="9472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&amp; FUNDING</a:t>
            </a:r>
            <a:endParaRPr lang="en-US" sz="2400" b="1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Nucleus launched to private sector</a:t>
            </a:r>
          </a:p>
          <a:p>
            <a:pPr marL="428625" indent="-428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2020: Series A VC Funding ($3M)</a:t>
            </a:r>
          </a:p>
          <a:p>
            <a:pPr marL="428625" indent="-428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SBIR Phase 1 Awarded (AFWERX)</a:t>
            </a:r>
          </a:p>
          <a:p>
            <a:pPr marL="428625" indent="-428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Nucleus FedRAMP in-process Status (May 2022)</a:t>
            </a:r>
          </a:p>
          <a:p>
            <a:pPr marL="428625" indent="-428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2023: Series B VC Funding ($40M)</a:t>
            </a:r>
          </a:p>
          <a:p>
            <a:pPr marL="428625" indent="-428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2023: Additional Funding with participation from In-Q-Tel</a:t>
            </a:r>
          </a:p>
          <a:p>
            <a:pPr marL="428625" indent="-428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 Nucleus FedRAMP Moderate authorized Feb 2024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ABE68-4F18-1908-DF03-2D4F3A02474F}"/>
              </a:ext>
            </a:extLst>
          </p:cNvPr>
          <p:cNvSpPr txBox="1"/>
          <p:nvPr/>
        </p:nvSpPr>
        <p:spPr>
          <a:xfrm>
            <a:off x="1273886" y="1600583"/>
            <a:ext cx="13505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vulnerability management for large enterprises to enable risk-based decision making, achieve faster vulnerability remediation, and prevent breaches.</a:t>
            </a:r>
          </a:p>
        </p:txBody>
      </p:sp>
      <p:sp>
        <p:nvSpPr>
          <p:cNvPr id="58" name="TextBox 7">
            <a:extLst>
              <a:ext uri="{FF2B5EF4-FFF2-40B4-BE49-F238E27FC236}">
                <a16:creationId xmlns:a16="http://schemas.microsoft.com/office/drawing/2014/main" id="{77CD4D1D-21CD-8BE9-5751-4E24EE2369DD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pic>
        <p:nvPicPr>
          <p:cNvPr id="4" name="Picture 144">
            <a:extLst>
              <a:ext uri="{FF2B5EF4-FFF2-40B4-BE49-F238E27FC236}">
                <a16:creationId xmlns:a16="http://schemas.microsoft.com/office/drawing/2014/main" id="{EA644F82-6C31-B589-2F7C-5EE028F0BE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89014" y="9472646"/>
            <a:ext cx="2879345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-8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6A1517F-1795-A641-50D1-60718AFA4E15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NUCLEUS PROPRIETARY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91FAB82-803D-8074-EF0E-0CCDDFEC7A5D}"/>
              </a:ext>
            </a:extLst>
          </p:cNvPr>
          <p:cNvGrpSpPr/>
          <p:nvPr/>
        </p:nvGrpSpPr>
        <p:grpSpPr>
          <a:xfrm>
            <a:off x="16254412" y="8446294"/>
            <a:ext cx="2052638" cy="1859756"/>
            <a:chOff x="0" y="0"/>
            <a:chExt cx="2736850" cy="247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DAEF313-A45D-7A8E-8AFE-79D06133BE3A}"/>
                </a:ext>
              </a:extLst>
            </p:cNvPr>
            <p:cNvSpPr/>
            <p:nvPr/>
          </p:nvSpPr>
          <p:spPr>
            <a:xfrm>
              <a:off x="0" y="0"/>
              <a:ext cx="2736850" cy="2479675"/>
            </a:xfrm>
            <a:custGeom>
              <a:avLst/>
              <a:gdLst/>
              <a:ahLst/>
              <a:cxnLst/>
              <a:rect l="l" t="t" r="r" b="b"/>
              <a:pathLst>
                <a:path w="2736850" h="2479675">
                  <a:moveTo>
                    <a:pt x="2736850" y="89408"/>
                  </a:moveTo>
                  <a:cubicBezTo>
                    <a:pt x="2736850" y="2479675"/>
                    <a:pt x="2736850" y="2479675"/>
                    <a:pt x="2736850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123825" y="2479675"/>
                    <a:pt x="123825" y="2479675"/>
                    <a:pt x="123825" y="2479675"/>
                  </a:cubicBezTo>
                  <a:cubicBezTo>
                    <a:pt x="0" y="1791843"/>
                    <a:pt x="385064" y="1489202"/>
                    <a:pt x="825119" y="1337818"/>
                  </a:cubicBezTo>
                  <a:cubicBezTo>
                    <a:pt x="1265174" y="1186434"/>
                    <a:pt x="1471549" y="883793"/>
                    <a:pt x="1829054" y="498602"/>
                  </a:cubicBezTo>
                  <a:cubicBezTo>
                    <a:pt x="2093849" y="213233"/>
                    <a:pt x="2375789" y="0"/>
                    <a:pt x="2736850" y="89408"/>
                  </a:cubicBezTo>
                  <a:close/>
                </a:path>
              </a:pathLst>
            </a:custGeom>
            <a:solidFill>
              <a:srgbClr val="5E94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85BE53E6-5C32-E693-DF8E-8386F6AD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"/>
          <a:stretch>
            <a:fillRect/>
          </a:stretch>
        </p:blipFill>
        <p:spPr>
          <a:xfrm>
            <a:off x="17125204" y="9187997"/>
            <a:ext cx="896982" cy="906423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32FDFD9-6EA3-DAFF-AFE0-EC172CF3B7CC}"/>
              </a:ext>
            </a:extLst>
          </p:cNvPr>
          <p:cNvSpPr txBox="1"/>
          <p:nvPr/>
        </p:nvSpPr>
        <p:spPr>
          <a:xfrm>
            <a:off x="91440" y="520608"/>
            <a:ext cx="1810512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28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 Intel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3C5A3-E2AB-0256-F99D-DBF39E8CF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8" y="1739172"/>
            <a:ext cx="15674401" cy="78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36A5F6A-6374-1609-52C2-34074F35A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2"/>
            <a:ext cx="18305455" cy="10287000"/>
          </a:xfrm>
          <a:prstGeom prst="rect">
            <a:avLst/>
          </a:prstGeom>
        </p:spPr>
      </p:pic>
      <p:sp>
        <p:nvSpPr>
          <p:cNvPr id="2" name="TextBox 146">
            <a:extLst>
              <a:ext uri="{FF2B5EF4-FFF2-40B4-BE49-F238E27FC236}">
                <a16:creationId xmlns:a16="http://schemas.microsoft.com/office/drawing/2014/main" id="{76EBF02B-0DCE-6D37-A314-670873919A6E}"/>
              </a:ext>
            </a:extLst>
          </p:cNvPr>
          <p:cNvSpPr txBox="1"/>
          <p:nvPr/>
        </p:nvSpPr>
        <p:spPr>
          <a:xfrm>
            <a:off x="5445473" y="1007845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</p:spTree>
    <p:extLst>
      <p:ext uri="{BB962C8B-B14F-4D97-AF65-F5344CB8AC3E}">
        <p14:creationId xmlns:p14="http://schemas.microsoft.com/office/powerpoint/2010/main" val="65816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C80FA-AE66-E71B-121A-20DE69C7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4000"/>
          </a:blip>
          <a:srcRect l="6212" r="17576"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301906"/>
            <a:ext cx="13788843" cy="177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8"/>
              </a:lnSpc>
            </a:pPr>
            <a:r>
              <a:rPr lang="en-US" sz="4050" spc="-161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197381"/>
            <a:ext cx="13788843" cy="12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" y="540722"/>
            <a:ext cx="18105120" cy="69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Current State of VM?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AAB8AAB-7C9C-C7AB-1A59-0609DFB9212A}"/>
              </a:ext>
            </a:extLst>
          </p:cNvPr>
          <p:cNvSpPr txBox="1"/>
          <p:nvPr/>
        </p:nvSpPr>
        <p:spPr>
          <a:xfrm>
            <a:off x="922047" y="1346092"/>
            <a:ext cx="16443906" cy="87493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do you currently coordinate data from disparate tools on network? ​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do you normalize data from various tools ? </a:t>
            </a:r>
            <a:endParaRPr lang="en-US" sz="2400" spc="83" dirty="0">
              <a:solidFill>
                <a:schemeClr val="bg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Is there a single repository to look for data when needed or variety of tools?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long does it take to create reports? Are you comfortable with accuracy?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is work distributed across the team?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Are false positives common? How do you deal with them? </a:t>
            </a:r>
            <a:endParaRPr lang="en-US" sz="2400" b="1" spc="83" dirty="0">
              <a:solidFill>
                <a:schemeClr val="bg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are mitigations tracked now? </a:t>
            </a:r>
            <a:endParaRPr lang="en-US" sz="2400" b="1" spc="83" dirty="0">
              <a:solidFill>
                <a:schemeClr val="bg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If you score Vulns now, can you re-score based on new intel? If so, what would process be?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 you incorporate the KEV list from CISA ? If so, how?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are you currently meeting requirements of BOD 23-01? 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do you utilize SSVC ?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How do you track device compliance status?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9D94F4B-2DEE-B2B4-DE51-1A708D73094B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DC08CC48-D19B-79D4-151A-2764420ABF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74784" y="9342632"/>
            <a:ext cx="2879345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6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9C926C3-4569-1652-30D2-7CB2E0F72A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3795" y="448007"/>
            <a:ext cx="310017" cy="68579"/>
            <a:chOff x="0" y="0"/>
            <a:chExt cx="413356" cy="91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3385" cy="91440"/>
            </a:xfrm>
            <a:custGeom>
              <a:avLst/>
              <a:gdLst/>
              <a:ahLst/>
              <a:cxnLst/>
              <a:rect l="l" t="t" r="r" b="b"/>
              <a:pathLst>
                <a:path w="413385" h="91440">
                  <a:moveTo>
                    <a:pt x="0" y="0"/>
                  </a:moveTo>
                  <a:lnTo>
                    <a:pt x="413385" y="0"/>
                  </a:lnTo>
                  <a:lnTo>
                    <a:pt x="413385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22910" y="448007"/>
            <a:ext cx="769590" cy="68579"/>
            <a:chOff x="0" y="0"/>
            <a:chExt cx="1026120" cy="914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6160" cy="91440"/>
            </a:xfrm>
            <a:custGeom>
              <a:avLst/>
              <a:gdLst/>
              <a:ahLst/>
              <a:cxnLst/>
              <a:rect l="l" t="t" r="r" b="b"/>
              <a:pathLst>
                <a:path w="1026160" h="91440">
                  <a:moveTo>
                    <a:pt x="0" y="0"/>
                  </a:moveTo>
                  <a:lnTo>
                    <a:pt x="1026160" y="0"/>
                  </a:lnTo>
                  <a:lnTo>
                    <a:pt x="1026160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796" y="2618818"/>
            <a:ext cx="16763033" cy="45239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7"/>
          <a:stretch>
            <a:fillRect/>
          </a:stretch>
        </p:blipFill>
        <p:spPr>
          <a:xfrm>
            <a:off x="8765925" y="2775185"/>
            <a:ext cx="715683" cy="8661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31780" y="2775185"/>
            <a:ext cx="879915" cy="8799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082880" y="6166382"/>
            <a:ext cx="742295" cy="7422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 r="26"/>
          <a:stretch>
            <a:fillRect/>
          </a:stretch>
        </p:blipFill>
        <p:spPr>
          <a:xfrm>
            <a:off x="15433347" y="2857804"/>
            <a:ext cx="654999" cy="7496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66437" y="6062705"/>
            <a:ext cx="821483" cy="9388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53794" y="793066"/>
            <a:ext cx="17054969" cy="6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4"/>
              </a:lnSpc>
            </a:pPr>
            <a:r>
              <a:rPr lang="en-US" sz="4800" dirty="0">
                <a:solidFill>
                  <a:schemeClr val="bg1"/>
                </a:solidFill>
                <a:latin typeface="Titillium Web Regular Bold"/>
              </a:rPr>
              <a:t>How Nucleus </a:t>
            </a:r>
            <a:r>
              <a:rPr lang="en-US" sz="4800" dirty="0">
                <a:solidFill>
                  <a:srgbClr val="0074C8"/>
                </a:solidFill>
                <a:latin typeface="Titillium Web Regular Bold"/>
              </a:rPr>
              <a:t>Works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0985" y="3585874"/>
            <a:ext cx="3321509" cy="92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3600">
                <a:solidFill>
                  <a:srgbClr val="BACAEE"/>
                </a:solidFill>
                <a:latin typeface="Titillium Web Bold"/>
              </a:rPr>
              <a:t>Aggregate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34803" y="6940009"/>
            <a:ext cx="2084747" cy="94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3600">
                <a:solidFill>
                  <a:srgbClr val="8DA7E3"/>
                </a:solidFill>
                <a:latin typeface="Titillium Web Bold"/>
              </a:rPr>
              <a:t>Enrich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28404" y="3574444"/>
            <a:ext cx="2590725" cy="94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3600">
                <a:solidFill>
                  <a:srgbClr val="00B0F0"/>
                </a:solidFill>
                <a:latin typeface="Titillium Web Bold"/>
              </a:rPr>
              <a:t>Analyze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95819" y="6951439"/>
            <a:ext cx="3470076" cy="92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3600">
                <a:solidFill>
                  <a:srgbClr val="325FCE"/>
                </a:solidFill>
                <a:latin typeface="Titillium Web Bold"/>
              </a:rPr>
              <a:t>Remediate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73175" y="3519199"/>
            <a:ext cx="277534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3600">
                <a:solidFill>
                  <a:srgbClr val="346CF4"/>
                </a:solidFill>
                <a:latin typeface="Titillium Web Bold"/>
              </a:rPr>
              <a:t>Monitor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6374" y="4806524"/>
            <a:ext cx="2590727" cy="8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dirty="0">
                <a:solidFill>
                  <a:schemeClr val="bg1"/>
                </a:solidFill>
                <a:latin typeface="Titillium Web Regular"/>
              </a:rPr>
              <a:t>Vulnerability and asset inventory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46442" y="4710385"/>
            <a:ext cx="2554652" cy="8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chemeClr val="bg1"/>
                </a:solidFill>
                <a:latin typeface="Titillium Web Regular"/>
              </a:rPr>
              <a:t>Risk-based prioritization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490163" y="4672000"/>
            <a:ext cx="2541371" cy="8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chemeClr val="bg1"/>
                </a:solidFill>
                <a:latin typeface="Titillium Web Regular"/>
              </a:rPr>
              <a:t>Reporting 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chemeClr val="bg1"/>
                </a:solidFill>
                <a:latin typeface="Titillium Web Regular"/>
              </a:rPr>
              <a:t>and metrics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14192" y="8057621"/>
            <a:ext cx="2525970" cy="8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chemeClr val="bg1"/>
                </a:solidFill>
                <a:latin typeface="Titillium Web Regular"/>
              </a:rPr>
              <a:t>  Threat intel and business context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95821" y="8068636"/>
            <a:ext cx="3470075" cy="8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chemeClr val="bg1"/>
                </a:solidFill>
                <a:latin typeface="Titillium Web Regular"/>
              </a:rPr>
              <a:t> Automated workflows and ticketing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3034" y="9722993"/>
            <a:ext cx="453145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200">
                <a:solidFill>
                  <a:srgbClr val="262626"/>
                </a:solidFill>
                <a:latin typeface="Arimo"/>
              </a:rPr>
              <a:t>NUCLEUS PROPRIETARY AND CONFIDENTIAL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alphaModFix amt="75000"/>
          </a:blip>
          <a:srcRect l="38061" t="37255" r="18479" b="12354"/>
          <a:stretch>
            <a:fillRect/>
          </a:stretch>
        </p:blipFill>
        <p:spPr>
          <a:xfrm>
            <a:off x="10103351" y="-491557"/>
            <a:ext cx="8184650" cy="218645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189014" y="9472646"/>
            <a:ext cx="2879345" cy="736577"/>
          </a:xfrm>
          <a:prstGeom prst="rect">
            <a:avLst/>
          </a:prstGeom>
        </p:spPr>
      </p:pic>
      <p:sp>
        <p:nvSpPr>
          <p:cNvPr id="27" name="TextBox 146">
            <a:extLst>
              <a:ext uri="{FF2B5EF4-FFF2-40B4-BE49-F238E27FC236}">
                <a16:creationId xmlns:a16="http://schemas.microsoft.com/office/drawing/2014/main" id="{813B9AF9-EB21-73EB-A71E-240F013F85C9}"/>
              </a:ext>
            </a:extLst>
          </p:cNvPr>
          <p:cNvSpPr txBox="1"/>
          <p:nvPr/>
        </p:nvSpPr>
        <p:spPr>
          <a:xfrm>
            <a:off x="5445473" y="9966944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D33DB5D0-4A56-0B8E-2B1F-32A02D47830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4000"/>
          </a:blip>
          <a:srcRect l="6212" r="17576"/>
          <a:stretch>
            <a:fillRect/>
          </a:stretch>
        </p:blipFill>
        <p:spPr>
          <a:xfrm>
            <a:off x="152400" y="152400"/>
            <a:ext cx="18288000" cy="102870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AB9514D-13F8-041F-3539-50AE796994EB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4000"/>
          </a:blip>
          <a:srcRect l="6212" r="17576"/>
          <a:stretch>
            <a:fillRect/>
          </a:stretch>
        </p:blipFill>
        <p:spPr>
          <a:xfrm>
            <a:off x="304800" y="3048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F1E0D906-EB69-7B73-2722-5D1AB545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45091" y="376013"/>
            <a:ext cx="310017" cy="68579"/>
            <a:chOff x="0" y="0"/>
            <a:chExt cx="413356" cy="91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3385" cy="91440"/>
            </a:xfrm>
            <a:custGeom>
              <a:avLst/>
              <a:gdLst/>
              <a:ahLst/>
              <a:cxnLst/>
              <a:rect l="l" t="t" r="r" b="b"/>
              <a:pathLst>
                <a:path w="413385" h="91440">
                  <a:moveTo>
                    <a:pt x="0" y="0"/>
                  </a:moveTo>
                  <a:lnTo>
                    <a:pt x="413385" y="0"/>
                  </a:lnTo>
                  <a:lnTo>
                    <a:pt x="413385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14206" y="376013"/>
            <a:ext cx="769590" cy="68579"/>
            <a:chOff x="0" y="0"/>
            <a:chExt cx="1026120" cy="914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6160" cy="91440"/>
            </a:xfrm>
            <a:custGeom>
              <a:avLst/>
              <a:gdLst/>
              <a:ahLst/>
              <a:cxnLst/>
              <a:rect l="l" t="t" r="r" b="b"/>
              <a:pathLst>
                <a:path w="1026160" h="91440">
                  <a:moveTo>
                    <a:pt x="0" y="0"/>
                  </a:moveTo>
                  <a:lnTo>
                    <a:pt x="1026160" y="0"/>
                  </a:lnTo>
                  <a:lnTo>
                    <a:pt x="1026160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45473" y="254564"/>
            <a:ext cx="11664881" cy="9088068"/>
            <a:chOff x="0" y="0"/>
            <a:chExt cx="11117893" cy="86619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17906" cy="8661853"/>
            </a:xfrm>
            <a:custGeom>
              <a:avLst/>
              <a:gdLst/>
              <a:ahLst/>
              <a:cxnLst/>
              <a:rect l="l" t="t" r="r" b="b"/>
              <a:pathLst>
                <a:path w="11117906" h="8661853">
                  <a:moveTo>
                    <a:pt x="0" y="0"/>
                  </a:moveTo>
                  <a:lnTo>
                    <a:pt x="11117906" y="0"/>
                  </a:lnTo>
                  <a:lnTo>
                    <a:pt x="11117906" y="8661853"/>
                  </a:lnTo>
                  <a:lnTo>
                    <a:pt x="0" y="866185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3442" b="700"/>
          <a:stretch/>
        </p:blipFill>
        <p:spPr>
          <a:xfrm>
            <a:off x="5557981" y="292911"/>
            <a:ext cx="11884928" cy="89004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445473" y="9966944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3482" y="597740"/>
            <a:ext cx="3966782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1" spc="150" dirty="0">
                <a:solidFill>
                  <a:schemeClr val="bg1"/>
                </a:solidFill>
                <a:latin typeface="Titillium Web Regular Bold"/>
              </a:rPr>
              <a:t>Unified </a:t>
            </a:r>
          </a:p>
          <a:p>
            <a:pPr>
              <a:lnSpc>
                <a:spcPts val="6000"/>
              </a:lnSpc>
            </a:pPr>
            <a:r>
              <a:rPr lang="en-US" sz="5001" spc="150" dirty="0">
                <a:solidFill>
                  <a:schemeClr val="bg1"/>
                </a:solidFill>
                <a:latin typeface="Titillium Web Regular Bold"/>
              </a:rPr>
              <a:t>Vulnerability </a:t>
            </a:r>
          </a:p>
          <a:p>
            <a:pPr>
              <a:lnSpc>
                <a:spcPts val="6000"/>
              </a:lnSpc>
            </a:pPr>
            <a:r>
              <a:rPr lang="en-US" sz="5001" spc="150" dirty="0">
                <a:solidFill>
                  <a:schemeClr val="bg1"/>
                </a:solidFill>
                <a:latin typeface="Titillium Web Regular Bold"/>
              </a:rPr>
              <a:t>Management </a:t>
            </a:r>
          </a:p>
          <a:p>
            <a:pPr>
              <a:lnSpc>
                <a:spcPts val="6000"/>
              </a:lnSpc>
            </a:pPr>
            <a:r>
              <a:rPr lang="en-US" sz="5001" spc="150" dirty="0">
                <a:solidFill>
                  <a:schemeClr val="bg1"/>
                </a:solidFill>
                <a:latin typeface="Titillium Web Regular Bold"/>
              </a:rPr>
              <a:t>At-a-Glance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75000"/>
          </a:blip>
          <a:srcRect l="3996" t="44736" r="16435"/>
          <a:stretch>
            <a:fillRect/>
          </a:stretch>
        </p:blipFill>
        <p:spPr>
          <a:xfrm rot="16200000">
            <a:off x="-7316416" y="7009638"/>
            <a:ext cx="17868866" cy="28594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74784" y="9342632"/>
            <a:ext cx="2879345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>
            <a:extLst>
              <a:ext uri="{FF2B5EF4-FFF2-40B4-BE49-F238E27FC236}">
                <a16:creationId xmlns:a16="http://schemas.microsoft.com/office/drawing/2014/main" id="{5616D4ED-B16F-16CB-59A6-0B246A46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13835" y="1484364"/>
            <a:ext cx="7879667" cy="1266624"/>
            <a:chOff x="0" y="0"/>
            <a:chExt cx="10506223" cy="1688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506202" cy="1688846"/>
            </a:xfrm>
            <a:custGeom>
              <a:avLst/>
              <a:gdLst/>
              <a:ahLst/>
              <a:cxnLst/>
              <a:rect l="l" t="t" r="r" b="b"/>
              <a:pathLst>
                <a:path w="10506202" h="1688846">
                  <a:moveTo>
                    <a:pt x="0" y="0"/>
                  </a:moveTo>
                  <a:lnTo>
                    <a:pt x="10506202" y="0"/>
                  </a:lnTo>
                  <a:lnTo>
                    <a:pt x="10506202" y="1688846"/>
                  </a:lnTo>
                  <a:lnTo>
                    <a:pt x="0" y="1688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1524" y="-1524"/>
              <a:ext cx="10509250" cy="1691894"/>
            </a:xfrm>
            <a:custGeom>
              <a:avLst/>
              <a:gdLst/>
              <a:ahLst/>
              <a:cxnLst/>
              <a:rect l="l" t="t" r="r" b="b"/>
              <a:pathLst>
                <a:path w="10509250" h="1691894">
                  <a:moveTo>
                    <a:pt x="1524" y="0"/>
                  </a:moveTo>
                  <a:lnTo>
                    <a:pt x="10507726" y="0"/>
                  </a:lnTo>
                  <a:cubicBezTo>
                    <a:pt x="10508615" y="0"/>
                    <a:pt x="10509250" y="762"/>
                    <a:pt x="10509250" y="1524"/>
                  </a:cubicBezTo>
                  <a:lnTo>
                    <a:pt x="10509250" y="1690370"/>
                  </a:lnTo>
                  <a:cubicBezTo>
                    <a:pt x="10509250" y="1691259"/>
                    <a:pt x="10508488" y="1691894"/>
                    <a:pt x="10507726" y="1691894"/>
                  </a:cubicBezTo>
                  <a:lnTo>
                    <a:pt x="1524" y="1691894"/>
                  </a:lnTo>
                  <a:cubicBezTo>
                    <a:pt x="635" y="1691894"/>
                    <a:pt x="0" y="1691132"/>
                    <a:pt x="0" y="169037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690370"/>
                  </a:lnTo>
                  <a:lnTo>
                    <a:pt x="1524" y="1690370"/>
                  </a:lnTo>
                  <a:lnTo>
                    <a:pt x="1524" y="1688846"/>
                  </a:lnTo>
                  <a:lnTo>
                    <a:pt x="10507726" y="1688846"/>
                  </a:lnTo>
                  <a:lnTo>
                    <a:pt x="10507726" y="1690370"/>
                  </a:lnTo>
                  <a:lnTo>
                    <a:pt x="10506202" y="1690370"/>
                  </a:lnTo>
                  <a:lnTo>
                    <a:pt x="10506202" y="1524"/>
                  </a:lnTo>
                  <a:lnTo>
                    <a:pt x="10507726" y="1524"/>
                  </a:lnTo>
                  <a:lnTo>
                    <a:pt x="1050772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9546" y="3383539"/>
            <a:ext cx="7887059" cy="1722536"/>
            <a:chOff x="0" y="0"/>
            <a:chExt cx="10516079" cy="22967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16108" cy="2296668"/>
            </a:xfrm>
            <a:custGeom>
              <a:avLst/>
              <a:gdLst/>
              <a:ahLst/>
              <a:cxnLst/>
              <a:rect l="l" t="t" r="r" b="b"/>
              <a:pathLst>
                <a:path w="10516108" h="2296668">
                  <a:moveTo>
                    <a:pt x="0" y="0"/>
                  </a:moveTo>
                  <a:lnTo>
                    <a:pt x="10516108" y="0"/>
                  </a:lnTo>
                  <a:lnTo>
                    <a:pt x="10516108" y="2296668"/>
                  </a:lnTo>
                  <a:lnTo>
                    <a:pt x="0" y="2296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524" y="-1524"/>
              <a:ext cx="10519156" cy="2299716"/>
            </a:xfrm>
            <a:custGeom>
              <a:avLst/>
              <a:gdLst/>
              <a:ahLst/>
              <a:cxnLst/>
              <a:rect l="l" t="t" r="r" b="b"/>
              <a:pathLst>
                <a:path w="10519156" h="2299716">
                  <a:moveTo>
                    <a:pt x="1524" y="0"/>
                  </a:moveTo>
                  <a:lnTo>
                    <a:pt x="10517632" y="0"/>
                  </a:lnTo>
                  <a:cubicBezTo>
                    <a:pt x="10518521" y="0"/>
                    <a:pt x="10519156" y="762"/>
                    <a:pt x="10519156" y="1524"/>
                  </a:cubicBezTo>
                  <a:lnTo>
                    <a:pt x="10519156" y="2298192"/>
                  </a:lnTo>
                  <a:cubicBezTo>
                    <a:pt x="10519156" y="2299081"/>
                    <a:pt x="10518394" y="2299716"/>
                    <a:pt x="10517632" y="2299716"/>
                  </a:cubicBezTo>
                  <a:lnTo>
                    <a:pt x="1524" y="2299716"/>
                  </a:lnTo>
                  <a:cubicBezTo>
                    <a:pt x="635" y="2299716"/>
                    <a:pt x="0" y="2298954"/>
                    <a:pt x="0" y="2298192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2298192"/>
                  </a:lnTo>
                  <a:lnTo>
                    <a:pt x="1524" y="2298192"/>
                  </a:lnTo>
                  <a:lnTo>
                    <a:pt x="1524" y="2296668"/>
                  </a:lnTo>
                  <a:lnTo>
                    <a:pt x="10517632" y="2296668"/>
                  </a:lnTo>
                  <a:lnTo>
                    <a:pt x="10517632" y="2298192"/>
                  </a:lnTo>
                  <a:lnTo>
                    <a:pt x="10516108" y="2298192"/>
                  </a:lnTo>
                  <a:lnTo>
                    <a:pt x="10516108" y="1524"/>
                  </a:lnTo>
                  <a:lnTo>
                    <a:pt x="10517632" y="1524"/>
                  </a:lnTo>
                  <a:lnTo>
                    <a:pt x="10517632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50957" y="6601313"/>
            <a:ext cx="7898807" cy="1497512"/>
            <a:chOff x="0" y="0"/>
            <a:chExt cx="10531741" cy="19966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31729" cy="1996694"/>
            </a:xfrm>
            <a:custGeom>
              <a:avLst/>
              <a:gdLst/>
              <a:ahLst/>
              <a:cxnLst/>
              <a:rect l="l" t="t" r="r" b="b"/>
              <a:pathLst>
                <a:path w="10531729" h="1996694">
                  <a:moveTo>
                    <a:pt x="0" y="0"/>
                  </a:moveTo>
                  <a:lnTo>
                    <a:pt x="10531729" y="0"/>
                  </a:lnTo>
                  <a:lnTo>
                    <a:pt x="10531729" y="1996694"/>
                  </a:lnTo>
                  <a:lnTo>
                    <a:pt x="0" y="1996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1524" y="-1524"/>
              <a:ext cx="10534777" cy="1999742"/>
            </a:xfrm>
            <a:custGeom>
              <a:avLst/>
              <a:gdLst/>
              <a:ahLst/>
              <a:cxnLst/>
              <a:rect l="l" t="t" r="r" b="b"/>
              <a:pathLst>
                <a:path w="10534777" h="1999742">
                  <a:moveTo>
                    <a:pt x="1524" y="0"/>
                  </a:moveTo>
                  <a:lnTo>
                    <a:pt x="10533253" y="0"/>
                  </a:lnTo>
                  <a:cubicBezTo>
                    <a:pt x="10534142" y="0"/>
                    <a:pt x="10534777" y="762"/>
                    <a:pt x="10534777" y="1524"/>
                  </a:cubicBezTo>
                  <a:lnTo>
                    <a:pt x="10534777" y="1998218"/>
                  </a:lnTo>
                  <a:cubicBezTo>
                    <a:pt x="10534777" y="1999107"/>
                    <a:pt x="10534015" y="1999742"/>
                    <a:pt x="10533253" y="1999742"/>
                  </a:cubicBezTo>
                  <a:lnTo>
                    <a:pt x="1524" y="1999742"/>
                  </a:lnTo>
                  <a:cubicBezTo>
                    <a:pt x="635" y="1999742"/>
                    <a:pt x="0" y="1998980"/>
                    <a:pt x="0" y="199821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998218"/>
                  </a:lnTo>
                  <a:lnTo>
                    <a:pt x="1524" y="1998218"/>
                  </a:lnTo>
                  <a:lnTo>
                    <a:pt x="1524" y="1996694"/>
                  </a:lnTo>
                  <a:lnTo>
                    <a:pt x="10533253" y="1996694"/>
                  </a:lnTo>
                  <a:lnTo>
                    <a:pt x="10533253" y="1998218"/>
                  </a:lnTo>
                  <a:lnTo>
                    <a:pt x="10531729" y="1998218"/>
                  </a:lnTo>
                  <a:lnTo>
                    <a:pt x="10531729" y="1524"/>
                  </a:lnTo>
                  <a:lnTo>
                    <a:pt x="10533253" y="1524"/>
                  </a:lnTo>
                  <a:lnTo>
                    <a:pt x="1053325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17787" y="1429134"/>
            <a:ext cx="7912715" cy="3429567"/>
            <a:chOff x="0" y="0"/>
            <a:chExt cx="10550285" cy="45727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50271" cy="4572762"/>
            </a:xfrm>
            <a:custGeom>
              <a:avLst/>
              <a:gdLst/>
              <a:ahLst/>
              <a:cxnLst/>
              <a:rect l="l" t="t" r="r" b="b"/>
              <a:pathLst>
                <a:path w="10550271" h="4572762">
                  <a:moveTo>
                    <a:pt x="0" y="0"/>
                  </a:moveTo>
                  <a:lnTo>
                    <a:pt x="10550271" y="0"/>
                  </a:lnTo>
                  <a:lnTo>
                    <a:pt x="10550271" y="4572762"/>
                  </a:lnTo>
                  <a:lnTo>
                    <a:pt x="0" y="4572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1524" y="-1524"/>
              <a:ext cx="10553319" cy="4575810"/>
            </a:xfrm>
            <a:custGeom>
              <a:avLst/>
              <a:gdLst/>
              <a:ahLst/>
              <a:cxnLst/>
              <a:rect l="l" t="t" r="r" b="b"/>
              <a:pathLst>
                <a:path w="10553319" h="4575810">
                  <a:moveTo>
                    <a:pt x="1524" y="0"/>
                  </a:moveTo>
                  <a:lnTo>
                    <a:pt x="10551795" y="0"/>
                  </a:lnTo>
                  <a:cubicBezTo>
                    <a:pt x="10552684" y="0"/>
                    <a:pt x="10553319" y="762"/>
                    <a:pt x="10553319" y="1524"/>
                  </a:cubicBezTo>
                  <a:lnTo>
                    <a:pt x="10553319" y="4574286"/>
                  </a:lnTo>
                  <a:cubicBezTo>
                    <a:pt x="10553319" y="4575175"/>
                    <a:pt x="10552557" y="4575810"/>
                    <a:pt x="10551795" y="4575810"/>
                  </a:cubicBezTo>
                  <a:lnTo>
                    <a:pt x="1524" y="4575810"/>
                  </a:lnTo>
                  <a:cubicBezTo>
                    <a:pt x="635" y="4575810"/>
                    <a:pt x="0" y="4575048"/>
                    <a:pt x="0" y="4574286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4574286"/>
                  </a:lnTo>
                  <a:lnTo>
                    <a:pt x="1524" y="4574286"/>
                  </a:lnTo>
                  <a:lnTo>
                    <a:pt x="1524" y="4572762"/>
                  </a:lnTo>
                  <a:lnTo>
                    <a:pt x="10551795" y="4572762"/>
                  </a:lnTo>
                  <a:lnTo>
                    <a:pt x="10551795" y="4574286"/>
                  </a:lnTo>
                  <a:lnTo>
                    <a:pt x="10550271" y="4574286"/>
                  </a:lnTo>
                  <a:lnTo>
                    <a:pt x="10550271" y="1524"/>
                  </a:lnTo>
                  <a:lnTo>
                    <a:pt x="10551795" y="1524"/>
                  </a:lnTo>
                  <a:lnTo>
                    <a:pt x="1055179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 rot="16200000">
            <a:off x="8694549" y="2604950"/>
            <a:ext cx="260356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000" spc="-26">
                <a:solidFill>
                  <a:srgbClr val="FFFFFF"/>
                </a:solidFill>
                <a:latin typeface="Open Sans Bold"/>
              </a:rPr>
              <a:t>Intelligent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t="8948" r="3639" b="16122"/>
          <a:stretch>
            <a:fillRect/>
          </a:stretch>
        </p:blipFill>
        <p:spPr>
          <a:xfrm>
            <a:off x="3344380" y="1914419"/>
            <a:ext cx="1742324" cy="68570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9208104" y="5029051"/>
            <a:ext cx="7929042" cy="1262492"/>
            <a:chOff x="0" y="0"/>
            <a:chExt cx="10572056" cy="1683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572115" cy="1683385"/>
            </a:xfrm>
            <a:custGeom>
              <a:avLst/>
              <a:gdLst/>
              <a:ahLst/>
              <a:cxnLst/>
              <a:rect l="l" t="t" r="r" b="b"/>
              <a:pathLst>
                <a:path w="10572115" h="1683385">
                  <a:moveTo>
                    <a:pt x="0" y="0"/>
                  </a:moveTo>
                  <a:lnTo>
                    <a:pt x="10572115" y="0"/>
                  </a:lnTo>
                  <a:lnTo>
                    <a:pt x="10572115" y="1683385"/>
                  </a:lnTo>
                  <a:lnTo>
                    <a:pt x="0" y="1683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24" y="-1524"/>
              <a:ext cx="10575163" cy="1686433"/>
            </a:xfrm>
            <a:custGeom>
              <a:avLst/>
              <a:gdLst/>
              <a:ahLst/>
              <a:cxnLst/>
              <a:rect l="l" t="t" r="r" b="b"/>
              <a:pathLst>
                <a:path w="10575163" h="1686433">
                  <a:moveTo>
                    <a:pt x="1524" y="0"/>
                  </a:moveTo>
                  <a:lnTo>
                    <a:pt x="10573639" y="0"/>
                  </a:lnTo>
                  <a:cubicBezTo>
                    <a:pt x="10574528" y="0"/>
                    <a:pt x="10575163" y="762"/>
                    <a:pt x="10575163" y="1524"/>
                  </a:cubicBezTo>
                  <a:lnTo>
                    <a:pt x="10575163" y="1684909"/>
                  </a:lnTo>
                  <a:cubicBezTo>
                    <a:pt x="10575163" y="1685798"/>
                    <a:pt x="10574401" y="1686433"/>
                    <a:pt x="10573639" y="1686433"/>
                  </a:cubicBezTo>
                  <a:lnTo>
                    <a:pt x="1524" y="1686433"/>
                  </a:lnTo>
                  <a:cubicBezTo>
                    <a:pt x="635" y="1686433"/>
                    <a:pt x="0" y="1685671"/>
                    <a:pt x="0" y="168490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684909"/>
                  </a:lnTo>
                  <a:lnTo>
                    <a:pt x="1524" y="1684909"/>
                  </a:lnTo>
                  <a:lnTo>
                    <a:pt x="1524" y="1683385"/>
                  </a:lnTo>
                  <a:lnTo>
                    <a:pt x="10573639" y="1683385"/>
                  </a:lnTo>
                  <a:lnTo>
                    <a:pt x="10573639" y="1684909"/>
                  </a:lnTo>
                  <a:lnTo>
                    <a:pt x="10572115" y="1684909"/>
                  </a:lnTo>
                  <a:lnTo>
                    <a:pt x="10572115" y="1524"/>
                  </a:lnTo>
                  <a:lnTo>
                    <a:pt x="10573639" y="1524"/>
                  </a:lnTo>
                  <a:lnTo>
                    <a:pt x="1057363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b="339"/>
          <a:stretch>
            <a:fillRect/>
          </a:stretch>
        </p:blipFill>
        <p:spPr>
          <a:xfrm>
            <a:off x="2313313" y="3918957"/>
            <a:ext cx="1509608" cy="94430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56121" y="3975789"/>
            <a:ext cx="1663284" cy="10380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 b="339"/>
          <a:stretch>
            <a:fillRect/>
          </a:stretch>
        </p:blipFill>
        <p:spPr>
          <a:xfrm>
            <a:off x="7545939" y="3490735"/>
            <a:ext cx="1386183" cy="8671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rcRect l="9355" r="15095" b="337"/>
          <a:stretch>
            <a:fillRect/>
          </a:stretch>
        </p:blipFill>
        <p:spPr>
          <a:xfrm>
            <a:off x="1200535" y="4150482"/>
            <a:ext cx="1096199" cy="9076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 b="339"/>
          <a:stretch>
            <a:fillRect/>
          </a:stretch>
        </p:blipFill>
        <p:spPr>
          <a:xfrm>
            <a:off x="3869169" y="4168412"/>
            <a:ext cx="1298457" cy="81222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rcRect l="12385" b="338"/>
          <a:stretch>
            <a:fillRect/>
          </a:stretch>
        </p:blipFill>
        <p:spPr>
          <a:xfrm>
            <a:off x="6621635" y="4150325"/>
            <a:ext cx="1038695" cy="741588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122670" y="5394131"/>
            <a:ext cx="7900985" cy="1661333"/>
            <a:chOff x="0" y="0"/>
            <a:chExt cx="10534647" cy="22151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534650" cy="2215134"/>
            </a:xfrm>
            <a:custGeom>
              <a:avLst/>
              <a:gdLst/>
              <a:ahLst/>
              <a:cxnLst/>
              <a:rect l="l" t="t" r="r" b="b"/>
              <a:pathLst>
                <a:path w="10534650" h="2215134">
                  <a:moveTo>
                    <a:pt x="0" y="0"/>
                  </a:moveTo>
                  <a:lnTo>
                    <a:pt x="10534650" y="0"/>
                  </a:lnTo>
                  <a:lnTo>
                    <a:pt x="10534650" y="2215134"/>
                  </a:lnTo>
                  <a:lnTo>
                    <a:pt x="0" y="2215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-1524" y="-1524"/>
              <a:ext cx="10537698" cy="2218182"/>
            </a:xfrm>
            <a:custGeom>
              <a:avLst/>
              <a:gdLst/>
              <a:ahLst/>
              <a:cxnLst/>
              <a:rect l="l" t="t" r="r" b="b"/>
              <a:pathLst>
                <a:path w="10537698" h="2218182">
                  <a:moveTo>
                    <a:pt x="1524" y="0"/>
                  </a:moveTo>
                  <a:lnTo>
                    <a:pt x="10536174" y="0"/>
                  </a:lnTo>
                  <a:cubicBezTo>
                    <a:pt x="10537063" y="0"/>
                    <a:pt x="10537698" y="762"/>
                    <a:pt x="10537698" y="1524"/>
                  </a:cubicBezTo>
                  <a:lnTo>
                    <a:pt x="10537698" y="2216658"/>
                  </a:lnTo>
                  <a:cubicBezTo>
                    <a:pt x="10537698" y="2217547"/>
                    <a:pt x="10536936" y="2218182"/>
                    <a:pt x="10536174" y="2218182"/>
                  </a:cubicBezTo>
                  <a:lnTo>
                    <a:pt x="1524" y="2218182"/>
                  </a:lnTo>
                  <a:cubicBezTo>
                    <a:pt x="635" y="2218182"/>
                    <a:pt x="0" y="2217420"/>
                    <a:pt x="0" y="221665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2216658"/>
                  </a:lnTo>
                  <a:lnTo>
                    <a:pt x="1524" y="2216658"/>
                  </a:lnTo>
                  <a:lnTo>
                    <a:pt x="1524" y="2215134"/>
                  </a:lnTo>
                  <a:lnTo>
                    <a:pt x="10536174" y="2215134"/>
                  </a:lnTo>
                  <a:lnTo>
                    <a:pt x="10536174" y="2216658"/>
                  </a:lnTo>
                  <a:lnTo>
                    <a:pt x="10534650" y="2216658"/>
                  </a:lnTo>
                  <a:lnTo>
                    <a:pt x="10534650" y="1524"/>
                  </a:lnTo>
                  <a:lnTo>
                    <a:pt x="10536174" y="1524"/>
                  </a:lnTo>
                  <a:lnTo>
                    <a:pt x="1053617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 t="33225" b="27451"/>
          <a:stretch>
            <a:fillRect/>
          </a:stretch>
        </p:blipFill>
        <p:spPr>
          <a:xfrm>
            <a:off x="13896469" y="2028361"/>
            <a:ext cx="1669832" cy="41214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619870" y="1846139"/>
            <a:ext cx="1365329" cy="85212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/>
          <a:srcRect t="29834" b="238"/>
          <a:stretch>
            <a:fillRect/>
          </a:stretch>
        </p:blipFill>
        <p:spPr>
          <a:xfrm>
            <a:off x="9321961" y="1925923"/>
            <a:ext cx="1779086" cy="78085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3"/>
          <a:srcRect r="59"/>
          <a:stretch>
            <a:fillRect/>
          </a:stretch>
        </p:blipFill>
        <p:spPr>
          <a:xfrm>
            <a:off x="12490048" y="1637137"/>
            <a:ext cx="1484795" cy="96473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rcRect t="19664"/>
          <a:stretch>
            <a:fillRect/>
          </a:stretch>
        </p:blipFill>
        <p:spPr>
          <a:xfrm>
            <a:off x="11117902" y="1901413"/>
            <a:ext cx="1549256" cy="77677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6075321" y="2549999"/>
            <a:ext cx="687659" cy="68765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/>
          <a:srcRect b="291"/>
          <a:stretch>
            <a:fillRect/>
          </a:stretch>
        </p:blipFill>
        <p:spPr>
          <a:xfrm>
            <a:off x="15939364" y="3386929"/>
            <a:ext cx="973394" cy="60888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/>
          <a:srcRect t="21577" b="21220"/>
          <a:stretch>
            <a:fillRect/>
          </a:stretch>
        </p:blipFill>
        <p:spPr>
          <a:xfrm>
            <a:off x="13359937" y="4234385"/>
            <a:ext cx="1537991" cy="55219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/>
          <a:srcRect b="1111"/>
          <a:stretch>
            <a:fillRect/>
          </a:stretch>
        </p:blipFill>
        <p:spPr>
          <a:xfrm>
            <a:off x="13073890" y="3302234"/>
            <a:ext cx="1509866" cy="381215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9"/>
          <a:srcRect t="22038" b="21843"/>
          <a:stretch>
            <a:fillRect/>
          </a:stretch>
        </p:blipFill>
        <p:spPr>
          <a:xfrm>
            <a:off x="10413143" y="4091651"/>
            <a:ext cx="1390724" cy="48985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/>
          <a:srcRect r="2197"/>
          <a:stretch>
            <a:fillRect/>
          </a:stretch>
        </p:blipFill>
        <p:spPr>
          <a:xfrm>
            <a:off x="13406662" y="2370632"/>
            <a:ext cx="1185062" cy="75444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1"/>
          <a:srcRect b="14486"/>
          <a:stretch>
            <a:fillRect/>
          </a:stretch>
        </p:blipFill>
        <p:spPr>
          <a:xfrm>
            <a:off x="14656206" y="3251301"/>
            <a:ext cx="1139244" cy="61117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2"/>
          <a:srcRect b="291"/>
          <a:stretch>
            <a:fillRect/>
          </a:stretch>
        </p:blipFill>
        <p:spPr>
          <a:xfrm>
            <a:off x="6958891" y="6263965"/>
            <a:ext cx="1194227" cy="747026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3"/>
          <a:srcRect b="291"/>
          <a:stretch>
            <a:fillRect/>
          </a:stretch>
        </p:blipFill>
        <p:spPr>
          <a:xfrm>
            <a:off x="2408631" y="5653737"/>
            <a:ext cx="1258848" cy="787449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4"/>
          <a:srcRect b="18713"/>
          <a:stretch>
            <a:fillRect/>
          </a:stretch>
        </p:blipFill>
        <p:spPr>
          <a:xfrm>
            <a:off x="2258857" y="6205865"/>
            <a:ext cx="1459310" cy="715097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5"/>
          <a:srcRect l="10320" t="17790" r="18450" b="9788"/>
          <a:stretch>
            <a:fillRect/>
          </a:stretch>
        </p:blipFill>
        <p:spPr>
          <a:xfrm>
            <a:off x="1143969" y="5730284"/>
            <a:ext cx="1242003" cy="712001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6"/>
          <a:srcRect b="291"/>
          <a:stretch>
            <a:fillRect/>
          </a:stretch>
        </p:blipFill>
        <p:spPr>
          <a:xfrm>
            <a:off x="3632295" y="5563749"/>
            <a:ext cx="1670691" cy="1045071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7"/>
          <a:srcRect r="248"/>
          <a:stretch>
            <a:fillRect/>
          </a:stretch>
        </p:blipFill>
        <p:spPr>
          <a:xfrm>
            <a:off x="7124845" y="5836726"/>
            <a:ext cx="1218176" cy="382769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8"/>
          <a:srcRect t="34421" b="38523"/>
          <a:stretch>
            <a:fillRect/>
          </a:stretch>
        </p:blipFill>
        <p:spPr>
          <a:xfrm>
            <a:off x="9313850" y="7076542"/>
            <a:ext cx="1787196" cy="3035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9"/>
          <a:srcRect t="39856" b="37246"/>
          <a:stretch>
            <a:fillRect/>
          </a:stretch>
        </p:blipFill>
        <p:spPr>
          <a:xfrm>
            <a:off x="12655154" y="7093956"/>
            <a:ext cx="1928747" cy="277191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30"/>
          <a:srcRect t="27400" b="27287"/>
          <a:stretch>
            <a:fillRect/>
          </a:stretch>
        </p:blipFill>
        <p:spPr>
          <a:xfrm>
            <a:off x="14510303" y="6927463"/>
            <a:ext cx="1709609" cy="486224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1"/>
          <a:srcRect l="31806" t="9831" r="35913" b="40237"/>
          <a:stretch>
            <a:fillRect/>
          </a:stretch>
        </p:blipFill>
        <p:spPr>
          <a:xfrm>
            <a:off x="16188030" y="6936101"/>
            <a:ext cx="533388" cy="517835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32"/>
          <a:srcRect t="36900" b="36064"/>
          <a:stretch>
            <a:fillRect/>
          </a:stretch>
        </p:blipFill>
        <p:spPr>
          <a:xfrm>
            <a:off x="9393016" y="7629672"/>
            <a:ext cx="1728200" cy="293256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3"/>
          <a:srcRect t="19036" b="32365"/>
          <a:stretch>
            <a:fillRect/>
          </a:stretch>
        </p:blipFill>
        <p:spPr>
          <a:xfrm>
            <a:off x="11096838" y="7489968"/>
            <a:ext cx="1559340" cy="475653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4"/>
          <a:srcRect t="28494" b="37764"/>
          <a:stretch>
            <a:fillRect/>
          </a:stretch>
        </p:blipFill>
        <p:spPr>
          <a:xfrm>
            <a:off x="11050576" y="7001705"/>
            <a:ext cx="1728200" cy="36598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5"/>
          <a:srcRect t="33445" b="34743"/>
          <a:stretch>
            <a:fillRect/>
          </a:stretch>
        </p:blipFill>
        <p:spPr>
          <a:xfrm>
            <a:off x="13779803" y="7617363"/>
            <a:ext cx="1445064" cy="288531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6"/>
          <a:srcRect t="32783" b="34955"/>
          <a:stretch>
            <a:fillRect/>
          </a:stretch>
        </p:blipFill>
        <p:spPr>
          <a:xfrm>
            <a:off x="15189014" y="7519361"/>
            <a:ext cx="1818311" cy="368195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7"/>
          <a:srcRect b="605"/>
          <a:stretch>
            <a:fillRect/>
          </a:stretch>
        </p:blipFill>
        <p:spPr>
          <a:xfrm>
            <a:off x="12601936" y="7458025"/>
            <a:ext cx="1074692" cy="654866"/>
          </a:xfrm>
          <a:prstGeom prst="rect">
            <a:avLst/>
          </a:prstGeom>
        </p:spPr>
      </p:pic>
      <p:grpSp>
        <p:nvGrpSpPr>
          <p:cNvPr id="57" name="Group 57"/>
          <p:cNvGrpSpPr/>
          <p:nvPr/>
        </p:nvGrpSpPr>
        <p:grpSpPr>
          <a:xfrm>
            <a:off x="1128738" y="7303833"/>
            <a:ext cx="7894905" cy="1081605"/>
            <a:chOff x="0" y="0"/>
            <a:chExt cx="10526540" cy="144213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0526522" cy="1442085"/>
            </a:xfrm>
            <a:custGeom>
              <a:avLst/>
              <a:gdLst/>
              <a:ahLst/>
              <a:cxnLst/>
              <a:rect l="l" t="t" r="r" b="b"/>
              <a:pathLst>
                <a:path w="10526522" h="1442085">
                  <a:moveTo>
                    <a:pt x="0" y="0"/>
                  </a:moveTo>
                  <a:lnTo>
                    <a:pt x="10526522" y="0"/>
                  </a:lnTo>
                  <a:lnTo>
                    <a:pt x="10526522" y="1442085"/>
                  </a:lnTo>
                  <a:lnTo>
                    <a:pt x="0" y="1442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-1524" y="-1524"/>
              <a:ext cx="10529570" cy="1445133"/>
            </a:xfrm>
            <a:custGeom>
              <a:avLst/>
              <a:gdLst/>
              <a:ahLst/>
              <a:cxnLst/>
              <a:rect l="l" t="t" r="r" b="b"/>
              <a:pathLst>
                <a:path w="10529570" h="1445133">
                  <a:moveTo>
                    <a:pt x="1524" y="0"/>
                  </a:moveTo>
                  <a:lnTo>
                    <a:pt x="10528046" y="0"/>
                  </a:lnTo>
                  <a:cubicBezTo>
                    <a:pt x="10528935" y="0"/>
                    <a:pt x="10529570" y="762"/>
                    <a:pt x="10529570" y="1524"/>
                  </a:cubicBezTo>
                  <a:lnTo>
                    <a:pt x="10529570" y="1443609"/>
                  </a:lnTo>
                  <a:cubicBezTo>
                    <a:pt x="10529570" y="1444498"/>
                    <a:pt x="10528808" y="1445133"/>
                    <a:pt x="10528046" y="1445133"/>
                  </a:cubicBezTo>
                  <a:lnTo>
                    <a:pt x="1524" y="1445133"/>
                  </a:lnTo>
                  <a:cubicBezTo>
                    <a:pt x="635" y="1445133"/>
                    <a:pt x="0" y="1444371"/>
                    <a:pt x="0" y="144360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443609"/>
                  </a:lnTo>
                  <a:lnTo>
                    <a:pt x="1524" y="1443609"/>
                  </a:lnTo>
                  <a:lnTo>
                    <a:pt x="1524" y="1442085"/>
                  </a:lnTo>
                  <a:lnTo>
                    <a:pt x="10528046" y="1442085"/>
                  </a:lnTo>
                  <a:lnTo>
                    <a:pt x="10528046" y="1443609"/>
                  </a:lnTo>
                  <a:lnTo>
                    <a:pt x="10526522" y="1443609"/>
                  </a:lnTo>
                  <a:lnTo>
                    <a:pt x="10526522" y="1524"/>
                  </a:lnTo>
                  <a:lnTo>
                    <a:pt x="10528046" y="1524"/>
                  </a:lnTo>
                  <a:lnTo>
                    <a:pt x="1052804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38"/>
          <a:srcRect t="9617" b="5775"/>
          <a:stretch>
            <a:fillRect/>
          </a:stretch>
        </p:blipFill>
        <p:spPr>
          <a:xfrm>
            <a:off x="1318025" y="7679728"/>
            <a:ext cx="1305744" cy="693074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9"/>
          <a:srcRect t="35082" b="33038"/>
          <a:stretch>
            <a:fillRect/>
          </a:stretch>
        </p:blipFill>
        <p:spPr>
          <a:xfrm>
            <a:off x="2813055" y="7867948"/>
            <a:ext cx="1685055" cy="337175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40"/>
          <a:srcRect t="28781" b="36781"/>
          <a:stretch>
            <a:fillRect/>
          </a:stretch>
        </p:blipFill>
        <p:spPr>
          <a:xfrm>
            <a:off x="5086705" y="7805187"/>
            <a:ext cx="1626572" cy="351585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41"/>
          <a:srcRect t="24231" b="21698"/>
          <a:stretch>
            <a:fillRect/>
          </a:stretch>
        </p:blipFill>
        <p:spPr>
          <a:xfrm>
            <a:off x="6902396" y="7797331"/>
            <a:ext cx="1917276" cy="457868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>
            <a:off x="9235984" y="8292794"/>
            <a:ext cx="7864694" cy="1170329"/>
            <a:chOff x="0" y="0"/>
            <a:chExt cx="10486259" cy="156043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486263" cy="1560471"/>
            </a:xfrm>
            <a:custGeom>
              <a:avLst/>
              <a:gdLst/>
              <a:ahLst/>
              <a:cxnLst/>
              <a:rect l="l" t="t" r="r" b="b"/>
              <a:pathLst>
                <a:path w="10486263" h="1560471">
                  <a:moveTo>
                    <a:pt x="0" y="0"/>
                  </a:moveTo>
                  <a:lnTo>
                    <a:pt x="10486263" y="0"/>
                  </a:lnTo>
                  <a:lnTo>
                    <a:pt x="10486263" y="1560471"/>
                  </a:lnTo>
                  <a:lnTo>
                    <a:pt x="0" y="1560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-1524" y="-1524"/>
              <a:ext cx="10489311" cy="1563519"/>
            </a:xfrm>
            <a:custGeom>
              <a:avLst/>
              <a:gdLst/>
              <a:ahLst/>
              <a:cxnLst/>
              <a:rect l="l" t="t" r="r" b="b"/>
              <a:pathLst>
                <a:path w="10489311" h="1563519">
                  <a:moveTo>
                    <a:pt x="1524" y="0"/>
                  </a:moveTo>
                  <a:lnTo>
                    <a:pt x="10487787" y="0"/>
                  </a:lnTo>
                  <a:cubicBezTo>
                    <a:pt x="10488676" y="0"/>
                    <a:pt x="10489311" y="762"/>
                    <a:pt x="10489311" y="1524"/>
                  </a:cubicBezTo>
                  <a:lnTo>
                    <a:pt x="10489311" y="1561995"/>
                  </a:lnTo>
                  <a:cubicBezTo>
                    <a:pt x="10489311" y="1562884"/>
                    <a:pt x="10488549" y="1563519"/>
                    <a:pt x="10487787" y="1563519"/>
                  </a:cubicBezTo>
                  <a:lnTo>
                    <a:pt x="1524" y="1563519"/>
                  </a:lnTo>
                  <a:cubicBezTo>
                    <a:pt x="635" y="1563519"/>
                    <a:pt x="0" y="1562757"/>
                    <a:pt x="0" y="156199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36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561995"/>
                  </a:lnTo>
                  <a:lnTo>
                    <a:pt x="1524" y="1561995"/>
                  </a:lnTo>
                  <a:lnTo>
                    <a:pt x="1524" y="1560483"/>
                  </a:lnTo>
                  <a:lnTo>
                    <a:pt x="10487787" y="1560483"/>
                  </a:lnTo>
                  <a:lnTo>
                    <a:pt x="10487787" y="1561995"/>
                  </a:lnTo>
                  <a:lnTo>
                    <a:pt x="10486263" y="1561995"/>
                  </a:lnTo>
                  <a:lnTo>
                    <a:pt x="10486263" y="1524"/>
                  </a:lnTo>
                  <a:lnTo>
                    <a:pt x="10487787" y="1524"/>
                  </a:lnTo>
                  <a:lnTo>
                    <a:pt x="10487787" y="3036"/>
                  </a:lnTo>
                  <a:lnTo>
                    <a:pt x="1524" y="30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" name="Picture 67"/>
          <p:cNvPicPr>
            <a:picLocks noChangeAspect="1"/>
          </p:cNvPicPr>
          <p:nvPr/>
        </p:nvPicPr>
        <p:blipFill>
          <a:blip r:embed="rId42"/>
          <a:srcRect l="15802" t="7316" b="269"/>
          <a:stretch>
            <a:fillRect/>
          </a:stretch>
        </p:blipFill>
        <p:spPr>
          <a:xfrm>
            <a:off x="9265183" y="5470373"/>
            <a:ext cx="1035419" cy="712968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3"/>
          <a:srcRect t="25600" b="32964"/>
          <a:stretch>
            <a:fillRect/>
          </a:stretch>
        </p:blipFill>
        <p:spPr>
          <a:xfrm>
            <a:off x="10074925" y="5570057"/>
            <a:ext cx="1692527" cy="440183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>
          <a:xfrm>
            <a:off x="15772021" y="5490183"/>
            <a:ext cx="1046120" cy="617211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45"/>
          <a:srcRect t="23713" b="31100"/>
          <a:stretch>
            <a:fillRect/>
          </a:stretch>
        </p:blipFill>
        <p:spPr>
          <a:xfrm>
            <a:off x="11764507" y="5564585"/>
            <a:ext cx="1503101" cy="426308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29"/>
          <a:srcRect t="38383" b="34154"/>
          <a:stretch>
            <a:fillRect/>
          </a:stretch>
        </p:blipFill>
        <p:spPr>
          <a:xfrm>
            <a:off x="13183351" y="5656732"/>
            <a:ext cx="1710446" cy="294833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46"/>
          <a:srcRect b="526"/>
          <a:stretch>
            <a:fillRect/>
          </a:stretch>
        </p:blipFill>
        <p:spPr>
          <a:xfrm>
            <a:off x="14698922" y="5510913"/>
            <a:ext cx="1117080" cy="586467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47"/>
          <a:srcRect t="21506" b="20285"/>
          <a:stretch>
            <a:fillRect/>
          </a:stretch>
        </p:blipFill>
        <p:spPr>
          <a:xfrm>
            <a:off x="5178790" y="1963612"/>
            <a:ext cx="1607549" cy="587318"/>
          </a:xfrm>
          <a:prstGeom prst="rect">
            <a:avLst/>
          </a:prstGeom>
        </p:spPr>
      </p:pic>
      <p:grpSp>
        <p:nvGrpSpPr>
          <p:cNvPr id="74" name="Group 74"/>
          <p:cNvGrpSpPr/>
          <p:nvPr/>
        </p:nvGrpSpPr>
        <p:grpSpPr>
          <a:xfrm>
            <a:off x="1103443" y="1361371"/>
            <a:ext cx="7920005" cy="483914"/>
            <a:chOff x="0" y="0"/>
            <a:chExt cx="10560006" cy="645218"/>
          </a:xfrm>
        </p:grpSpPr>
        <p:sp>
          <p:nvSpPr>
            <p:cNvPr id="75" name="Freeform 75"/>
            <p:cNvSpPr/>
            <p:nvPr/>
          </p:nvSpPr>
          <p:spPr>
            <a:xfrm>
              <a:off x="12700" y="12700"/>
              <a:ext cx="10534650" cy="619760"/>
            </a:xfrm>
            <a:custGeom>
              <a:avLst/>
              <a:gdLst/>
              <a:ahLst/>
              <a:cxnLst/>
              <a:rect l="l" t="t" r="r" b="b"/>
              <a:pathLst>
                <a:path w="10534650" h="619760">
                  <a:moveTo>
                    <a:pt x="0" y="0"/>
                  </a:moveTo>
                  <a:lnTo>
                    <a:pt x="10534650" y="0"/>
                  </a:lnTo>
                  <a:lnTo>
                    <a:pt x="10534650" y="61976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0" y="0"/>
              <a:ext cx="10560050" cy="645160"/>
            </a:xfrm>
            <a:custGeom>
              <a:avLst/>
              <a:gdLst/>
              <a:ahLst/>
              <a:cxnLst/>
              <a:rect l="l" t="t" r="r" b="b"/>
              <a:pathLst>
                <a:path w="10560050" h="645160">
                  <a:moveTo>
                    <a:pt x="12700" y="0"/>
                  </a:moveTo>
                  <a:lnTo>
                    <a:pt x="10547350" y="0"/>
                  </a:lnTo>
                  <a:cubicBezTo>
                    <a:pt x="10554335" y="0"/>
                    <a:pt x="10560050" y="5715"/>
                    <a:pt x="10560050" y="12700"/>
                  </a:cubicBezTo>
                  <a:lnTo>
                    <a:pt x="10560050" y="632460"/>
                  </a:lnTo>
                  <a:cubicBezTo>
                    <a:pt x="10560050" y="639445"/>
                    <a:pt x="10554335" y="645160"/>
                    <a:pt x="10547350" y="645160"/>
                  </a:cubicBezTo>
                  <a:lnTo>
                    <a:pt x="12700" y="645160"/>
                  </a:lnTo>
                  <a:cubicBezTo>
                    <a:pt x="5715" y="645160"/>
                    <a:pt x="0" y="639445"/>
                    <a:pt x="0" y="6324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2460"/>
                  </a:lnTo>
                  <a:lnTo>
                    <a:pt x="12700" y="632460"/>
                  </a:lnTo>
                  <a:lnTo>
                    <a:pt x="12700" y="619760"/>
                  </a:lnTo>
                  <a:lnTo>
                    <a:pt x="10547350" y="619760"/>
                  </a:lnTo>
                  <a:lnTo>
                    <a:pt x="10547350" y="632460"/>
                  </a:lnTo>
                  <a:lnTo>
                    <a:pt x="10534650" y="632460"/>
                  </a:lnTo>
                  <a:lnTo>
                    <a:pt x="10534650" y="12700"/>
                  </a:lnTo>
                  <a:lnTo>
                    <a:pt x="10547350" y="12700"/>
                  </a:lnTo>
                  <a:lnTo>
                    <a:pt x="1054735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0"/>
              <a:ext cx="10560006" cy="64521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Threat Intelligence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103443" y="2906716"/>
            <a:ext cx="7920005" cy="483914"/>
            <a:chOff x="0" y="0"/>
            <a:chExt cx="10560006" cy="645218"/>
          </a:xfrm>
        </p:grpSpPr>
        <p:sp>
          <p:nvSpPr>
            <p:cNvPr id="79" name="Freeform 79"/>
            <p:cNvSpPr/>
            <p:nvPr/>
          </p:nvSpPr>
          <p:spPr>
            <a:xfrm>
              <a:off x="12700" y="12700"/>
              <a:ext cx="10534650" cy="619760"/>
            </a:xfrm>
            <a:custGeom>
              <a:avLst/>
              <a:gdLst/>
              <a:ahLst/>
              <a:cxnLst/>
              <a:rect l="l" t="t" r="r" b="b"/>
              <a:pathLst>
                <a:path w="10534650" h="619760">
                  <a:moveTo>
                    <a:pt x="0" y="0"/>
                  </a:moveTo>
                  <a:lnTo>
                    <a:pt x="10534650" y="0"/>
                  </a:lnTo>
                  <a:lnTo>
                    <a:pt x="10534650" y="61976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0" y="0"/>
              <a:ext cx="10560050" cy="645160"/>
            </a:xfrm>
            <a:custGeom>
              <a:avLst/>
              <a:gdLst/>
              <a:ahLst/>
              <a:cxnLst/>
              <a:rect l="l" t="t" r="r" b="b"/>
              <a:pathLst>
                <a:path w="10560050" h="645160">
                  <a:moveTo>
                    <a:pt x="12700" y="0"/>
                  </a:moveTo>
                  <a:lnTo>
                    <a:pt x="10547350" y="0"/>
                  </a:lnTo>
                  <a:cubicBezTo>
                    <a:pt x="10554335" y="0"/>
                    <a:pt x="10560050" y="5715"/>
                    <a:pt x="10560050" y="12700"/>
                  </a:cubicBezTo>
                  <a:lnTo>
                    <a:pt x="10560050" y="632460"/>
                  </a:lnTo>
                  <a:cubicBezTo>
                    <a:pt x="10560050" y="639445"/>
                    <a:pt x="10554335" y="645160"/>
                    <a:pt x="10547350" y="645160"/>
                  </a:cubicBezTo>
                  <a:lnTo>
                    <a:pt x="12700" y="645160"/>
                  </a:lnTo>
                  <a:cubicBezTo>
                    <a:pt x="5715" y="645160"/>
                    <a:pt x="0" y="639445"/>
                    <a:pt x="0" y="6324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2460"/>
                  </a:lnTo>
                  <a:lnTo>
                    <a:pt x="12700" y="632460"/>
                  </a:lnTo>
                  <a:lnTo>
                    <a:pt x="12700" y="619760"/>
                  </a:lnTo>
                  <a:lnTo>
                    <a:pt x="10547350" y="619760"/>
                  </a:lnTo>
                  <a:lnTo>
                    <a:pt x="10547350" y="632460"/>
                  </a:lnTo>
                  <a:lnTo>
                    <a:pt x="10534650" y="632460"/>
                  </a:lnTo>
                  <a:lnTo>
                    <a:pt x="10534650" y="12700"/>
                  </a:lnTo>
                  <a:lnTo>
                    <a:pt x="10547350" y="12700"/>
                  </a:lnTo>
                  <a:lnTo>
                    <a:pt x="1054735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0"/>
              <a:ext cx="10560006" cy="64521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Network Scanners</a:t>
              </a:r>
            </a:p>
          </p:txBody>
        </p:sp>
      </p:grpSp>
      <p:pic>
        <p:nvPicPr>
          <p:cNvPr id="82" name="Picture 82"/>
          <p:cNvPicPr>
            <a:picLocks noChangeAspect="1"/>
          </p:cNvPicPr>
          <p:nvPr/>
        </p:nvPicPr>
        <p:blipFill>
          <a:blip r:embed="rId48"/>
          <a:srcRect t="28686" b="25243"/>
          <a:stretch>
            <a:fillRect/>
          </a:stretch>
        </p:blipFill>
        <p:spPr>
          <a:xfrm>
            <a:off x="4366093" y="3633263"/>
            <a:ext cx="1745621" cy="501920"/>
          </a:xfrm>
          <a:prstGeom prst="rect">
            <a:avLst/>
          </a:prstGeom>
        </p:spPr>
      </p:pic>
      <p:grpSp>
        <p:nvGrpSpPr>
          <p:cNvPr id="83" name="Group 83"/>
          <p:cNvGrpSpPr/>
          <p:nvPr/>
        </p:nvGrpSpPr>
        <p:grpSpPr>
          <a:xfrm>
            <a:off x="1100694" y="5206636"/>
            <a:ext cx="7936563" cy="483914"/>
            <a:chOff x="0" y="0"/>
            <a:chExt cx="10582084" cy="645218"/>
          </a:xfrm>
        </p:grpSpPr>
        <p:sp>
          <p:nvSpPr>
            <p:cNvPr id="84" name="Freeform 84"/>
            <p:cNvSpPr/>
            <p:nvPr/>
          </p:nvSpPr>
          <p:spPr>
            <a:xfrm>
              <a:off x="12700" y="12700"/>
              <a:ext cx="10556621" cy="619760"/>
            </a:xfrm>
            <a:custGeom>
              <a:avLst/>
              <a:gdLst/>
              <a:ahLst/>
              <a:cxnLst/>
              <a:rect l="l" t="t" r="r" b="b"/>
              <a:pathLst>
                <a:path w="10556621" h="619760">
                  <a:moveTo>
                    <a:pt x="0" y="0"/>
                  </a:moveTo>
                  <a:lnTo>
                    <a:pt x="10556621" y="0"/>
                  </a:lnTo>
                  <a:lnTo>
                    <a:pt x="10556621" y="61976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0" y="0"/>
              <a:ext cx="10582021" cy="645160"/>
            </a:xfrm>
            <a:custGeom>
              <a:avLst/>
              <a:gdLst/>
              <a:ahLst/>
              <a:cxnLst/>
              <a:rect l="l" t="t" r="r" b="b"/>
              <a:pathLst>
                <a:path w="10582021" h="645160">
                  <a:moveTo>
                    <a:pt x="12700" y="0"/>
                  </a:moveTo>
                  <a:lnTo>
                    <a:pt x="10569321" y="0"/>
                  </a:lnTo>
                  <a:cubicBezTo>
                    <a:pt x="10576306" y="0"/>
                    <a:pt x="10582021" y="5715"/>
                    <a:pt x="10582021" y="12700"/>
                  </a:cubicBezTo>
                  <a:lnTo>
                    <a:pt x="10582021" y="632460"/>
                  </a:lnTo>
                  <a:cubicBezTo>
                    <a:pt x="10582021" y="639445"/>
                    <a:pt x="10576306" y="645160"/>
                    <a:pt x="10569321" y="645160"/>
                  </a:cubicBezTo>
                  <a:lnTo>
                    <a:pt x="12700" y="645160"/>
                  </a:lnTo>
                  <a:cubicBezTo>
                    <a:pt x="5715" y="645160"/>
                    <a:pt x="0" y="639445"/>
                    <a:pt x="0" y="6324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2460"/>
                  </a:lnTo>
                  <a:lnTo>
                    <a:pt x="12700" y="632460"/>
                  </a:lnTo>
                  <a:lnTo>
                    <a:pt x="12700" y="619760"/>
                  </a:lnTo>
                  <a:lnTo>
                    <a:pt x="10569321" y="619760"/>
                  </a:lnTo>
                  <a:lnTo>
                    <a:pt x="10569321" y="632460"/>
                  </a:lnTo>
                  <a:lnTo>
                    <a:pt x="10556621" y="632460"/>
                  </a:lnTo>
                  <a:lnTo>
                    <a:pt x="10556621" y="12700"/>
                  </a:lnTo>
                  <a:lnTo>
                    <a:pt x="10569321" y="12700"/>
                  </a:lnTo>
                  <a:lnTo>
                    <a:pt x="1056932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0"/>
              <a:ext cx="10582084" cy="64521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 dirty="0">
                  <a:solidFill>
                    <a:srgbClr val="FFFFFF"/>
                  </a:solidFill>
                  <a:latin typeface="Open Sans Light"/>
                </a:rPr>
                <a:t>Container, Cloud, SCA Scanners</a:t>
              </a:r>
            </a:p>
          </p:txBody>
        </p:sp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9"/>
          <a:srcRect b="338"/>
          <a:stretch>
            <a:fillRect/>
          </a:stretch>
        </p:blipFill>
        <p:spPr>
          <a:xfrm>
            <a:off x="5547009" y="5777740"/>
            <a:ext cx="1400895" cy="876305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50"/>
          <a:srcRect t="15250" b="18875"/>
          <a:stretch>
            <a:fillRect/>
          </a:stretch>
        </p:blipFill>
        <p:spPr>
          <a:xfrm>
            <a:off x="3891106" y="6331962"/>
            <a:ext cx="1686680" cy="697392"/>
          </a:xfrm>
          <a:prstGeom prst="rect">
            <a:avLst/>
          </a:prstGeom>
        </p:spPr>
      </p:pic>
      <p:grpSp>
        <p:nvGrpSpPr>
          <p:cNvPr id="89" name="Group 89"/>
          <p:cNvGrpSpPr/>
          <p:nvPr/>
        </p:nvGrpSpPr>
        <p:grpSpPr>
          <a:xfrm>
            <a:off x="1101690" y="7169452"/>
            <a:ext cx="7934571" cy="483914"/>
            <a:chOff x="0" y="0"/>
            <a:chExt cx="10579428" cy="645218"/>
          </a:xfrm>
        </p:grpSpPr>
        <p:sp>
          <p:nvSpPr>
            <p:cNvPr id="90" name="Freeform 90"/>
            <p:cNvSpPr/>
            <p:nvPr/>
          </p:nvSpPr>
          <p:spPr>
            <a:xfrm>
              <a:off x="12700" y="12700"/>
              <a:ext cx="10554081" cy="619760"/>
            </a:xfrm>
            <a:custGeom>
              <a:avLst/>
              <a:gdLst/>
              <a:ahLst/>
              <a:cxnLst/>
              <a:rect l="l" t="t" r="r" b="b"/>
              <a:pathLst>
                <a:path w="10554081" h="619760">
                  <a:moveTo>
                    <a:pt x="0" y="0"/>
                  </a:moveTo>
                  <a:lnTo>
                    <a:pt x="10554081" y="0"/>
                  </a:lnTo>
                  <a:lnTo>
                    <a:pt x="10554081" y="61976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rgbClr val="EE7E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0" y="0"/>
              <a:ext cx="10579481" cy="645160"/>
            </a:xfrm>
            <a:custGeom>
              <a:avLst/>
              <a:gdLst/>
              <a:ahLst/>
              <a:cxnLst/>
              <a:rect l="l" t="t" r="r" b="b"/>
              <a:pathLst>
                <a:path w="10579481" h="645160">
                  <a:moveTo>
                    <a:pt x="12700" y="0"/>
                  </a:moveTo>
                  <a:lnTo>
                    <a:pt x="10566781" y="0"/>
                  </a:lnTo>
                  <a:cubicBezTo>
                    <a:pt x="10573766" y="0"/>
                    <a:pt x="10579481" y="5715"/>
                    <a:pt x="10579481" y="12700"/>
                  </a:cubicBezTo>
                  <a:lnTo>
                    <a:pt x="10579481" y="632460"/>
                  </a:lnTo>
                  <a:cubicBezTo>
                    <a:pt x="10579481" y="639445"/>
                    <a:pt x="10573766" y="645160"/>
                    <a:pt x="10566781" y="645160"/>
                  </a:cubicBezTo>
                  <a:lnTo>
                    <a:pt x="12700" y="645160"/>
                  </a:lnTo>
                  <a:cubicBezTo>
                    <a:pt x="5715" y="645160"/>
                    <a:pt x="0" y="639445"/>
                    <a:pt x="0" y="6324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2460"/>
                  </a:lnTo>
                  <a:lnTo>
                    <a:pt x="12700" y="632460"/>
                  </a:lnTo>
                  <a:lnTo>
                    <a:pt x="12700" y="619760"/>
                  </a:lnTo>
                  <a:lnTo>
                    <a:pt x="10566781" y="619760"/>
                  </a:lnTo>
                  <a:lnTo>
                    <a:pt x="10566781" y="632460"/>
                  </a:lnTo>
                  <a:lnTo>
                    <a:pt x="10554081" y="632460"/>
                  </a:lnTo>
                  <a:lnTo>
                    <a:pt x="10554081" y="12700"/>
                  </a:lnTo>
                  <a:lnTo>
                    <a:pt x="10566781" y="12700"/>
                  </a:lnTo>
                  <a:lnTo>
                    <a:pt x="1056678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0"/>
              <a:ext cx="10579428" cy="64521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Pen Testing, Bug Bounties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9203550" y="1361371"/>
            <a:ext cx="7934571" cy="483914"/>
            <a:chOff x="0" y="0"/>
            <a:chExt cx="10579428" cy="645218"/>
          </a:xfrm>
        </p:grpSpPr>
        <p:sp>
          <p:nvSpPr>
            <p:cNvPr id="94" name="Freeform 94"/>
            <p:cNvSpPr/>
            <p:nvPr/>
          </p:nvSpPr>
          <p:spPr>
            <a:xfrm>
              <a:off x="12700" y="12700"/>
              <a:ext cx="10554081" cy="619760"/>
            </a:xfrm>
            <a:custGeom>
              <a:avLst/>
              <a:gdLst/>
              <a:ahLst/>
              <a:cxnLst/>
              <a:rect l="l" t="t" r="r" b="b"/>
              <a:pathLst>
                <a:path w="10554081" h="619760">
                  <a:moveTo>
                    <a:pt x="0" y="0"/>
                  </a:moveTo>
                  <a:lnTo>
                    <a:pt x="10554081" y="0"/>
                  </a:lnTo>
                  <a:lnTo>
                    <a:pt x="10554081" y="61976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0" y="0"/>
              <a:ext cx="10579481" cy="645160"/>
            </a:xfrm>
            <a:custGeom>
              <a:avLst/>
              <a:gdLst/>
              <a:ahLst/>
              <a:cxnLst/>
              <a:rect l="l" t="t" r="r" b="b"/>
              <a:pathLst>
                <a:path w="10579481" h="645160">
                  <a:moveTo>
                    <a:pt x="12700" y="0"/>
                  </a:moveTo>
                  <a:lnTo>
                    <a:pt x="10566781" y="0"/>
                  </a:lnTo>
                  <a:cubicBezTo>
                    <a:pt x="10573766" y="0"/>
                    <a:pt x="10579481" y="5715"/>
                    <a:pt x="10579481" y="12700"/>
                  </a:cubicBezTo>
                  <a:lnTo>
                    <a:pt x="10579481" y="632460"/>
                  </a:lnTo>
                  <a:cubicBezTo>
                    <a:pt x="10579481" y="639445"/>
                    <a:pt x="10573766" y="645160"/>
                    <a:pt x="10566781" y="645160"/>
                  </a:cubicBezTo>
                  <a:lnTo>
                    <a:pt x="12700" y="645160"/>
                  </a:lnTo>
                  <a:cubicBezTo>
                    <a:pt x="5715" y="645160"/>
                    <a:pt x="0" y="639445"/>
                    <a:pt x="0" y="6324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2460"/>
                  </a:lnTo>
                  <a:lnTo>
                    <a:pt x="12700" y="632460"/>
                  </a:lnTo>
                  <a:lnTo>
                    <a:pt x="12700" y="619760"/>
                  </a:lnTo>
                  <a:lnTo>
                    <a:pt x="10566781" y="619760"/>
                  </a:lnTo>
                  <a:lnTo>
                    <a:pt x="10566781" y="632460"/>
                  </a:lnTo>
                  <a:lnTo>
                    <a:pt x="10554081" y="632460"/>
                  </a:lnTo>
                  <a:lnTo>
                    <a:pt x="10554081" y="12700"/>
                  </a:lnTo>
                  <a:lnTo>
                    <a:pt x="10566781" y="12700"/>
                  </a:lnTo>
                  <a:lnTo>
                    <a:pt x="1056678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0" y="0"/>
              <a:ext cx="10579428" cy="64521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Application Scanners</a:t>
              </a:r>
            </a:p>
          </p:txBody>
        </p:sp>
      </p:grpSp>
      <p:pic>
        <p:nvPicPr>
          <p:cNvPr id="97" name="Picture 97"/>
          <p:cNvPicPr>
            <a:picLocks noChangeAspect="1"/>
          </p:cNvPicPr>
          <p:nvPr/>
        </p:nvPicPr>
        <p:blipFill>
          <a:blip r:embed="rId51"/>
          <a:srcRect b="338"/>
          <a:stretch>
            <a:fillRect/>
          </a:stretch>
        </p:blipFill>
        <p:spPr>
          <a:xfrm>
            <a:off x="10649846" y="2305636"/>
            <a:ext cx="1495499" cy="935483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52"/>
          <a:srcRect b="339"/>
          <a:stretch>
            <a:fillRect/>
          </a:stretch>
        </p:blipFill>
        <p:spPr>
          <a:xfrm>
            <a:off x="9356204" y="2317228"/>
            <a:ext cx="1419864" cy="888170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53"/>
          <a:srcRect b="235"/>
          <a:stretch>
            <a:fillRect/>
          </a:stretch>
        </p:blipFill>
        <p:spPr>
          <a:xfrm>
            <a:off x="12056583" y="2308595"/>
            <a:ext cx="1562943" cy="939983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54"/>
          <a:srcRect b="338"/>
          <a:stretch>
            <a:fillRect/>
          </a:stretch>
        </p:blipFill>
        <p:spPr>
          <a:xfrm>
            <a:off x="9279450" y="3148184"/>
            <a:ext cx="1497339" cy="936635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9"/>
          <a:srcRect b="338"/>
          <a:stretch>
            <a:fillRect/>
          </a:stretch>
        </p:blipFill>
        <p:spPr>
          <a:xfrm>
            <a:off x="14430311" y="2399691"/>
            <a:ext cx="1407251" cy="880281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55"/>
          <a:srcRect b="291"/>
          <a:stretch>
            <a:fillRect/>
          </a:stretch>
        </p:blipFill>
        <p:spPr>
          <a:xfrm>
            <a:off x="10413143" y="3211115"/>
            <a:ext cx="1105533" cy="691547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56"/>
          <a:srcRect b="338"/>
          <a:stretch>
            <a:fillRect/>
          </a:stretch>
        </p:blipFill>
        <p:spPr>
          <a:xfrm>
            <a:off x="11444785" y="2912625"/>
            <a:ext cx="1599554" cy="1000572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57"/>
          <a:srcRect t="16139" b="12674"/>
          <a:stretch>
            <a:fillRect/>
          </a:stretch>
        </p:blipFill>
        <p:spPr>
          <a:xfrm>
            <a:off x="9375364" y="4089982"/>
            <a:ext cx="1156418" cy="516446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58"/>
          <a:srcRect l="8547" t="21060" r="124" b="22950"/>
          <a:stretch>
            <a:fillRect/>
          </a:stretch>
        </p:blipFill>
        <p:spPr>
          <a:xfrm>
            <a:off x="15121234" y="4112906"/>
            <a:ext cx="1528586" cy="489858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59"/>
          <a:srcRect b="490"/>
          <a:stretch>
            <a:fillRect/>
          </a:stretch>
        </p:blipFill>
        <p:spPr>
          <a:xfrm>
            <a:off x="11613577" y="3997395"/>
            <a:ext cx="926276" cy="701619"/>
          </a:xfrm>
          <a:prstGeom prst="rect">
            <a:avLst/>
          </a:prstGeom>
        </p:spPr>
      </p:pic>
      <p:pic>
        <p:nvPicPr>
          <p:cNvPr id="107" name="Picture 107"/>
          <p:cNvPicPr>
            <a:picLocks noChangeAspect="1"/>
          </p:cNvPicPr>
          <p:nvPr/>
        </p:nvPicPr>
        <p:blipFill>
          <a:blip r:embed="rId60"/>
          <a:srcRect t="28575" r="58" b="29287"/>
          <a:stretch>
            <a:fillRect/>
          </a:stretch>
        </p:blipFill>
        <p:spPr>
          <a:xfrm>
            <a:off x="12470716" y="3892481"/>
            <a:ext cx="1568690" cy="429473"/>
          </a:xfrm>
          <a:prstGeom prst="rect">
            <a:avLst/>
          </a:prstGeom>
        </p:spPr>
      </p:pic>
      <p:grpSp>
        <p:nvGrpSpPr>
          <p:cNvPr id="108" name="Group 108"/>
          <p:cNvGrpSpPr/>
          <p:nvPr/>
        </p:nvGrpSpPr>
        <p:grpSpPr>
          <a:xfrm>
            <a:off x="9194591" y="6410535"/>
            <a:ext cx="7994813" cy="486201"/>
            <a:chOff x="0" y="0"/>
            <a:chExt cx="10659750" cy="648268"/>
          </a:xfrm>
        </p:grpSpPr>
        <p:sp>
          <p:nvSpPr>
            <p:cNvPr id="109" name="Freeform 109"/>
            <p:cNvSpPr/>
            <p:nvPr/>
          </p:nvSpPr>
          <p:spPr>
            <a:xfrm>
              <a:off x="12700" y="12700"/>
              <a:ext cx="10634345" cy="622808"/>
            </a:xfrm>
            <a:custGeom>
              <a:avLst/>
              <a:gdLst/>
              <a:ahLst/>
              <a:cxnLst/>
              <a:rect l="l" t="t" r="r" b="b"/>
              <a:pathLst>
                <a:path w="10634345" h="622808">
                  <a:moveTo>
                    <a:pt x="0" y="0"/>
                  </a:moveTo>
                  <a:lnTo>
                    <a:pt x="10634345" y="0"/>
                  </a:lnTo>
                  <a:lnTo>
                    <a:pt x="10634345" y="622808"/>
                  </a:lnTo>
                  <a:lnTo>
                    <a:pt x="0" y="622808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0" y="0"/>
              <a:ext cx="10659745" cy="648208"/>
            </a:xfrm>
            <a:custGeom>
              <a:avLst/>
              <a:gdLst/>
              <a:ahLst/>
              <a:cxnLst/>
              <a:rect l="l" t="t" r="r" b="b"/>
              <a:pathLst>
                <a:path w="10659745" h="648208">
                  <a:moveTo>
                    <a:pt x="12700" y="0"/>
                  </a:moveTo>
                  <a:lnTo>
                    <a:pt x="10647045" y="0"/>
                  </a:lnTo>
                  <a:cubicBezTo>
                    <a:pt x="10654030" y="0"/>
                    <a:pt x="10659745" y="5715"/>
                    <a:pt x="10659745" y="12700"/>
                  </a:cubicBezTo>
                  <a:lnTo>
                    <a:pt x="10659745" y="635508"/>
                  </a:lnTo>
                  <a:cubicBezTo>
                    <a:pt x="10659745" y="642493"/>
                    <a:pt x="10654030" y="648208"/>
                    <a:pt x="10647045" y="648208"/>
                  </a:cubicBezTo>
                  <a:lnTo>
                    <a:pt x="12700" y="648208"/>
                  </a:lnTo>
                  <a:cubicBezTo>
                    <a:pt x="5715" y="648208"/>
                    <a:pt x="0" y="642493"/>
                    <a:pt x="0" y="63550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5508"/>
                  </a:lnTo>
                  <a:lnTo>
                    <a:pt x="12700" y="635508"/>
                  </a:lnTo>
                  <a:lnTo>
                    <a:pt x="12700" y="622808"/>
                  </a:lnTo>
                  <a:lnTo>
                    <a:pt x="10647045" y="622808"/>
                  </a:lnTo>
                  <a:lnTo>
                    <a:pt x="10647045" y="635508"/>
                  </a:lnTo>
                  <a:lnTo>
                    <a:pt x="10634345" y="635508"/>
                  </a:lnTo>
                  <a:lnTo>
                    <a:pt x="10634345" y="12700"/>
                  </a:lnTo>
                  <a:lnTo>
                    <a:pt x="10647045" y="12700"/>
                  </a:lnTo>
                  <a:lnTo>
                    <a:pt x="1064704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0" y="0"/>
              <a:ext cx="10659750" cy="64826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Ticketing, Issue Tracking, ITSM</a:t>
              </a: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9203242" y="8223691"/>
            <a:ext cx="7934882" cy="483914"/>
            <a:chOff x="0" y="0"/>
            <a:chExt cx="10579842" cy="645218"/>
          </a:xfrm>
        </p:grpSpPr>
        <p:sp>
          <p:nvSpPr>
            <p:cNvPr id="113" name="Freeform 113"/>
            <p:cNvSpPr/>
            <p:nvPr/>
          </p:nvSpPr>
          <p:spPr>
            <a:xfrm>
              <a:off x="12700" y="12700"/>
              <a:ext cx="10554462" cy="619760"/>
            </a:xfrm>
            <a:custGeom>
              <a:avLst/>
              <a:gdLst/>
              <a:ahLst/>
              <a:cxnLst/>
              <a:rect l="l" t="t" r="r" b="b"/>
              <a:pathLst>
                <a:path w="10554462" h="619760">
                  <a:moveTo>
                    <a:pt x="0" y="0"/>
                  </a:moveTo>
                  <a:lnTo>
                    <a:pt x="10554462" y="0"/>
                  </a:lnTo>
                  <a:lnTo>
                    <a:pt x="10554462" y="61976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/>
            <p:nvPr/>
          </p:nvSpPr>
          <p:spPr>
            <a:xfrm>
              <a:off x="0" y="0"/>
              <a:ext cx="10579862" cy="645160"/>
            </a:xfrm>
            <a:custGeom>
              <a:avLst/>
              <a:gdLst/>
              <a:ahLst/>
              <a:cxnLst/>
              <a:rect l="l" t="t" r="r" b="b"/>
              <a:pathLst>
                <a:path w="10579862" h="645160">
                  <a:moveTo>
                    <a:pt x="12700" y="0"/>
                  </a:moveTo>
                  <a:lnTo>
                    <a:pt x="10567162" y="0"/>
                  </a:lnTo>
                  <a:cubicBezTo>
                    <a:pt x="10574147" y="0"/>
                    <a:pt x="10579862" y="5715"/>
                    <a:pt x="10579862" y="12700"/>
                  </a:cubicBezTo>
                  <a:lnTo>
                    <a:pt x="10579862" y="632460"/>
                  </a:lnTo>
                  <a:cubicBezTo>
                    <a:pt x="10579862" y="639445"/>
                    <a:pt x="10574147" y="645160"/>
                    <a:pt x="10567162" y="645160"/>
                  </a:cubicBezTo>
                  <a:lnTo>
                    <a:pt x="12700" y="645160"/>
                  </a:lnTo>
                  <a:cubicBezTo>
                    <a:pt x="5715" y="645160"/>
                    <a:pt x="0" y="639445"/>
                    <a:pt x="0" y="6324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2460"/>
                  </a:lnTo>
                  <a:lnTo>
                    <a:pt x="12700" y="632460"/>
                  </a:lnTo>
                  <a:lnTo>
                    <a:pt x="12700" y="619760"/>
                  </a:lnTo>
                  <a:lnTo>
                    <a:pt x="10567162" y="619760"/>
                  </a:lnTo>
                  <a:lnTo>
                    <a:pt x="10567162" y="632460"/>
                  </a:lnTo>
                  <a:lnTo>
                    <a:pt x="10554462" y="632460"/>
                  </a:lnTo>
                  <a:lnTo>
                    <a:pt x="10554462" y="12700"/>
                  </a:lnTo>
                  <a:lnTo>
                    <a:pt x="10567162" y="12700"/>
                  </a:lnTo>
                  <a:lnTo>
                    <a:pt x="105671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0" y="0"/>
              <a:ext cx="10579842" cy="64521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Alerting, Notification</a:t>
              </a:r>
            </a:p>
          </p:txBody>
        </p:sp>
      </p:grpSp>
      <p:pic>
        <p:nvPicPr>
          <p:cNvPr id="116" name="Picture 116"/>
          <p:cNvPicPr>
            <a:picLocks noChangeAspect="1"/>
          </p:cNvPicPr>
          <p:nvPr/>
        </p:nvPicPr>
        <p:blipFill>
          <a:blip r:embed="rId61"/>
          <a:srcRect/>
          <a:stretch>
            <a:fillRect/>
          </a:stretch>
        </p:blipFill>
        <p:spPr>
          <a:xfrm>
            <a:off x="13974842" y="8850221"/>
            <a:ext cx="1054986" cy="519378"/>
          </a:xfrm>
          <a:prstGeom prst="rect">
            <a:avLst/>
          </a:prstGeom>
        </p:spPr>
      </p:pic>
      <p:grpSp>
        <p:nvGrpSpPr>
          <p:cNvPr id="117" name="Group 117"/>
          <p:cNvGrpSpPr/>
          <p:nvPr/>
        </p:nvGrpSpPr>
        <p:grpSpPr>
          <a:xfrm>
            <a:off x="9194592" y="4943554"/>
            <a:ext cx="7953975" cy="441857"/>
            <a:chOff x="0" y="0"/>
            <a:chExt cx="10605300" cy="589142"/>
          </a:xfrm>
        </p:grpSpPr>
        <p:sp>
          <p:nvSpPr>
            <p:cNvPr id="118" name="Freeform 118"/>
            <p:cNvSpPr/>
            <p:nvPr/>
          </p:nvSpPr>
          <p:spPr>
            <a:xfrm>
              <a:off x="12700" y="12700"/>
              <a:ext cx="10579862" cy="563753"/>
            </a:xfrm>
            <a:custGeom>
              <a:avLst/>
              <a:gdLst/>
              <a:ahLst/>
              <a:cxnLst/>
              <a:rect l="l" t="t" r="r" b="b"/>
              <a:pathLst>
                <a:path w="10579862" h="563753">
                  <a:moveTo>
                    <a:pt x="0" y="0"/>
                  </a:moveTo>
                  <a:lnTo>
                    <a:pt x="10579862" y="0"/>
                  </a:lnTo>
                  <a:lnTo>
                    <a:pt x="10579862" y="563753"/>
                  </a:lnTo>
                  <a:lnTo>
                    <a:pt x="0" y="56375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9"/>
            <p:cNvSpPr/>
            <p:nvPr/>
          </p:nvSpPr>
          <p:spPr>
            <a:xfrm>
              <a:off x="0" y="0"/>
              <a:ext cx="10605262" cy="589153"/>
            </a:xfrm>
            <a:custGeom>
              <a:avLst/>
              <a:gdLst/>
              <a:ahLst/>
              <a:cxnLst/>
              <a:rect l="l" t="t" r="r" b="b"/>
              <a:pathLst>
                <a:path w="10605262" h="589153">
                  <a:moveTo>
                    <a:pt x="12700" y="0"/>
                  </a:moveTo>
                  <a:lnTo>
                    <a:pt x="10592562" y="0"/>
                  </a:lnTo>
                  <a:cubicBezTo>
                    <a:pt x="10599547" y="0"/>
                    <a:pt x="10605262" y="5715"/>
                    <a:pt x="10605262" y="12700"/>
                  </a:cubicBezTo>
                  <a:lnTo>
                    <a:pt x="10605262" y="576453"/>
                  </a:lnTo>
                  <a:cubicBezTo>
                    <a:pt x="10605262" y="583438"/>
                    <a:pt x="10599547" y="589153"/>
                    <a:pt x="10592562" y="589153"/>
                  </a:cubicBezTo>
                  <a:lnTo>
                    <a:pt x="12700" y="589153"/>
                  </a:lnTo>
                  <a:cubicBezTo>
                    <a:pt x="5715" y="589153"/>
                    <a:pt x="0" y="583438"/>
                    <a:pt x="0" y="57645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76453"/>
                  </a:lnTo>
                  <a:lnTo>
                    <a:pt x="12700" y="576453"/>
                  </a:lnTo>
                  <a:lnTo>
                    <a:pt x="12700" y="563753"/>
                  </a:lnTo>
                  <a:lnTo>
                    <a:pt x="10592562" y="563753"/>
                  </a:lnTo>
                  <a:lnTo>
                    <a:pt x="10592562" y="576453"/>
                  </a:lnTo>
                  <a:lnTo>
                    <a:pt x="10579862" y="576453"/>
                  </a:lnTo>
                  <a:lnTo>
                    <a:pt x="10579862" y="12700"/>
                  </a:lnTo>
                  <a:lnTo>
                    <a:pt x="10592562" y="12700"/>
                  </a:lnTo>
                  <a:lnTo>
                    <a:pt x="105925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Box 120"/>
            <p:cNvSpPr txBox="1"/>
            <p:nvPr/>
          </p:nvSpPr>
          <p:spPr>
            <a:xfrm>
              <a:off x="0" y="0"/>
              <a:ext cx="10605300" cy="58914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Asset Inventory, Discovery</a:t>
              </a:r>
            </a:p>
          </p:txBody>
        </p:sp>
      </p:grpSp>
      <p:pic>
        <p:nvPicPr>
          <p:cNvPr id="121" name="Picture 121"/>
          <p:cNvPicPr>
            <a:picLocks noChangeAspect="1"/>
          </p:cNvPicPr>
          <p:nvPr/>
        </p:nvPicPr>
        <p:blipFill>
          <a:blip r:embed="rId62"/>
          <a:srcRect t="30163" b="31498"/>
          <a:stretch>
            <a:fillRect/>
          </a:stretch>
        </p:blipFill>
        <p:spPr>
          <a:xfrm>
            <a:off x="9321679" y="8897371"/>
            <a:ext cx="1433336" cy="344912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63"/>
          <a:srcRect t="27535" b="30246"/>
          <a:stretch>
            <a:fillRect/>
          </a:stretch>
        </p:blipFill>
        <p:spPr>
          <a:xfrm>
            <a:off x="10694536" y="8858595"/>
            <a:ext cx="1689443" cy="447681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64"/>
          <a:srcRect t="28307" b="26650"/>
          <a:stretch>
            <a:fillRect/>
          </a:stretch>
        </p:blipFill>
        <p:spPr>
          <a:xfrm>
            <a:off x="12374120" y="8868465"/>
            <a:ext cx="1499213" cy="423852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65"/>
          <a:srcRect t="8443" r="18424" b="266"/>
          <a:stretch>
            <a:fillRect/>
          </a:stretch>
        </p:blipFill>
        <p:spPr>
          <a:xfrm>
            <a:off x="15054495" y="8795849"/>
            <a:ext cx="870189" cy="610937"/>
          </a:xfrm>
          <a:prstGeom prst="rect">
            <a:avLst/>
          </a:prstGeom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66"/>
          <a:srcRect r="15247" b="290"/>
          <a:stretch>
            <a:fillRect/>
          </a:stretch>
        </p:blipFill>
        <p:spPr>
          <a:xfrm>
            <a:off x="15953739" y="8770054"/>
            <a:ext cx="812316" cy="599546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67"/>
          <a:srcRect/>
          <a:stretch>
            <a:fillRect/>
          </a:stretch>
        </p:blipFill>
        <p:spPr>
          <a:xfrm>
            <a:off x="7009241" y="2026680"/>
            <a:ext cx="1521240" cy="380310"/>
          </a:xfrm>
          <a:prstGeom prst="rect">
            <a:avLst/>
          </a:prstGeom>
        </p:spPr>
      </p:pic>
      <p:pic>
        <p:nvPicPr>
          <p:cNvPr id="127" name="Picture 127"/>
          <p:cNvPicPr>
            <a:picLocks noChangeAspect="1"/>
          </p:cNvPicPr>
          <p:nvPr/>
        </p:nvPicPr>
        <p:blipFill>
          <a:blip r:embed="rId68"/>
          <a:srcRect t="33614" b="30361"/>
          <a:stretch>
            <a:fillRect/>
          </a:stretch>
        </p:blipFill>
        <p:spPr>
          <a:xfrm>
            <a:off x="5980684" y="3666567"/>
            <a:ext cx="1914398" cy="430404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69"/>
          <a:srcRect t="28749" b="24558"/>
          <a:stretch>
            <a:fillRect/>
          </a:stretch>
        </p:blipFill>
        <p:spPr>
          <a:xfrm>
            <a:off x="2313299" y="4607026"/>
            <a:ext cx="1534499" cy="449702"/>
          </a:xfrm>
          <a:prstGeom prst="rect">
            <a:avLst/>
          </a:prstGeom>
        </p:spPr>
      </p:pic>
      <p:pic>
        <p:nvPicPr>
          <p:cNvPr id="129" name="Picture 129"/>
          <p:cNvPicPr>
            <a:picLocks noChangeAspect="1"/>
          </p:cNvPicPr>
          <p:nvPr/>
        </p:nvPicPr>
        <p:blipFill>
          <a:blip r:embed="rId70"/>
          <a:srcRect b="13821"/>
          <a:stretch>
            <a:fillRect/>
          </a:stretch>
        </p:blipFill>
        <p:spPr>
          <a:xfrm>
            <a:off x="2963582" y="3419743"/>
            <a:ext cx="1428780" cy="768476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11"/>
          <a:srcRect t="23851" b="20293"/>
          <a:stretch>
            <a:fillRect/>
          </a:stretch>
        </p:blipFill>
        <p:spPr>
          <a:xfrm>
            <a:off x="1172230" y="3580873"/>
            <a:ext cx="1778435" cy="619961"/>
          </a:xfrm>
          <a:prstGeom prst="rect">
            <a:avLst/>
          </a:prstGeom>
        </p:spPr>
      </p:pic>
      <p:pic>
        <p:nvPicPr>
          <p:cNvPr id="131" name="Picture 131"/>
          <p:cNvPicPr>
            <a:picLocks noChangeAspect="1"/>
          </p:cNvPicPr>
          <p:nvPr/>
        </p:nvPicPr>
        <p:blipFill>
          <a:blip r:embed="rId71"/>
          <a:srcRect t="24977" b="19860"/>
          <a:stretch>
            <a:fillRect/>
          </a:stretch>
        </p:blipFill>
        <p:spPr>
          <a:xfrm>
            <a:off x="7515480" y="4338785"/>
            <a:ext cx="1386183" cy="479942"/>
          </a:xfrm>
          <a:prstGeom prst="rect">
            <a:avLst/>
          </a:prstGeom>
        </p:spPr>
      </p:pic>
      <p:grpSp>
        <p:nvGrpSpPr>
          <p:cNvPr id="132" name="Group 132"/>
          <p:cNvGrpSpPr/>
          <p:nvPr/>
        </p:nvGrpSpPr>
        <p:grpSpPr>
          <a:xfrm>
            <a:off x="1125615" y="8492135"/>
            <a:ext cx="7894905" cy="1210970"/>
            <a:chOff x="0" y="0"/>
            <a:chExt cx="10526540" cy="161462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0526522" cy="1614678"/>
            </a:xfrm>
            <a:custGeom>
              <a:avLst/>
              <a:gdLst/>
              <a:ahLst/>
              <a:cxnLst/>
              <a:rect l="l" t="t" r="r" b="b"/>
              <a:pathLst>
                <a:path w="10526522" h="1614678">
                  <a:moveTo>
                    <a:pt x="0" y="0"/>
                  </a:moveTo>
                  <a:lnTo>
                    <a:pt x="10526522" y="0"/>
                  </a:lnTo>
                  <a:lnTo>
                    <a:pt x="10526522" y="1614678"/>
                  </a:lnTo>
                  <a:lnTo>
                    <a:pt x="0" y="16146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4"/>
            <p:cNvSpPr/>
            <p:nvPr/>
          </p:nvSpPr>
          <p:spPr>
            <a:xfrm>
              <a:off x="-1524" y="-1524"/>
              <a:ext cx="10529570" cy="1617726"/>
            </a:xfrm>
            <a:custGeom>
              <a:avLst/>
              <a:gdLst/>
              <a:ahLst/>
              <a:cxnLst/>
              <a:rect l="l" t="t" r="r" b="b"/>
              <a:pathLst>
                <a:path w="10529570" h="1617726">
                  <a:moveTo>
                    <a:pt x="1524" y="0"/>
                  </a:moveTo>
                  <a:lnTo>
                    <a:pt x="10528046" y="0"/>
                  </a:lnTo>
                  <a:cubicBezTo>
                    <a:pt x="10528935" y="0"/>
                    <a:pt x="10529570" y="762"/>
                    <a:pt x="10529570" y="1524"/>
                  </a:cubicBezTo>
                  <a:lnTo>
                    <a:pt x="10529570" y="1616202"/>
                  </a:lnTo>
                  <a:cubicBezTo>
                    <a:pt x="10529570" y="1617091"/>
                    <a:pt x="10528808" y="1617726"/>
                    <a:pt x="10528046" y="1617726"/>
                  </a:cubicBezTo>
                  <a:lnTo>
                    <a:pt x="1524" y="1617726"/>
                  </a:lnTo>
                  <a:cubicBezTo>
                    <a:pt x="635" y="1617726"/>
                    <a:pt x="0" y="1616964"/>
                    <a:pt x="0" y="1616202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616202"/>
                  </a:lnTo>
                  <a:lnTo>
                    <a:pt x="1524" y="1616202"/>
                  </a:lnTo>
                  <a:lnTo>
                    <a:pt x="1524" y="1614678"/>
                  </a:lnTo>
                  <a:lnTo>
                    <a:pt x="10528046" y="1614678"/>
                  </a:lnTo>
                  <a:lnTo>
                    <a:pt x="10528046" y="1616202"/>
                  </a:lnTo>
                  <a:lnTo>
                    <a:pt x="10526522" y="1616202"/>
                  </a:lnTo>
                  <a:lnTo>
                    <a:pt x="10526522" y="1524"/>
                  </a:lnTo>
                  <a:lnTo>
                    <a:pt x="10528046" y="1524"/>
                  </a:lnTo>
                  <a:lnTo>
                    <a:pt x="1052804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098597" y="8484695"/>
            <a:ext cx="7934571" cy="483914"/>
            <a:chOff x="0" y="0"/>
            <a:chExt cx="10579428" cy="645218"/>
          </a:xfrm>
        </p:grpSpPr>
        <p:sp>
          <p:nvSpPr>
            <p:cNvPr id="136" name="Freeform 136"/>
            <p:cNvSpPr/>
            <p:nvPr/>
          </p:nvSpPr>
          <p:spPr>
            <a:xfrm>
              <a:off x="12700" y="12700"/>
              <a:ext cx="10554081" cy="619760"/>
            </a:xfrm>
            <a:custGeom>
              <a:avLst/>
              <a:gdLst/>
              <a:ahLst/>
              <a:cxnLst/>
              <a:rect l="l" t="t" r="r" b="b"/>
              <a:pathLst>
                <a:path w="10554081" h="619760">
                  <a:moveTo>
                    <a:pt x="0" y="0"/>
                  </a:moveTo>
                  <a:lnTo>
                    <a:pt x="10554081" y="0"/>
                  </a:lnTo>
                  <a:lnTo>
                    <a:pt x="10554081" y="61976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rgbClr val="E7C6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7"/>
            <p:cNvSpPr/>
            <p:nvPr/>
          </p:nvSpPr>
          <p:spPr>
            <a:xfrm>
              <a:off x="0" y="0"/>
              <a:ext cx="10579481" cy="645160"/>
            </a:xfrm>
            <a:custGeom>
              <a:avLst/>
              <a:gdLst/>
              <a:ahLst/>
              <a:cxnLst/>
              <a:rect l="l" t="t" r="r" b="b"/>
              <a:pathLst>
                <a:path w="10579481" h="645160">
                  <a:moveTo>
                    <a:pt x="12700" y="0"/>
                  </a:moveTo>
                  <a:lnTo>
                    <a:pt x="10566781" y="0"/>
                  </a:lnTo>
                  <a:cubicBezTo>
                    <a:pt x="10573766" y="0"/>
                    <a:pt x="10579481" y="5715"/>
                    <a:pt x="10579481" y="12700"/>
                  </a:cubicBezTo>
                  <a:lnTo>
                    <a:pt x="10579481" y="632460"/>
                  </a:lnTo>
                  <a:cubicBezTo>
                    <a:pt x="10579481" y="639445"/>
                    <a:pt x="10573766" y="645160"/>
                    <a:pt x="10566781" y="645160"/>
                  </a:cubicBezTo>
                  <a:lnTo>
                    <a:pt x="12700" y="645160"/>
                  </a:lnTo>
                  <a:cubicBezTo>
                    <a:pt x="5715" y="645160"/>
                    <a:pt x="0" y="639445"/>
                    <a:pt x="0" y="6324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32460"/>
                  </a:lnTo>
                  <a:lnTo>
                    <a:pt x="12700" y="632460"/>
                  </a:lnTo>
                  <a:lnTo>
                    <a:pt x="12700" y="619760"/>
                  </a:lnTo>
                  <a:lnTo>
                    <a:pt x="10566781" y="619760"/>
                  </a:lnTo>
                  <a:lnTo>
                    <a:pt x="10566781" y="632460"/>
                  </a:lnTo>
                  <a:lnTo>
                    <a:pt x="10554081" y="632460"/>
                  </a:lnTo>
                  <a:lnTo>
                    <a:pt x="10554081" y="12700"/>
                  </a:lnTo>
                  <a:lnTo>
                    <a:pt x="10566781" y="12700"/>
                  </a:lnTo>
                  <a:lnTo>
                    <a:pt x="1056678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0" y="0"/>
              <a:ext cx="10579428" cy="64521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83">
                  <a:solidFill>
                    <a:srgbClr val="FFFFFF"/>
                  </a:solidFill>
                  <a:latin typeface="Open Sans Light"/>
                </a:rPr>
                <a:t>Endpoint, SIEM</a:t>
              </a:r>
            </a:p>
          </p:txBody>
        </p:sp>
      </p:grpSp>
      <p:pic>
        <p:nvPicPr>
          <p:cNvPr id="139" name="Picture 139"/>
          <p:cNvPicPr>
            <a:picLocks noChangeAspect="1"/>
          </p:cNvPicPr>
          <p:nvPr/>
        </p:nvPicPr>
        <p:blipFill>
          <a:blip r:embed="rId72"/>
          <a:srcRect/>
          <a:stretch>
            <a:fillRect/>
          </a:stretch>
        </p:blipFill>
        <p:spPr>
          <a:xfrm>
            <a:off x="1342035" y="8922120"/>
            <a:ext cx="740394" cy="740394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73"/>
          <a:srcRect/>
          <a:stretch>
            <a:fillRect/>
          </a:stretch>
        </p:blipFill>
        <p:spPr>
          <a:xfrm>
            <a:off x="2226129" y="9056387"/>
            <a:ext cx="1135692" cy="506330"/>
          </a:xfrm>
          <a:prstGeom prst="rect">
            <a:avLst/>
          </a:prstGeom>
        </p:spPr>
      </p:pic>
      <p:pic>
        <p:nvPicPr>
          <p:cNvPr id="141" name="Picture 141"/>
          <p:cNvPicPr>
            <a:picLocks noChangeAspect="1"/>
          </p:cNvPicPr>
          <p:nvPr/>
        </p:nvPicPr>
        <p:blipFill>
          <a:blip r:embed="rId74"/>
          <a:srcRect t="88" b="88"/>
          <a:stretch>
            <a:fillRect/>
          </a:stretch>
        </p:blipFill>
        <p:spPr>
          <a:xfrm>
            <a:off x="3520728" y="9158477"/>
            <a:ext cx="1694991" cy="30464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75"/>
          <a:srcRect t="141" b="141"/>
          <a:stretch>
            <a:fillRect/>
          </a:stretch>
        </p:blipFill>
        <p:spPr>
          <a:xfrm>
            <a:off x="5374630" y="8994655"/>
            <a:ext cx="1570871" cy="650525"/>
          </a:xfrm>
          <a:prstGeom prst="rect">
            <a:avLst/>
          </a:prstGeom>
        </p:spPr>
      </p:pic>
      <p:pic>
        <p:nvPicPr>
          <p:cNvPr id="143" name="Picture 143"/>
          <p:cNvPicPr>
            <a:picLocks noChangeAspect="1"/>
          </p:cNvPicPr>
          <p:nvPr/>
        </p:nvPicPr>
        <p:blipFill>
          <a:blip r:embed="rId76"/>
          <a:srcRect t="180" b="180"/>
          <a:stretch>
            <a:fillRect/>
          </a:stretch>
        </p:blipFill>
        <p:spPr>
          <a:xfrm>
            <a:off x="7089132" y="9073623"/>
            <a:ext cx="1802793" cy="569643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77"/>
          <a:srcRect/>
          <a:stretch>
            <a:fillRect/>
          </a:stretch>
        </p:blipFill>
        <p:spPr>
          <a:xfrm>
            <a:off x="15189014" y="9472646"/>
            <a:ext cx="2879345" cy="736577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78"/>
          <a:srcRect/>
          <a:stretch>
            <a:fillRect/>
          </a:stretch>
        </p:blipFill>
        <p:spPr>
          <a:xfrm>
            <a:off x="1263335" y="2074366"/>
            <a:ext cx="2168702" cy="430868"/>
          </a:xfrm>
          <a:prstGeom prst="rect">
            <a:avLst/>
          </a:prstGeom>
        </p:spPr>
      </p:pic>
      <p:sp>
        <p:nvSpPr>
          <p:cNvPr id="146" name="TextBox 146"/>
          <p:cNvSpPr txBox="1"/>
          <p:nvPr/>
        </p:nvSpPr>
        <p:spPr>
          <a:xfrm>
            <a:off x="5445473" y="9966944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4822687" y="2463553"/>
            <a:ext cx="4293980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9"/>
              </a:lnSpc>
            </a:pPr>
            <a:r>
              <a:rPr lang="en-US" sz="1575" spc="-62" dirty="0">
                <a:solidFill>
                  <a:srgbClr val="000000"/>
                </a:solidFill>
                <a:latin typeface="Open Sans Light Italics"/>
              </a:rPr>
              <a:t>Coming soon: </a:t>
            </a:r>
            <a:r>
              <a:rPr lang="en-US" sz="1575" spc="-62" dirty="0" err="1">
                <a:solidFill>
                  <a:srgbClr val="000000"/>
                </a:solidFill>
                <a:latin typeface="Open Sans Light Italics"/>
              </a:rPr>
              <a:t>Greynoise</a:t>
            </a:r>
            <a:r>
              <a:rPr lang="en-US" sz="1575" spc="-62" dirty="0">
                <a:solidFill>
                  <a:srgbClr val="000000"/>
                </a:solidFill>
                <a:latin typeface="Open Sans Light Italics"/>
              </a:rPr>
              <a:t> Intelligence &amp; Intel 471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573503" y="994751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50" spc="-41">
                <a:solidFill>
                  <a:srgbClr val="898989"/>
                </a:solidFill>
                <a:latin typeface="Open Sans"/>
              </a:rPr>
              <a:t>Last update: 03.2023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583310" y="361246"/>
            <a:ext cx="176194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1" spc="150" dirty="0">
                <a:solidFill>
                  <a:schemeClr val="bg1"/>
                </a:solidFill>
                <a:latin typeface="Titillium Web Regular Bold"/>
              </a:rPr>
              <a:t>Get More Out of the Tools You're </a:t>
            </a:r>
            <a:r>
              <a:rPr lang="en-US" sz="5001" u="sng" spc="150" dirty="0">
                <a:solidFill>
                  <a:schemeClr val="bg1"/>
                </a:solidFill>
                <a:latin typeface="Titillium Web Regular Bold Italics"/>
              </a:rPr>
              <a:t>Already Using</a:t>
            </a:r>
          </a:p>
        </p:txBody>
      </p:sp>
      <p:grpSp>
        <p:nvGrpSpPr>
          <p:cNvPr id="150" name="Group 150"/>
          <p:cNvGrpSpPr/>
          <p:nvPr/>
        </p:nvGrpSpPr>
        <p:grpSpPr>
          <a:xfrm>
            <a:off x="643983" y="264092"/>
            <a:ext cx="310017" cy="68579"/>
            <a:chOff x="0" y="0"/>
            <a:chExt cx="413356" cy="91438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413385" cy="91440"/>
            </a:xfrm>
            <a:custGeom>
              <a:avLst/>
              <a:gdLst/>
              <a:ahLst/>
              <a:cxnLst/>
              <a:rect l="l" t="t" r="r" b="b"/>
              <a:pathLst>
                <a:path w="413385" h="91440">
                  <a:moveTo>
                    <a:pt x="0" y="0"/>
                  </a:moveTo>
                  <a:lnTo>
                    <a:pt x="413385" y="0"/>
                  </a:lnTo>
                  <a:lnTo>
                    <a:pt x="413385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1113096" y="264092"/>
            <a:ext cx="769590" cy="68579"/>
            <a:chOff x="0" y="0"/>
            <a:chExt cx="1026120" cy="91438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026160" cy="91440"/>
            </a:xfrm>
            <a:custGeom>
              <a:avLst/>
              <a:gdLst/>
              <a:ahLst/>
              <a:cxnLst/>
              <a:rect l="l" t="t" r="r" b="b"/>
              <a:pathLst>
                <a:path w="1026160" h="91440">
                  <a:moveTo>
                    <a:pt x="0" y="0"/>
                  </a:moveTo>
                  <a:lnTo>
                    <a:pt x="1026160" y="0"/>
                  </a:lnTo>
                  <a:lnTo>
                    <a:pt x="1026160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4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C80FA-AE66-E71B-121A-20DE69C7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4000"/>
          </a:blip>
          <a:srcRect l="6212" r="17576"/>
          <a:stretch>
            <a:fillRect/>
          </a:stretch>
        </p:blipFill>
        <p:spPr>
          <a:xfrm>
            <a:off x="0" y="24584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301906"/>
            <a:ext cx="13788843" cy="177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8"/>
              </a:lnSpc>
            </a:pPr>
            <a:r>
              <a:rPr lang="en-US" sz="4050" spc="-161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197381"/>
            <a:ext cx="13788843" cy="12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" y="540722"/>
            <a:ext cx="18105120" cy="69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Architecture Advantage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AB4F1F-4AC5-3B6E-CC8A-6F8A68608B0A}"/>
              </a:ext>
            </a:extLst>
          </p:cNvPr>
          <p:cNvCxnSpPr/>
          <p:nvPr/>
        </p:nvCxnSpPr>
        <p:spPr>
          <a:xfrm flipH="1">
            <a:off x="15019020" y="2863215"/>
            <a:ext cx="2743200" cy="255460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B9D94F4B-2DEE-B2B4-DE51-1A708D73094B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DC08CC48-D19B-79D4-151A-2764420ABF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74784" y="9342632"/>
            <a:ext cx="2879345" cy="736577"/>
          </a:xfrm>
          <a:prstGeom prst="rect">
            <a:avLst/>
          </a:prstGeom>
        </p:spPr>
      </p:pic>
      <p:pic>
        <p:nvPicPr>
          <p:cNvPr id="17" name="Picture 16" descr="A diagram of a company structure&#10;&#10;Description automatically generated">
            <a:extLst>
              <a:ext uri="{FF2B5EF4-FFF2-40B4-BE49-F238E27FC236}">
                <a16:creationId xmlns:a16="http://schemas.microsoft.com/office/drawing/2014/main" id="{7F34189F-9394-417D-929E-6124E1CAC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08" y="1190185"/>
            <a:ext cx="11314692" cy="89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C80FA-AE66-E71B-121A-20DE69C7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4000"/>
          </a:blip>
          <a:srcRect l="6212" r="175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301906"/>
            <a:ext cx="13788843" cy="177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-27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8"/>
              </a:lnSpc>
            </a:pPr>
            <a:r>
              <a:rPr lang="en-US" sz="4050" spc="-161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197381"/>
            <a:ext cx="13788843" cy="12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  <a:p>
            <a:pPr algn="l">
              <a:lnSpc>
                <a:spcPts val="3359"/>
              </a:lnSpc>
            </a:pPr>
            <a:r>
              <a:rPr lang="en-US" sz="2775" spc="83">
                <a:solidFill>
                  <a:srgbClr val="FFFFFF"/>
                </a:solidFill>
                <a:latin typeface="Open Sans"/>
              </a:rPr>
              <a:t> 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" y="540722"/>
            <a:ext cx="18105120" cy="69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Nucleus Advantage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AAB8AAB-7C9C-C7AB-1A59-0609DFB9212A}"/>
              </a:ext>
            </a:extLst>
          </p:cNvPr>
          <p:cNvSpPr txBox="1"/>
          <p:nvPr/>
        </p:nvSpPr>
        <p:spPr>
          <a:xfrm>
            <a:off x="922047" y="1346092"/>
            <a:ext cx="16443906" cy="7271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Multi-Tenant system allows all Agencies/Sub-Agencies own operational environment (Project)</a:t>
            </a:r>
          </a:p>
          <a:p>
            <a:pPr marL="1143000" lvl="1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Risk visibility rolls us to Parent (HQ)</a:t>
            </a:r>
          </a:p>
          <a:p>
            <a:pPr marL="1143000" lvl="1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Parent can set / enforce policy SLA across all Agencies</a:t>
            </a:r>
          </a:p>
          <a:p>
            <a:pPr marL="1143000" lvl="1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Simplify Risk Reporting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Reduction in data calls related to assets and vulnerabilities across Enterprise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Simplify / automate compliance reporting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Automated POA&amp;M processing and reporting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Significant Operational efficiencies gained for VM teams</a:t>
            </a:r>
          </a:p>
          <a:p>
            <a:pPr marL="1143000" lvl="1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Teams measure 10x more efficiency </a:t>
            </a:r>
          </a:p>
          <a:p>
            <a:pPr marL="685800" indent="-6858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spc="83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Cost Competitive vs Subagency purchase and stove pipe usage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9D94F4B-2DEE-B2B4-DE51-1A708D73094B}"/>
              </a:ext>
            </a:extLst>
          </p:cNvPr>
          <p:cNvSpPr txBox="1"/>
          <p:nvPr/>
        </p:nvSpPr>
        <p:spPr>
          <a:xfrm>
            <a:off x="6149340" y="9749705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DC08CC48-D19B-79D4-151A-2764420ABF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74784" y="9342632"/>
            <a:ext cx="2879345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0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F8C7FEAB-6200-16F1-9447-6AD4AB9B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7211449"/>
            <a:ext cx="18288002" cy="22173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" y="4522565"/>
            <a:ext cx="18288002" cy="22888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050" y="1464741"/>
            <a:ext cx="18288002" cy="26578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/>
          <a:srcRect t="139" b="492"/>
          <a:stretch>
            <a:fillRect/>
          </a:stretch>
        </p:blipFill>
        <p:spPr>
          <a:xfrm>
            <a:off x="13146046" y="1630731"/>
            <a:ext cx="2760050" cy="704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/>
          <a:srcRect b="146"/>
          <a:stretch>
            <a:fillRect/>
          </a:stretch>
        </p:blipFill>
        <p:spPr>
          <a:xfrm rot="5400000">
            <a:off x="8272950" y="2527021"/>
            <a:ext cx="75096" cy="1374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 l="32850" t="29704" r="27566" b="9169"/>
          <a:stretch>
            <a:fillRect/>
          </a:stretch>
        </p:blipFill>
        <p:spPr>
          <a:xfrm rot="5400000">
            <a:off x="6317513" y="2200539"/>
            <a:ext cx="1809275" cy="27939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822651" y="2401120"/>
            <a:ext cx="2837961" cy="162914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823490" y="2469995"/>
            <a:ext cx="2795645" cy="326174"/>
            <a:chOff x="0" y="0"/>
            <a:chExt cx="3727525" cy="4348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27577" cy="434848"/>
            </a:xfrm>
            <a:custGeom>
              <a:avLst/>
              <a:gdLst/>
              <a:ahLst/>
              <a:cxnLst/>
              <a:rect l="l" t="t" r="r" b="b"/>
              <a:pathLst>
                <a:path w="3727577" h="434848">
                  <a:moveTo>
                    <a:pt x="0" y="0"/>
                  </a:moveTo>
                  <a:lnTo>
                    <a:pt x="3727577" y="0"/>
                  </a:lnTo>
                  <a:lnTo>
                    <a:pt x="3727577" y="434848"/>
                  </a:lnTo>
                  <a:lnTo>
                    <a:pt x="0" y="43484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25165" y="2796168"/>
            <a:ext cx="2837961" cy="395049"/>
            <a:chOff x="0" y="0"/>
            <a:chExt cx="3783948" cy="5267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83965" cy="526669"/>
            </a:xfrm>
            <a:custGeom>
              <a:avLst/>
              <a:gdLst/>
              <a:ahLst/>
              <a:cxnLst/>
              <a:rect l="l" t="t" r="r" b="b"/>
              <a:pathLst>
                <a:path w="3783965" h="526669">
                  <a:moveTo>
                    <a:pt x="0" y="0"/>
                  </a:moveTo>
                  <a:lnTo>
                    <a:pt x="3783965" y="0"/>
                  </a:lnTo>
                  <a:lnTo>
                    <a:pt x="3783965" y="526669"/>
                  </a:lnTo>
                  <a:lnTo>
                    <a:pt x="0" y="526669"/>
                  </a:lnTo>
                  <a:close/>
                </a:path>
              </a:pathLst>
            </a:custGeom>
            <a:solidFill>
              <a:srgbClr val="F3A7A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25165" y="3174284"/>
            <a:ext cx="2837961" cy="395049"/>
            <a:chOff x="0" y="0"/>
            <a:chExt cx="3783948" cy="5267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83965" cy="526669"/>
            </a:xfrm>
            <a:custGeom>
              <a:avLst/>
              <a:gdLst/>
              <a:ahLst/>
              <a:cxnLst/>
              <a:rect l="l" t="t" r="r" b="b"/>
              <a:pathLst>
                <a:path w="3783965" h="526669">
                  <a:moveTo>
                    <a:pt x="0" y="0"/>
                  </a:moveTo>
                  <a:lnTo>
                    <a:pt x="3783965" y="0"/>
                  </a:lnTo>
                  <a:lnTo>
                    <a:pt x="3783965" y="526669"/>
                  </a:lnTo>
                  <a:lnTo>
                    <a:pt x="0" y="52666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23489" y="3551679"/>
            <a:ext cx="2837961" cy="395049"/>
            <a:chOff x="0" y="0"/>
            <a:chExt cx="3783948" cy="5267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83965" cy="526669"/>
            </a:xfrm>
            <a:custGeom>
              <a:avLst/>
              <a:gdLst/>
              <a:ahLst/>
              <a:cxnLst/>
              <a:rect l="l" t="t" r="r" b="b"/>
              <a:pathLst>
                <a:path w="3783965" h="526669">
                  <a:moveTo>
                    <a:pt x="0" y="0"/>
                  </a:moveTo>
                  <a:lnTo>
                    <a:pt x="3783965" y="0"/>
                  </a:lnTo>
                  <a:lnTo>
                    <a:pt x="3783965" y="526669"/>
                  </a:lnTo>
                  <a:lnTo>
                    <a:pt x="0" y="52666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 l="36863" t="29704" r="27566" b="9169"/>
          <a:stretch>
            <a:fillRect/>
          </a:stretch>
        </p:blipFill>
        <p:spPr>
          <a:xfrm rot="5400000">
            <a:off x="9499853" y="2116470"/>
            <a:ext cx="1625861" cy="279396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915798" y="2571753"/>
            <a:ext cx="2837961" cy="125630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9007788" y="2640631"/>
            <a:ext cx="2701980" cy="326174"/>
            <a:chOff x="0" y="0"/>
            <a:chExt cx="3602640" cy="4348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02609" cy="434848"/>
            </a:xfrm>
            <a:custGeom>
              <a:avLst/>
              <a:gdLst/>
              <a:ahLst/>
              <a:cxnLst/>
              <a:rect l="l" t="t" r="r" b="b"/>
              <a:pathLst>
                <a:path w="3602609" h="434848">
                  <a:moveTo>
                    <a:pt x="0" y="0"/>
                  </a:moveTo>
                  <a:lnTo>
                    <a:pt x="3602609" y="0"/>
                  </a:lnTo>
                  <a:lnTo>
                    <a:pt x="3602609" y="434848"/>
                  </a:lnTo>
                  <a:lnTo>
                    <a:pt x="0" y="43484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rcRect b="146"/>
          <a:stretch>
            <a:fillRect/>
          </a:stretch>
        </p:blipFill>
        <p:spPr>
          <a:xfrm rot="5400000">
            <a:off x="11412530" y="2711200"/>
            <a:ext cx="75096" cy="13747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8918310" y="2966802"/>
            <a:ext cx="2837961" cy="395049"/>
            <a:chOff x="0" y="0"/>
            <a:chExt cx="3783948" cy="52673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83965" cy="526669"/>
            </a:xfrm>
            <a:custGeom>
              <a:avLst/>
              <a:gdLst/>
              <a:ahLst/>
              <a:cxnLst/>
              <a:rect l="l" t="t" r="r" b="b"/>
              <a:pathLst>
                <a:path w="3783965" h="526669">
                  <a:moveTo>
                    <a:pt x="0" y="0"/>
                  </a:moveTo>
                  <a:lnTo>
                    <a:pt x="3783965" y="0"/>
                  </a:lnTo>
                  <a:lnTo>
                    <a:pt x="3783965" y="526669"/>
                  </a:lnTo>
                  <a:lnTo>
                    <a:pt x="0" y="526669"/>
                  </a:lnTo>
                  <a:close/>
                </a:path>
              </a:pathLst>
            </a:custGeom>
            <a:solidFill>
              <a:srgbClr val="F3A7A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918310" y="3344919"/>
            <a:ext cx="2837961" cy="395049"/>
            <a:chOff x="0" y="0"/>
            <a:chExt cx="3783948" cy="52673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783965" cy="526669"/>
            </a:xfrm>
            <a:custGeom>
              <a:avLst/>
              <a:gdLst/>
              <a:ahLst/>
              <a:cxnLst/>
              <a:rect l="l" t="t" r="r" b="b"/>
              <a:pathLst>
                <a:path w="3783965" h="526669">
                  <a:moveTo>
                    <a:pt x="0" y="0"/>
                  </a:moveTo>
                  <a:lnTo>
                    <a:pt x="3783965" y="0"/>
                  </a:lnTo>
                  <a:lnTo>
                    <a:pt x="3783965" y="526669"/>
                  </a:lnTo>
                  <a:lnTo>
                    <a:pt x="0" y="52666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2"/>
          <a:srcRect l="36863" t="29704" r="27566" b="9169"/>
          <a:stretch>
            <a:fillRect/>
          </a:stretch>
        </p:blipFill>
        <p:spPr>
          <a:xfrm rot="5400000">
            <a:off x="13730099" y="2088818"/>
            <a:ext cx="1625861" cy="279396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146045" y="2544102"/>
            <a:ext cx="2837961" cy="1256301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3190033" y="2612978"/>
            <a:ext cx="2716061" cy="326174"/>
            <a:chOff x="0" y="0"/>
            <a:chExt cx="3621413" cy="43489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1405" cy="434848"/>
            </a:xfrm>
            <a:custGeom>
              <a:avLst/>
              <a:gdLst/>
              <a:ahLst/>
              <a:cxnLst/>
              <a:rect l="l" t="t" r="r" b="b"/>
              <a:pathLst>
                <a:path w="3621405" h="434848">
                  <a:moveTo>
                    <a:pt x="0" y="0"/>
                  </a:moveTo>
                  <a:lnTo>
                    <a:pt x="3621405" y="0"/>
                  </a:lnTo>
                  <a:lnTo>
                    <a:pt x="3621405" y="434848"/>
                  </a:lnTo>
                  <a:lnTo>
                    <a:pt x="0" y="43484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1"/>
          <a:srcRect b="146"/>
          <a:stretch>
            <a:fillRect/>
          </a:stretch>
        </p:blipFill>
        <p:spPr>
          <a:xfrm rot="5400000">
            <a:off x="15642776" y="2683549"/>
            <a:ext cx="75096" cy="137474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3148556" y="2939151"/>
            <a:ext cx="2837961" cy="395049"/>
            <a:chOff x="0" y="0"/>
            <a:chExt cx="3783948" cy="52673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783965" cy="526669"/>
            </a:xfrm>
            <a:custGeom>
              <a:avLst/>
              <a:gdLst/>
              <a:ahLst/>
              <a:cxnLst/>
              <a:rect l="l" t="t" r="r" b="b"/>
              <a:pathLst>
                <a:path w="3783965" h="526669">
                  <a:moveTo>
                    <a:pt x="0" y="0"/>
                  </a:moveTo>
                  <a:lnTo>
                    <a:pt x="3783965" y="0"/>
                  </a:lnTo>
                  <a:lnTo>
                    <a:pt x="3783965" y="526669"/>
                  </a:lnTo>
                  <a:lnTo>
                    <a:pt x="0" y="526669"/>
                  </a:lnTo>
                  <a:close/>
                </a:path>
              </a:pathLst>
            </a:custGeom>
            <a:solidFill>
              <a:srgbClr val="F3A7A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148556" y="3317268"/>
            <a:ext cx="2837961" cy="395049"/>
            <a:chOff x="0" y="0"/>
            <a:chExt cx="3783948" cy="52673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783965" cy="526669"/>
            </a:xfrm>
            <a:custGeom>
              <a:avLst/>
              <a:gdLst/>
              <a:ahLst/>
              <a:cxnLst/>
              <a:rect l="l" t="t" r="r" b="b"/>
              <a:pathLst>
                <a:path w="3783965" h="526669">
                  <a:moveTo>
                    <a:pt x="0" y="0"/>
                  </a:moveTo>
                  <a:lnTo>
                    <a:pt x="3783965" y="0"/>
                  </a:lnTo>
                  <a:lnTo>
                    <a:pt x="3783965" y="526669"/>
                  </a:lnTo>
                  <a:lnTo>
                    <a:pt x="0" y="52666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5903498" y="6121390"/>
            <a:ext cx="7559058" cy="1211822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841701" y="4520154"/>
            <a:ext cx="7620855" cy="1601235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9"/>
          <a:srcRect r="20"/>
          <a:stretch>
            <a:fillRect/>
          </a:stretch>
        </p:blipFill>
        <p:spPr>
          <a:xfrm>
            <a:off x="8739335" y="6017075"/>
            <a:ext cx="7585001" cy="147213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8794947" y="7621116"/>
            <a:ext cx="7405779" cy="47362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8813603" y="8113269"/>
            <a:ext cx="7387124" cy="1096527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2"/>
          <a:srcRect b="447"/>
          <a:stretch>
            <a:fillRect/>
          </a:stretch>
        </p:blipFill>
        <p:spPr>
          <a:xfrm>
            <a:off x="6121514" y="4594634"/>
            <a:ext cx="1923996" cy="28998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3"/>
          <a:srcRect b="1120"/>
          <a:stretch>
            <a:fillRect/>
          </a:stretch>
        </p:blipFill>
        <p:spPr>
          <a:xfrm>
            <a:off x="8714657" y="4586588"/>
            <a:ext cx="1894100" cy="306074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4"/>
          <a:srcRect b="1333"/>
          <a:stretch>
            <a:fillRect/>
          </a:stretch>
        </p:blipFill>
        <p:spPr>
          <a:xfrm>
            <a:off x="11279170" y="4594636"/>
            <a:ext cx="1862267" cy="316799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5"/>
          <a:srcRect b="1268"/>
          <a:stretch>
            <a:fillRect/>
          </a:stretch>
        </p:blipFill>
        <p:spPr>
          <a:xfrm>
            <a:off x="6159823" y="5125228"/>
            <a:ext cx="1933574" cy="324614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6"/>
          <a:srcRect b="250"/>
          <a:stretch>
            <a:fillRect/>
          </a:stretch>
        </p:blipFill>
        <p:spPr>
          <a:xfrm>
            <a:off x="8693075" y="5126139"/>
            <a:ext cx="1994582" cy="32370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7"/>
          <a:srcRect b="1347"/>
          <a:stretch>
            <a:fillRect/>
          </a:stretch>
        </p:blipFill>
        <p:spPr>
          <a:xfrm>
            <a:off x="11288746" y="5141289"/>
            <a:ext cx="1852691" cy="31332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899131" y="4453268"/>
            <a:ext cx="2477228" cy="723741"/>
          </a:xfrm>
          <a:prstGeom prst="rect">
            <a:avLst/>
          </a:prstGeom>
        </p:spPr>
      </p:pic>
      <p:grpSp>
        <p:nvGrpSpPr>
          <p:cNvPr id="49" name="Group 49"/>
          <p:cNvGrpSpPr/>
          <p:nvPr/>
        </p:nvGrpSpPr>
        <p:grpSpPr>
          <a:xfrm>
            <a:off x="5912576" y="4402584"/>
            <a:ext cx="2332062" cy="675018"/>
            <a:chOff x="0" y="0"/>
            <a:chExt cx="651125" cy="17778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51125" cy="177783"/>
            </a:xfrm>
            <a:custGeom>
              <a:avLst/>
              <a:gdLst/>
              <a:ahLst/>
              <a:cxnLst/>
              <a:rect l="l" t="t" r="r" b="b"/>
              <a:pathLst>
                <a:path w="651125" h="177783">
                  <a:moveTo>
                    <a:pt x="0" y="0"/>
                  </a:moveTo>
                  <a:lnTo>
                    <a:pt x="651125" y="0"/>
                  </a:lnTo>
                  <a:lnTo>
                    <a:pt x="651125" y="177783"/>
                  </a:lnTo>
                  <a:lnTo>
                    <a:pt x="0" y="1777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46CF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19075"/>
              <a:ext cx="812800" cy="103187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15"/>
                </a:lnSpc>
              </a:pPr>
              <a:endParaRPr sz="1200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233032" y="2027111"/>
            <a:ext cx="3709083" cy="16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Titillium Web Regular Bold"/>
              </a:rPr>
              <a:t>Use vulnerability threat intel and business context to quickly prioritize with precision...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960634" y="2454069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Bold"/>
              </a:rPr>
              <a:t>Risk Rating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960634" y="2847759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Regular Bold"/>
              </a:rPr>
              <a:t>Critical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960634" y="3225876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Regular Bold"/>
              </a:rPr>
              <a:t>High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958960" y="3603272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Regular Bold"/>
              </a:rPr>
              <a:t>Low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053781" y="2624705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Bold"/>
              </a:rPr>
              <a:t>Used by Malware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053781" y="3018395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Regular Bold"/>
              </a:rPr>
              <a:t>True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053781" y="3396512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Regular Bold"/>
              </a:rPr>
              <a:t>False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3284029" y="2597052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Bold"/>
              </a:rPr>
              <a:t>Asset Status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284029" y="2990744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Regular Bold"/>
              </a:rPr>
              <a:t>Public Facing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284029" y="3368861"/>
            <a:ext cx="2164707" cy="3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4"/>
              </a:lnSpc>
            </a:pPr>
            <a:r>
              <a:rPr lang="en-US" sz="1788" spc="53">
                <a:solidFill>
                  <a:srgbClr val="333333"/>
                </a:solidFill>
                <a:latin typeface="Titillium Web Regular Bold"/>
              </a:rPr>
              <a:t>Private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52083" y="4753036"/>
            <a:ext cx="3195276" cy="16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>
                <a:solidFill>
                  <a:srgbClr val="3670FF"/>
                </a:solidFill>
                <a:latin typeface="Titillium Web Regular Bold"/>
              </a:rPr>
              <a:t>and get from millions of vulnerabilities to the handful that matter in minutes...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52082" y="7562906"/>
            <a:ext cx="6060491" cy="151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dirty="0">
                <a:solidFill>
                  <a:srgbClr val="00BF63"/>
                </a:solidFill>
                <a:latin typeface="Titillium Web Regular Bold"/>
              </a:rPr>
              <a:t>by aggregating, correlating and enriching all vulnerability and asset data from your existing tools in Nucleus.</a:t>
            </a:r>
          </a:p>
          <a:p>
            <a:pPr>
              <a:lnSpc>
                <a:spcPts val="2280"/>
              </a:lnSpc>
            </a:pPr>
            <a:r>
              <a:rPr lang="en-US" sz="1875" dirty="0">
                <a:solidFill>
                  <a:srgbClr val="00BF63"/>
                </a:solidFill>
                <a:latin typeface="Titillium Web Regular Italics"/>
              </a:rPr>
              <a:t>Pictured: Tenable Nessus, Crowdstrike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8819480" y="5969583"/>
            <a:ext cx="2315885" cy="757716"/>
            <a:chOff x="0" y="0"/>
            <a:chExt cx="651125" cy="200983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51125" cy="200983"/>
            </a:xfrm>
            <a:custGeom>
              <a:avLst/>
              <a:gdLst/>
              <a:ahLst/>
              <a:cxnLst/>
              <a:rect l="l" t="t" r="r" b="b"/>
              <a:pathLst>
                <a:path w="651125" h="200983">
                  <a:moveTo>
                    <a:pt x="0" y="0"/>
                  </a:moveTo>
                  <a:lnTo>
                    <a:pt x="651125" y="0"/>
                  </a:lnTo>
                  <a:lnTo>
                    <a:pt x="651125" y="200983"/>
                  </a:lnTo>
                  <a:lnTo>
                    <a:pt x="0" y="2009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46CF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219075"/>
              <a:ext cx="812800" cy="103187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15"/>
                </a:lnSpc>
              </a:pPr>
              <a:endParaRPr sz="1200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963829" y="4455689"/>
            <a:ext cx="2367825" cy="671315"/>
            <a:chOff x="0" y="0"/>
            <a:chExt cx="640665" cy="173967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640665" cy="173967"/>
            </a:xfrm>
            <a:custGeom>
              <a:avLst/>
              <a:gdLst/>
              <a:ahLst/>
              <a:cxnLst/>
              <a:rect l="l" t="t" r="r" b="b"/>
              <a:pathLst>
                <a:path w="640665" h="173967">
                  <a:moveTo>
                    <a:pt x="0" y="0"/>
                  </a:moveTo>
                  <a:lnTo>
                    <a:pt x="640665" y="0"/>
                  </a:lnTo>
                  <a:lnTo>
                    <a:pt x="640665" y="173967"/>
                  </a:lnTo>
                  <a:lnTo>
                    <a:pt x="0" y="1739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46CF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219075"/>
              <a:ext cx="812800" cy="103187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15"/>
                </a:lnSpc>
              </a:pPr>
              <a:endParaRPr sz="120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3925633" y="5969584"/>
            <a:ext cx="2283362" cy="783560"/>
            <a:chOff x="0" y="0"/>
            <a:chExt cx="643978" cy="207789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643978" cy="207789"/>
            </a:xfrm>
            <a:custGeom>
              <a:avLst/>
              <a:gdLst/>
              <a:ahLst/>
              <a:cxnLst/>
              <a:rect l="l" t="t" r="r" b="b"/>
              <a:pathLst>
                <a:path w="643978" h="207789">
                  <a:moveTo>
                    <a:pt x="0" y="0"/>
                  </a:moveTo>
                  <a:lnTo>
                    <a:pt x="643978" y="0"/>
                  </a:lnTo>
                  <a:lnTo>
                    <a:pt x="643978" y="207789"/>
                  </a:lnTo>
                  <a:lnTo>
                    <a:pt x="0" y="2077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46CF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219075"/>
              <a:ext cx="812800" cy="103187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15"/>
                </a:lnSpc>
              </a:pPr>
              <a:endParaRPr sz="1200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638795" y="8091877"/>
            <a:ext cx="561932" cy="1139312"/>
            <a:chOff x="0" y="0"/>
            <a:chExt cx="147998" cy="300066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47998" cy="300066"/>
            </a:xfrm>
            <a:custGeom>
              <a:avLst/>
              <a:gdLst/>
              <a:ahLst/>
              <a:cxnLst/>
              <a:rect l="l" t="t" r="r" b="b"/>
              <a:pathLst>
                <a:path w="147998" h="300066">
                  <a:moveTo>
                    <a:pt x="0" y="0"/>
                  </a:moveTo>
                  <a:lnTo>
                    <a:pt x="147998" y="0"/>
                  </a:lnTo>
                  <a:lnTo>
                    <a:pt x="147998" y="300066"/>
                  </a:lnTo>
                  <a:lnTo>
                    <a:pt x="0" y="3000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BF63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219075"/>
              <a:ext cx="812800" cy="103187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15"/>
                </a:lnSpc>
              </a:pPr>
              <a:endParaRPr sz="1200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668596" y="493192"/>
            <a:ext cx="176194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1" spc="-200" dirty="0">
                <a:solidFill>
                  <a:schemeClr val="bg1"/>
                </a:solidFill>
                <a:latin typeface="Titillium Web Regular Bold"/>
              </a:rPr>
              <a:t>Precision and speed to immediately reduce risk of exploit </a:t>
            </a:r>
          </a:p>
        </p:txBody>
      </p:sp>
      <p:sp>
        <p:nvSpPr>
          <p:cNvPr id="79" name="AutoShape 79"/>
          <p:cNvSpPr/>
          <p:nvPr/>
        </p:nvSpPr>
        <p:spPr>
          <a:xfrm>
            <a:off x="8260811" y="4740094"/>
            <a:ext cx="789438" cy="1201715"/>
          </a:xfrm>
          <a:prstGeom prst="line">
            <a:avLst/>
          </a:prstGeom>
          <a:ln w="38100" cap="flat">
            <a:solidFill>
              <a:srgbClr val="346CF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13303931" y="4809811"/>
            <a:ext cx="842246" cy="1150448"/>
          </a:xfrm>
          <a:prstGeom prst="line">
            <a:avLst/>
          </a:prstGeom>
          <a:ln w="38100" cap="flat">
            <a:solidFill>
              <a:srgbClr val="346CF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TextBox 81"/>
          <p:cNvSpPr txBox="1"/>
          <p:nvPr/>
        </p:nvSpPr>
        <p:spPr>
          <a:xfrm>
            <a:off x="12210302" y="2502777"/>
            <a:ext cx="582144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Titillium Web Bold"/>
              </a:rPr>
              <a:t>+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668595" y="339218"/>
            <a:ext cx="310017" cy="68579"/>
            <a:chOff x="0" y="0"/>
            <a:chExt cx="413356" cy="9143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413385" cy="91440"/>
            </a:xfrm>
            <a:custGeom>
              <a:avLst/>
              <a:gdLst/>
              <a:ahLst/>
              <a:cxnLst/>
              <a:rect l="l" t="t" r="r" b="b"/>
              <a:pathLst>
                <a:path w="413385" h="91440">
                  <a:moveTo>
                    <a:pt x="0" y="0"/>
                  </a:moveTo>
                  <a:lnTo>
                    <a:pt x="413385" y="0"/>
                  </a:lnTo>
                  <a:lnTo>
                    <a:pt x="413385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137710" y="339218"/>
            <a:ext cx="769590" cy="68579"/>
            <a:chOff x="0" y="0"/>
            <a:chExt cx="1026120" cy="91438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026160" cy="91440"/>
            </a:xfrm>
            <a:custGeom>
              <a:avLst/>
              <a:gdLst/>
              <a:ahLst/>
              <a:cxnLst/>
              <a:rect l="l" t="t" r="r" b="b"/>
              <a:pathLst>
                <a:path w="1026160" h="91440">
                  <a:moveTo>
                    <a:pt x="0" y="0"/>
                  </a:moveTo>
                  <a:lnTo>
                    <a:pt x="1026160" y="0"/>
                  </a:lnTo>
                  <a:lnTo>
                    <a:pt x="1026160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74C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Box 25">
            <a:extLst>
              <a:ext uri="{FF2B5EF4-FFF2-40B4-BE49-F238E27FC236}">
                <a16:creationId xmlns:a16="http://schemas.microsoft.com/office/drawing/2014/main" id="{57A1A2BB-437F-F4A5-17D1-FC62D0EFA372}"/>
              </a:ext>
            </a:extLst>
          </p:cNvPr>
          <p:cNvSpPr txBox="1"/>
          <p:nvPr/>
        </p:nvSpPr>
        <p:spPr>
          <a:xfrm>
            <a:off x="1234775" y="9798454"/>
            <a:ext cx="453145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200">
                <a:solidFill>
                  <a:srgbClr val="262626"/>
                </a:solidFill>
                <a:latin typeface="Arimo"/>
              </a:rPr>
              <a:t>NUCLEUS PROPRIETARY AND CONFIDENTIAL</a:t>
            </a:r>
          </a:p>
        </p:txBody>
      </p:sp>
      <p:pic>
        <p:nvPicPr>
          <p:cNvPr id="89" name="Picture 26">
            <a:extLst>
              <a:ext uri="{FF2B5EF4-FFF2-40B4-BE49-F238E27FC236}">
                <a16:creationId xmlns:a16="http://schemas.microsoft.com/office/drawing/2014/main" id="{1B0586DD-A38C-EF6F-4989-3EE362BBDCFA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15189014" y="9472646"/>
            <a:ext cx="2879345" cy="736577"/>
          </a:xfrm>
          <a:prstGeom prst="rect">
            <a:avLst/>
          </a:prstGeom>
        </p:spPr>
      </p:pic>
      <p:sp>
        <p:nvSpPr>
          <p:cNvPr id="7" name="TextBox 146">
            <a:extLst>
              <a:ext uri="{FF2B5EF4-FFF2-40B4-BE49-F238E27FC236}">
                <a16:creationId xmlns:a16="http://schemas.microsoft.com/office/drawing/2014/main" id="{48296239-F76B-C420-C3CE-35479AD4F1C6}"/>
              </a:ext>
            </a:extLst>
          </p:cNvPr>
          <p:cNvSpPr txBox="1"/>
          <p:nvPr/>
        </p:nvSpPr>
        <p:spPr>
          <a:xfrm>
            <a:off x="5445473" y="9966944"/>
            <a:ext cx="5989320" cy="1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-41" dirty="0">
                <a:solidFill>
                  <a:srgbClr val="898989"/>
                </a:solidFill>
                <a:latin typeface="Open Sans"/>
              </a:rPr>
              <a:t>NUCLEUS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9131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60622</TotalTime>
  <Words>1139</Words>
  <Application>Microsoft Macintosh PowerPoint</Application>
  <PresentationFormat>Custom</PresentationFormat>
  <Paragraphs>243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Slack-Lato</vt:lpstr>
      <vt:lpstr>Titillium Web Regular</vt:lpstr>
      <vt:lpstr>Open Sans Bold</vt:lpstr>
      <vt:lpstr>Titillium Web Regular Italics</vt:lpstr>
      <vt:lpstr>Courier New</vt:lpstr>
      <vt:lpstr>Arial</vt:lpstr>
      <vt:lpstr>Open Sans</vt:lpstr>
      <vt:lpstr>Open Sans Light</vt:lpstr>
      <vt:lpstr>Arimo</vt:lpstr>
      <vt:lpstr>Titillium Web Regular Bold Italics</vt:lpstr>
      <vt:lpstr>Titillium Web Regular Bold</vt:lpstr>
      <vt:lpstr>Titillium Web Bold</vt:lpstr>
      <vt:lpstr>Calibri</vt:lpstr>
      <vt:lpstr>Open Sans Light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Nucleus-First Meeting Deck - JM 2022 [Autosaved].pptx</dc:title>
  <cp:lastModifiedBy>Bill McInnis</cp:lastModifiedBy>
  <cp:revision>60</cp:revision>
  <cp:lastPrinted>2024-09-19T17:11:29Z</cp:lastPrinted>
  <dcterms:created xsi:type="dcterms:W3CDTF">2006-08-16T00:00:00Z</dcterms:created>
  <dcterms:modified xsi:type="dcterms:W3CDTF">2024-11-07T12:13:32Z</dcterms:modified>
  <dc:identifier>DAFIGPpE4NI</dc:identifier>
</cp:coreProperties>
</file>