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76" r:id="rId3"/>
    <p:sldId id="260" r:id="rId4"/>
    <p:sldId id="264" r:id="rId5"/>
    <p:sldId id="272" r:id="rId6"/>
    <p:sldId id="273" r:id="rId7"/>
    <p:sldId id="274" r:id="rId8"/>
    <p:sldId id="271" r:id="rId9"/>
    <p:sldId id="275" r:id="rId10"/>
    <p:sldId id="269" r:id="rId1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158E12-D905-3E9E-FC05-F15E3C600058}" name="Kayla Shemanski" initials="KS" userId="S::kayla@dexteredward.com::9f6a4eef-a5e2-4415-999c-1f026f80355e" providerId="AD"/>
  <p188:author id="{961D9B27-6069-497C-3A41-8DDCB29463E6}" name="Jackie Needham" initials="JN" userId="S::jneedham@bvhllc.com::33cce1fc-b1ad-4254-825a-1876157acd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94"/>
  </p:normalViewPr>
  <p:slideViewPr>
    <p:cSldViewPr snapToGrid="0">
      <p:cViewPr varScale="1">
        <p:scale>
          <a:sx n="106" d="100"/>
          <a:sy n="106" d="100"/>
        </p:scale>
        <p:origin x="18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9512F-5A8E-254E-B563-85313DC79413}" type="datetimeFigureOut">
              <a:rPr lang="en-US" smtClean="0"/>
              <a:t>9/23/2024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302DB-28B2-5E44-999B-08701700632C}" type="slidenum">
              <a:rPr lang="en-US" smtClean="0"/>
              <a:t>‹#›</a:t>
            </a:fld>
            <a:endParaRPr lang="en-US"/>
          </a:p>
        </p:txBody>
      </p:sp>
    </p:spTree>
    <p:extLst>
      <p:ext uri="{BB962C8B-B14F-4D97-AF65-F5344CB8AC3E}">
        <p14:creationId xmlns:p14="http://schemas.microsoft.com/office/powerpoint/2010/main" val="155739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0" name="Picture 19" descr="A picture containing text, tableware, plate, dishware&#10;&#10;Description automatically generated">
            <a:extLst>
              <a:ext uri="{FF2B5EF4-FFF2-40B4-BE49-F238E27FC236}">
                <a16:creationId xmlns:a16="http://schemas.microsoft.com/office/drawing/2014/main" id="{66827142-936A-B411-E9F1-6CC248134962}"/>
              </a:ext>
            </a:extLst>
          </p:cNvPr>
          <p:cNvPicPr>
            <a:picLocks noChangeAspect="1"/>
          </p:cNvPicPr>
          <p:nvPr userDrawn="1"/>
        </p:nvPicPr>
        <p:blipFill>
          <a:blip r:embed="rId3"/>
          <a:stretch>
            <a:fillRect/>
          </a:stretch>
        </p:blipFill>
        <p:spPr>
          <a:xfrm>
            <a:off x="6861981" y="6266330"/>
            <a:ext cx="1939605" cy="447172"/>
          </a:xfrm>
          <a:prstGeom prst="rect">
            <a:avLst/>
          </a:prstGeom>
        </p:spPr>
      </p:pic>
      <p:sp>
        <p:nvSpPr>
          <p:cNvPr id="21" name="TextBox 20">
            <a:extLst>
              <a:ext uri="{FF2B5EF4-FFF2-40B4-BE49-F238E27FC236}">
                <a16:creationId xmlns:a16="http://schemas.microsoft.com/office/drawing/2014/main" id="{BAEB8D73-AE0E-D784-2F79-B2E2805B4028}"/>
              </a:ext>
            </a:extLst>
          </p:cNvPr>
          <p:cNvSpPr txBox="1"/>
          <p:nvPr userDrawn="1"/>
        </p:nvSpPr>
        <p:spPr>
          <a:xfrm>
            <a:off x="271891" y="6471687"/>
            <a:ext cx="4712486" cy="276999"/>
          </a:xfrm>
          <a:prstGeom prst="rect">
            <a:avLst/>
          </a:prstGeom>
          <a:noFill/>
        </p:spPr>
        <p:txBody>
          <a:bodyPr wrap="square">
            <a:spAutoFit/>
          </a:bodyPr>
          <a:lstStyle/>
          <a:p>
            <a:pPr algn="l"/>
            <a:r>
              <a:rPr lang="en-US" sz="600" b="0" i="1" baseline="0" dirty="0">
                <a:solidFill>
                  <a:schemeClr val="bg1"/>
                </a:solidFill>
                <a:effectLst/>
                <a:latin typeface="Calibri" panose="020F0502020204030204" pitchFamily="34" charset="0"/>
              </a:rPr>
              <a:t>This brief contains confidential proprietary information. This information is provided for evaluation purpose and cannot be used for any other purpose, or disclosed to any third party or outside of the </a:t>
            </a:r>
            <a:r>
              <a:rPr lang="en-US" sz="600" i="1" baseline="0" dirty="0">
                <a:solidFill>
                  <a:schemeClr val="bg1"/>
                </a:solidFill>
                <a:latin typeface="Calibri" panose="020F0502020204030204" pitchFamily="34" charset="0"/>
              </a:rPr>
              <a:t>receiving organization</a:t>
            </a:r>
            <a:r>
              <a:rPr lang="en-US" sz="600" b="0" i="1" baseline="0" dirty="0">
                <a:solidFill>
                  <a:schemeClr val="bg1"/>
                </a:solidFill>
                <a:effectLst/>
                <a:latin typeface="Calibri" panose="020F0502020204030204" pitchFamily="34" charset="0"/>
              </a:rPr>
              <a:t>, without prior written authorization of Dexter Edward, LLC. </a:t>
            </a:r>
            <a:endParaRPr lang="en-US" sz="600" i="1" baseline="0" dirty="0">
              <a:solidFill>
                <a:schemeClr val="bg1"/>
              </a:solidFill>
              <a:latin typeface="+mn-lt"/>
            </a:endParaRPr>
          </a:p>
        </p:txBody>
      </p:sp>
    </p:spTree>
    <p:extLst>
      <p:ext uri="{BB962C8B-B14F-4D97-AF65-F5344CB8AC3E}">
        <p14:creationId xmlns:p14="http://schemas.microsoft.com/office/powerpoint/2010/main" val="325272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50000"/>
            <a:lum/>
          </a:blip>
          <a:srcRect/>
          <a:stretch>
            <a:fillRect t="-2000" b="-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D5DBB8-22AA-359E-E991-B1728DC1CAFF}"/>
              </a:ext>
            </a:extLst>
          </p:cNvPr>
          <p:cNvSpPr txBox="1"/>
          <p:nvPr userDrawn="1"/>
        </p:nvSpPr>
        <p:spPr>
          <a:xfrm>
            <a:off x="1526949" y="6471687"/>
            <a:ext cx="4712486" cy="276999"/>
          </a:xfrm>
          <a:prstGeom prst="rect">
            <a:avLst/>
          </a:prstGeom>
          <a:noFill/>
        </p:spPr>
        <p:txBody>
          <a:bodyPr wrap="square">
            <a:spAutoFit/>
          </a:bodyPr>
          <a:lstStyle/>
          <a:p>
            <a:pPr algn="l"/>
            <a:r>
              <a:rPr lang="en-US" sz="600" b="0" i="1" baseline="0" dirty="0">
                <a:solidFill>
                  <a:schemeClr val="tx1"/>
                </a:solidFill>
                <a:effectLst/>
                <a:latin typeface="Calibri" panose="020F0502020204030204" pitchFamily="34" charset="0"/>
              </a:rPr>
              <a:t>This brief contains confidential proprietary information. This information is provided for evaluation purpose and cannot be used for any other purpose, or disclosed to any third party or outside of the </a:t>
            </a:r>
            <a:r>
              <a:rPr lang="en-US" sz="600" i="1" baseline="0" dirty="0">
                <a:solidFill>
                  <a:schemeClr val="tx1"/>
                </a:solidFill>
                <a:latin typeface="Calibri" panose="020F0502020204030204" pitchFamily="34" charset="0"/>
              </a:rPr>
              <a:t>receiving organization</a:t>
            </a:r>
            <a:r>
              <a:rPr lang="en-US" sz="600" b="0" i="1" baseline="0" dirty="0">
                <a:solidFill>
                  <a:schemeClr val="tx1"/>
                </a:solidFill>
                <a:effectLst/>
                <a:latin typeface="Calibri" panose="020F0502020204030204" pitchFamily="34" charset="0"/>
              </a:rPr>
              <a:t>, without prior written authorization of Dexter Edward, LLC. </a:t>
            </a:r>
            <a:endParaRPr lang="en-US" sz="600" i="1" baseline="0" dirty="0">
              <a:solidFill>
                <a:schemeClr val="tx1"/>
              </a:solidFill>
              <a:latin typeface="+mn-lt"/>
            </a:endParaRPr>
          </a:p>
        </p:txBody>
      </p:sp>
      <p:pic>
        <p:nvPicPr>
          <p:cNvPr id="7" name="Picture 6">
            <a:extLst>
              <a:ext uri="{FF2B5EF4-FFF2-40B4-BE49-F238E27FC236}">
                <a16:creationId xmlns:a16="http://schemas.microsoft.com/office/drawing/2014/main" id="{335348B9-8BFD-6BC6-5047-15F9B9F862CC}"/>
              </a:ext>
            </a:extLst>
          </p:cNvPr>
          <p:cNvPicPr>
            <a:picLocks noChangeAspect="1"/>
          </p:cNvPicPr>
          <p:nvPr userDrawn="1"/>
        </p:nvPicPr>
        <p:blipFill rotWithShape="1">
          <a:blip r:embed="rId3"/>
          <a:srcRect t="1" r="80997" b="7243"/>
          <a:stretch/>
        </p:blipFill>
        <p:spPr>
          <a:xfrm>
            <a:off x="8265242" y="6203689"/>
            <a:ext cx="484311" cy="544997"/>
          </a:xfrm>
          <a:prstGeom prst="rect">
            <a:avLst/>
          </a:prstGeom>
        </p:spPr>
      </p:pic>
    </p:spTree>
    <p:extLst>
      <p:ext uri="{BB962C8B-B14F-4D97-AF65-F5344CB8AC3E}">
        <p14:creationId xmlns:p14="http://schemas.microsoft.com/office/powerpoint/2010/main" val="269115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0" name="Picture 19" descr="A picture containing text, tableware, plate, dishware&#10;&#10;Description automatically generated">
            <a:extLst>
              <a:ext uri="{FF2B5EF4-FFF2-40B4-BE49-F238E27FC236}">
                <a16:creationId xmlns:a16="http://schemas.microsoft.com/office/drawing/2014/main" id="{66827142-936A-B411-E9F1-6CC248134962}"/>
              </a:ext>
            </a:extLst>
          </p:cNvPr>
          <p:cNvPicPr>
            <a:picLocks noChangeAspect="1"/>
          </p:cNvPicPr>
          <p:nvPr userDrawn="1"/>
        </p:nvPicPr>
        <p:blipFill>
          <a:blip r:embed="rId3"/>
          <a:stretch>
            <a:fillRect/>
          </a:stretch>
        </p:blipFill>
        <p:spPr>
          <a:xfrm>
            <a:off x="2413920" y="3429000"/>
            <a:ext cx="4316160" cy="995082"/>
          </a:xfrm>
          <a:prstGeom prst="rect">
            <a:avLst/>
          </a:prstGeom>
        </p:spPr>
      </p:pic>
      <p:grpSp>
        <p:nvGrpSpPr>
          <p:cNvPr id="11" name="Group 10">
            <a:extLst>
              <a:ext uri="{FF2B5EF4-FFF2-40B4-BE49-F238E27FC236}">
                <a16:creationId xmlns:a16="http://schemas.microsoft.com/office/drawing/2014/main" id="{4FEFCBDE-5305-D4AB-81F8-63C028FC9A07}"/>
              </a:ext>
            </a:extLst>
          </p:cNvPr>
          <p:cNvGrpSpPr/>
          <p:nvPr userDrawn="1"/>
        </p:nvGrpSpPr>
        <p:grpSpPr>
          <a:xfrm>
            <a:off x="360525" y="5823557"/>
            <a:ext cx="8422947" cy="636328"/>
            <a:chOff x="281782" y="5931134"/>
            <a:chExt cx="8422947" cy="636328"/>
          </a:xfrm>
        </p:grpSpPr>
        <p:sp>
          <p:nvSpPr>
            <p:cNvPr id="3" name="TextBox 2">
              <a:extLst>
                <a:ext uri="{FF2B5EF4-FFF2-40B4-BE49-F238E27FC236}">
                  <a16:creationId xmlns:a16="http://schemas.microsoft.com/office/drawing/2014/main" id="{B2602533-A25A-005C-974D-A138E0508C6F}"/>
                </a:ext>
              </a:extLst>
            </p:cNvPr>
            <p:cNvSpPr txBox="1"/>
            <p:nvPr/>
          </p:nvSpPr>
          <p:spPr>
            <a:xfrm>
              <a:off x="622097" y="5931134"/>
              <a:ext cx="2104480" cy="636328"/>
            </a:xfrm>
            <a:prstGeom prst="rect">
              <a:avLst/>
            </a:prstGeom>
            <a:noFill/>
          </p:spPr>
          <p:txBody>
            <a:bodyPr wrap="square" numCol="1">
              <a:spAutoFit/>
            </a:bodyPr>
            <a:lstStyle/>
            <a:p>
              <a:pPr fontAlgn="base"/>
              <a:r>
                <a:rPr lang="en-US" sz="1100" b="1" dirty="0">
                  <a:solidFill>
                    <a:schemeClr val="bg1"/>
                  </a:solidFill>
                  <a:latin typeface="DIN 2014 Demi" panose="020B0604020202020204" pitchFamily="34" charset="0"/>
                  <a:ea typeface="DIN 2014 Demi" panose="020B0604020202020204" pitchFamily="34" charset="0"/>
                </a:rPr>
                <a:t>Websites</a:t>
              </a:r>
            </a:p>
            <a:p>
              <a:pPr fontAlgn="base">
                <a:spcBef>
                  <a:spcPts val="200"/>
                </a:spcBef>
              </a:pPr>
              <a:r>
                <a:rPr lang="en-US" sz="1051" dirty="0">
                  <a:solidFill>
                    <a:schemeClr val="bg1"/>
                  </a:solidFill>
                  <a:latin typeface="Source Sans Pro" panose="020B0503030403020204" pitchFamily="34" charset="0"/>
                </a:rPr>
                <a:t>https://www.dexteredward.com</a:t>
              </a:r>
            </a:p>
            <a:p>
              <a:pPr fontAlgn="base">
                <a:spcBef>
                  <a:spcPts val="200"/>
                </a:spcBef>
              </a:pPr>
              <a:r>
                <a:rPr lang="en-US" sz="1051" dirty="0">
                  <a:solidFill>
                    <a:schemeClr val="bg1"/>
                  </a:solidFill>
                  <a:latin typeface="Source Sans Pro" panose="020B0503030403020204" pitchFamily="34" charset="0"/>
                </a:rPr>
                <a:t>https://</a:t>
              </a:r>
              <a:r>
                <a:rPr lang="en-US" sz="1051" dirty="0" err="1">
                  <a:solidFill>
                    <a:schemeClr val="bg1"/>
                  </a:solidFill>
                  <a:latin typeface="Source Sans Pro" panose="020B0503030403020204" pitchFamily="34" charset="0"/>
                </a:rPr>
                <a:t>www.fognigma.com</a:t>
              </a:r>
              <a:endParaRPr lang="en-US" sz="1051" dirty="0">
                <a:solidFill>
                  <a:schemeClr val="bg1"/>
                </a:solidFill>
                <a:latin typeface="Source Sans Pro" panose="020B0503030403020204" pitchFamily="34" charset="0"/>
              </a:endParaRPr>
            </a:p>
          </p:txBody>
        </p:sp>
        <p:sp>
          <p:nvSpPr>
            <p:cNvPr id="4" name="TextBox 3">
              <a:extLst>
                <a:ext uri="{FF2B5EF4-FFF2-40B4-BE49-F238E27FC236}">
                  <a16:creationId xmlns:a16="http://schemas.microsoft.com/office/drawing/2014/main" id="{9CB8845B-B166-1036-B5A7-16114A679AFE}"/>
                </a:ext>
              </a:extLst>
            </p:cNvPr>
            <p:cNvSpPr txBox="1"/>
            <p:nvPr/>
          </p:nvSpPr>
          <p:spPr>
            <a:xfrm>
              <a:off x="2868808" y="5931134"/>
              <a:ext cx="2104480" cy="585032"/>
            </a:xfrm>
            <a:prstGeom prst="rect">
              <a:avLst/>
            </a:prstGeom>
            <a:noFill/>
          </p:spPr>
          <p:txBody>
            <a:bodyPr wrap="square" numCol="1">
              <a:spAutoFit/>
            </a:bodyPr>
            <a:lstStyle/>
            <a:p>
              <a:pPr fontAlgn="base"/>
              <a:r>
                <a:rPr lang="en-US" sz="1100" b="1" dirty="0">
                  <a:solidFill>
                    <a:schemeClr val="bg1"/>
                  </a:solidFill>
                  <a:latin typeface="DIN 2014 Demi" panose="020B0604020202020204" pitchFamily="34" charset="0"/>
                  <a:ea typeface="DIN 2014 Demi" panose="020B0604020202020204" pitchFamily="34" charset="0"/>
                </a:rPr>
                <a:t>Address</a:t>
              </a:r>
              <a:br>
                <a:rPr lang="en-US" sz="1051" dirty="0">
                  <a:solidFill>
                    <a:schemeClr val="bg1"/>
                  </a:solidFill>
                  <a:latin typeface="Source Sans Pro" panose="020B0503030403020204" pitchFamily="34" charset="0"/>
                  <a:ea typeface="DIN 2014 Demi" panose="020B0604020202020204" pitchFamily="34" charset="0"/>
                </a:rPr>
              </a:br>
              <a:r>
                <a:rPr lang="en-US" sz="1051" dirty="0">
                  <a:solidFill>
                    <a:schemeClr val="bg1"/>
                  </a:solidFill>
                  <a:latin typeface="Source Sans Pro" panose="020B0503030403020204" pitchFamily="34" charset="0"/>
                </a:rPr>
                <a:t>13873 Park Center Road, Suite 329</a:t>
              </a:r>
              <a:br>
                <a:rPr lang="en-US" sz="1051" dirty="0">
                  <a:solidFill>
                    <a:schemeClr val="bg1"/>
                  </a:solidFill>
                  <a:latin typeface="Source Sans Pro" panose="020B0503030403020204" pitchFamily="34" charset="0"/>
                </a:rPr>
              </a:br>
              <a:r>
                <a:rPr lang="en-US" sz="1051" dirty="0">
                  <a:solidFill>
                    <a:schemeClr val="bg1"/>
                  </a:solidFill>
                  <a:latin typeface="Source Sans Pro" panose="020B0503030403020204" pitchFamily="34" charset="0"/>
                </a:rPr>
                <a:t>Herndon, VA 20171</a:t>
              </a:r>
            </a:p>
          </p:txBody>
        </p:sp>
        <p:sp>
          <p:nvSpPr>
            <p:cNvPr id="5" name="TextBox 4">
              <a:extLst>
                <a:ext uri="{FF2B5EF4-FFF2-40B4-BE49-F238E27FC236}">
                  <a16:creationId xmlns:a16="http://schemas.microsoft.com/office/drawing/2014/main" id="{E5C0CB60-30BD-28DB-42FD-406AC143D095}"/>
                </a:ext>
              </a:extLst>
            </p:cNvPr>
            <p:cNvSpPr txBox="1"/>
            <p:nvPr/>
          </p:nvSpPr>
          <p:spPr>
            <a:xfrm>
              <a:off x="5346212" y="6037572"/>
              <a:ext cx="2104480" cy="423321"/>
            </a:xfrm>
            <a:prstGeom prst="rect">
              <a:avLst/>
            </a:prstGeom>
            <a:noFill/>
          </p:spPr>
          <p:txBody>
            <a:bodyPr wrap="square" numCol="1">
              <a:spAutoFit/>
            </a:bodyPr>
            <a:lstStyle/>
            <a:p>
              <a:pPr fontAlgn="base"/>
              <a:r>
                <a:rPr lang="en-US" sz="1100" b="1" dirty="0">
                  <a:solidFill>
                    <a:schemeClr val="bg1"/>
                  </a:solidFill>
                  <a:latin typeface="DIN 2014 Demi" panose="020B0604020202020204" pitchFamily="34" charset="0"/>
                  <a:ea typeface="DIN 2014 Demi" panose="020B0604020202020204" pitchFamily="34" charset="0"/>
                </a:rPr>
                <a:t>Email</a:t>
              </a:r>
              <a:br>
                <a:rPr lang="en-US" sz="1051" dirty="0">
                  <a:solidFill>
                    <a:schemeClr val="bg1"/>
                  </a:solidFill>
                  <a:latin typeface="Source Sans Pro" panose="020B0503030403020204" pitchFamily="34" charset="0"/>
                  <a:ea typeface="DIN 2014 Demi" panose="020B0604020202020204" pitchFamily="34" charset="0"/>
                </a:rPr>
              </a:br>
              <a:r>
                <a:rPr lang="en-US" sz="1051" dirty="0">
                  <a:solidFill>
                    <a:schemeClr val="bg1"/>
                  </a:solidFill>
                  <a:latin typeface="Source Sans Pro" panose="020B0503030403020204" pitchFamily="34" charset="0"/>
                </a:rPr>
                <a:t>info@Fognigma.com</a:t>
              </a:r>
              <a:endParaRPr lang="en-US" sz="1051" dirty="0">
                <a:solidFill>
                  <a:schemeClr val="bg1"/>
                </a:solidFill>
                <a:latin typeface="Poppins" panose="00000500000000000000" pitchFamily="50" charset="0"/>
              </a:endParaRPr>
            </a:p>
          </p:txBody>
        </p:sp>
        <p:sp>
          <p:nvSpPr>
            <p:cNvPr id="6" name="TextBox 5">
              <a:extLst>
                <a:ext uri="{FF2B5EF4-FFF2-40B4-BE49-F238E27FC236}">
                  <a16:creationId xmlns:a16="http://schemas.microsoft.com/office/drawing/2014/main" id="{ECA63FAA-A89E-697B-F2C3-D187A3468189}"/>
                </a:ext>
              </a:extLst>
            </p:cNvPr>
            <p:cNvSpPr txBox="1"/>
            <p:nvPr/>
          </p:nvSpPr>
          <p:spPr>
            <a:xfrm>
              <a:off x="7308462" y="6018735"/>
              <a:ext cx="1396267" cy="423321"/>
            </a:xfrm>
            <a:prstGeom prst="rect">
              <a:avLst/>
            </a:prstGeom>
            <a:noFill/>
          </p:spPr>
          <p:txBody>
            <a:bodyPr wrap="square" numCol="1">
              <a:spAutoFit/>
            </a:bodyPr>
            <a:lstStyle/>
            <a:p>
              <a:pPr fontAlgn="base"/>
              <a:r>
                <a:rPr lang="en-US" sz="1100" b="1" dirty="0">
                  <a:solidFill>
                    <a:schemeClr val="bg1"/>
                  </a:solidFill>
                  <a:latin typeface="DIN 2014 Demi" panose="020B0604020202020204" pitchFamily="34" charset="0"/>
                  <a:ea typeface="DIN 2014 Demi" panose="020B0604020202020204" pitchFamily="34" charset="0"/>
                </a:rPr>
                <a:t>Phone</a:t>
              </a:r>
              <a:br>
                <a:rPr lang="en-US" sz="1051" dirty="0">
                  <a:solidFill>
                    <a:schemeClr val="bg1"/>
                  </a:solidFill>
                  <a:latin typeface="Source Sans Pro" panose="020B0503030403020204" pitchFamily="34" charset="0"/>
                  <a:ea typeface="DIN 2014 Demi" panose="020B0604020202020204" pitchFamily="34" charset="0"/>
                </a:rPr>
              </a:br>
              <a:r>
                <a:rPr lang="en-US" sz="1051" dirty="0">
                  <a:solidFill>
                    <a:schemeClr val="bg1"/>
                  </a:solidFill>
                  <a:latin typeface="Source Sans Pro" panose="020B0503030403020204" pitchFamily="34" charset="0"/>
                </a:rPr>
                <a:t>(703) 782-9840</a:t>
              </a:r>
              <a:endParaRPr lang="en-US" sz="1051" dirty="0">
                <a:solidFill>
                  <a:schemeClr val="bg1"/>
                </a:solidFill>
                <a:latin typeface="Poppins" panose="00000500000000000000" pitchFamily="50" charset="0"/>
              </a:endParaRPr>
            </a:p>
          </p:txBody>
        </p:sp>
        <p:pic>
          <p:nvPicPr>
            <p:cNvPr id="7" name="Graphic 6">
              <a:extLst>
                <a:ext uri="{FF2B5EF4-FFF2-40B4-BE49-F238E27FC236}">
                  <a16:creationId xmlns:a16="http://schemas.microsoft.com/office/drawing/2014/main" id="{AA7F701F-609E-2D37-A3C1-7B70F6AF53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1455" y="6111841"/>
              <a:ext cx="153928" cy="228357"/>
            </a:xfrm>
            <a:prstGeom prst="rect">
              <a:avLst/>
            </a:prstGeom>
          </p:spPr>
        </p:pic>
        <p:pic>
          <p:nvPicPr>
            <p:cNvPr id="8" name="Graphic 7">
              <a:extLst>
                <a:ext uri="{FF2B5EF4-FFF2-40B4-BE49-F238E27FC236}">
                  <a16:creationId xmlns:a16="http://schemas.microsoft.com/office/drawing/2014/main" id="{DF801A3E-2DC5-9B57-17B4-F9C4B1484E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2365" y="6147549"/>
              <a:ext cx="191616" cy="165823"/>
            </a:xfrm>
            <a:prstGeom prst="rect">
              <a:avLst/>
            </a:prstGeom>
          </p:spPr>
        </p:pic>
        <p:pic>
          <p:nvPicPr>
            <p:cNvPr id="9" name="Graphic 8">
              <a:extLst>
                <a:ext uri="{FF2B5EF4-FFF2-40B4-BE49-F238E27FC236}">
                  <a16:creationId xmlns:a16="http://schemas.microsoft.com/office/drawing/2014/main" id="{7A3FE70D-A7C2-D359-A9FA-BBDF3FF336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82788" y="6126482"/>
              <a:ext cx="183442" cy="190500"/>
            </a:xfrm>
            <a:prstGeom prst="rect">
              <a:avLst/>
            </a:prstGeom>
          </p:spPr>
        </p:pic>
        <p:pic>
          <p:nvPicPr>
            <p:cNvPr id="10" name="Graphic 9" descr="Cursor with solid fill">
              <a:extLst>
                <a:ext uri="{FF2B5EF4-FFF2-40B4-BE49-F238E27FC236}">
                  <a16:creationId xmlns:a16="http://schemas.microsoft.com/office/drawing/2014/main" id="{11F55702-0B84-F484-4BF5-ABDEBFDCFC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81782" y="6063915"/>
              <a:ext cx="356784" cy="370511"/>
            </a:xfrm>
            <a:prstGeom prst="rect">
              <a:avLst/>
            </a:prstGeom>
          </p:spPr>
        </p:pic>
      </p:grpSp>
    </p:spTree>
    <p:extLst>
      <p:ext uri="{BB962C8B-B14F-4D97-AF65-F5344CB8AC3E}">
        <p14:creationId xmlns:p14="http://schemas.microsoft.com/office/powerpoint/2010/main" val="1906334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15940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jpe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jpe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09F66-9DA0-6AF8-6FDF-47BE0C988BFC}"/>
              </a:ext>
            </a:extLst>
          </p:cNvPr>
          <p:cNvSpPr>
            <a:spLocks noGrp="1"/>
          </p:cNvSpPr>
          <p:nvPr/>
        </p:nvSpPr>
        <p:spPr>
          <a:xfrm>
            <a:off x="206394" y="2922848"/>
            <a:ext cx="8556606" cy="1742273"/>
          </a:xfrm>
          <a:prstGeom prst="rect">
            <a:avLst/>
          </a:prstGeom>
        </p:spPr>
        <p:txBody>
          <a:bodyPr vert="horz" lIns="121920" tIns="0" rIns="121920" bIns="0" rtlCol="0" anchor="t" anchorCtr="0">
            <a:normAutofit/>
          </a:bodyPr>
          <a:lstStyle>
            <a:lvl1pPr algn="l" defTabSz="914354" rtl="0" eaLnBrk="1" latinLnBrk="0" hangingPunct="1">
              <a:lnSpc>
                <a:spcPct val="90000"/>
              </a:lnSpc>
              <a:spcBef>
                <a:spcPct val="0"/>
              </a:spcBef>
              <a:buNone/>
              <a:defRPr sz="6000" b="0" i="0" kern="1200">
                <a:solidFill>
                  <a:schemeClr val="bg1"/>
                </a:solidFill>
                <a:latin typeface="+mj-lt"/>
                <a:ea typeface="DIN 2014 Light" panose="020B0404020202020204" pitchFamily="34" charset="77"/>
                <a:cs typeface="+mj-cs"/>
              </a:defRPr>
            </a:lvl1pPr>
          </a:lstStyle>
          <a:p>
            <a:r>
              <a:rPr lang="en-US" sz="5400" dirty="0">
                <a:latin typeface="Calibri Light" panose="020F0302020204030204" pitchFamily="34" charset="0"/>
                <a:cs typeface="Calibri Light" panose="020F0302020204030204" pitchFamily="34" charset="0"/>
              </a:rPr>
              <a:t>Fognigma Overview &amp; Program/Strategic Benefits</a:t>
            </a:r>
          </a:p>
        </p:txBody>
      </p:sp>
    </p:spTree>
    <p:extLst>
      <p:ext uri="{BB962C8B-B14F-4D97-AF65-F5344CB8AC3E}">
        <p14:creationId xmlns:p14="http://schemas.microsoft.com/office/powerpoint/2010/main" val="261960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65347-788C-79DF-6A37-68E4FAFF57FC}"/>
              </a:ext>
            </a:extLst>
          </p:cNvPr>
          <p:cNvSpPr txBox="1"/>
          <p:nvPr/>
        </p:nvSpPr>
        <p:spPr>
          <a:xfrm>
            <a:off x="5423025" y="6310265"/>
            <a:ext cx="2725093" cy="261610"/>
          </a:xfrm>
          <a:prstGeom prst="rect">
            <a:avLst/>
          </a:prstGeom>
          <a:noFill/>
        </p:spPr>
        <p:txBody>
          <a:bodyPr wrap="square" rtlCol="0">
            <a:spAutoFit/>
          </a:bodyPr>
          <a:lstStyle/>
          <a:p>
            <a:r>
              <a:rPr lang="en-US" sz="1050" dirty="0">
                <a:solidFill>
                  <a:schemeClr val="bg1"/>
                </a:solidFill>
              </a:rPr>
              <a:t>mmarsteller@fognigma.com</a:t>
            </a:r>
          </a:p>
        </p:txBody>
      </p:sp>
      <p:sp>
        <p:nvSpPr>
          <p:cNvPr id="3" name="TextBox 2">
            <a:extLst>
              <a:ext uri="{FF2B5EF4-FFF2-40B4-BE49-F238E27FC236}">
                <a16:creationId xmlns:a16="http://schemas.microsoft.com/office/drawing/2014/main" id="{5DA2ED87-4FEE-ED02-11FE-6F02BB154181}"/>
              </a:ext>
            </a:extLst>
          </p:cNvPr>
          <p:cNvSpPr txBox="1"/>
          <p:nvPr/>
        </p:nvSpPr>
        <p:spPr>
          <a:xfrm>
            <a:off x="5423025" y="6507560"/>
            <a:ext cx="2725093" cy="261610"/>
          </a:xfrm>
          <a:prstGeom prst="rect">
            <a:avLst/>
          </a:prstGeom>
          <a:noFill/>
        </p:spPr>
        <p:txBody>
          <a:bodyPr wrap="square" rtlCol="0">
            <a:spAutoFit/>
          </a:bodyPr>
          <a:lstStyle/>
          <a:p>
            <a:r>
              <a:rPr lang="en-US" sz="1050" dirty="0">
                <a:solidFill>
                  <a:schemeClr val="bg1"/>
                </a:solidFill>
              </a:rPr>
              <a:t>anelson@fognigma.com</a:t>
            </a:r>
          </a:p>
        </p:txBody>
      </p:sp>
    </p:spTree>
    <p:extLst>
      <p:ext uri="{BB962C8B-B14F-4D97-AF65-F5344CB8AC3E}">
        <p14:creationId xmlns:p14="http://schemas.microsoft.com/office/powerpoint/2010/main" val="169991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2</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340458"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a:latin typeface="Calibri Light" panose="020F0302020204030204" pitchFamily="34" charset="0"/>
                <a:cs typeface="Calibri Light" panose="020F0302020204030204" pitchFamily="34" charset="0"/>
              </a:rPr>
              <a:t>What Makes Fognigma Unique? </a:t>
            </a:r>
          </a:p>
        </p:txBody>
      </p:sp>
      <p:sp>
        <p:nvSpPr>
          <p:cNvPr id="5" name="Content Placeholder 2">
            <a:extLst>
              <a:ext uri="{FF2B5EF4-FFF2-40B4-BE49-F238E27FC236}">
                <a16:creationId xmlns:a16="http://schemas.microsoft.com/office/drawing/2014/main" id="{E836021F-568E-32C3-11B0-C21704F0144E}"/>
              </a:ext>
            </a:extLst>
          </p:cNvPr>
          <p:cNvSpPr txBox="1">
            <a:spLocks/>
          </p:cNvSpPr>
          <p:nvPr/>
        </p:nvSpPr>
        <p:spPr>
          <a:xfrm>
            <a:off x="1047340" y="1685661"/>
            <a:ext cx="3672577" cy="3977163"/>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1"/>
              </a:spcBef>
              <a:buClr>
                <a:srgbClr val="1C75BC"/>
              </a:buClr>
              <a:buNone/>
            </a:pPr>
            <a:r>
              <a:rPr lang="en-US" dirty="0">
                <a:latin typeface="Calibri" panose="020F0502020204030204" pitchFamily="34" charset="0"/>
                <a:cs typeface="Calibri" panose="020F0502020204030204" pitchFamily="34" charset="0"/>
              </a:rPr>
              <a:t>Fognigma provides secure digital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environments in support of </a:t>
            </a:r>
            <a:br>
              <a:rPr lang="en-US" dirty="0">
                <a:latin typeface="Calibri" panose="020F0502020204030204" pitchFamily="34" charset="0"/>
                <a:cs typeface="Calibri" panose="020F0502020204030204" pitchFamily="34" charset="0"/>
              </a:rPr>
            </a:br>
            <a:r>
              <a:rPr lang="en-US" dirty="0">
                <a:solidFill>
                  <a:schemeClr val="accent2"/>
                </a:solidFill>
                <a:latin typeface="Calibri" panose="020F0502020204030204" pitchFamily="34" charset="0"/>
                <a:cs typeface="Calibri" panose="020F0502020204030204" pitchFamily="34" charset="0"/>
              </a:rPr>
              <a:t>DISA’s mission focuses.</a:t>
            </a:r>
            <a:endParaRPr lang="en-US" dirty="0">
              <a:latin typeface="Calibri" panose="020F0502020204030204" pitchFamily="34" charset="0"/>
              <a:cs typeface="Calibri" panose="020F0502020204030204" pitchFamily="34" charset="0"/>
            </a:endParaRPr>
          </a:p>
          <a:p>
            <a:pPr>
              <a:spcBef>
                <a:spcPts val="451"/>
              </a:spcBef>
              <a:buClr>
                <a:srgbClr val="1C75BC"/>
              </a:buClr>
              <a:buFont typeface="System Font Regular"/>
              <a:buChar char="+"/>
            </a:pPr>
            <a:r>
              <a:rPr lang="en-US" sz="1800" dirty="0">
                <a:latin typeface="Calibri" panose="020F0502020204030204" pitchFamily="34" charset="0"/>
                <a:cs typeface="Calibri" panose="020F0502020204030204" pitchFamily="34" charset="0"/>
              </a:rPr>
              <a:t>These rapidly deployable, scalable,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automated, sandboxed environments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provide:</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Communication and Collaboration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Capabilities (voice, data, video, messaging)</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Anonymous Browsing (OSINT)</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Intelligence Gathering and Analysis</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Secure Data Transfer</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Custom Software Hosting &amp; Integration</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Mission Partner Environments</a:t>
            </a:r>
          </a:p>
        </p:txBody>
      </p:sp>
      <p:sp>
        <p:nvSpPr>
          <p:cNvPr id="9" name="Content Placeholder 2">
            <a:extLst>
              <a:ext uri="{FF2B5EF4-FFF2-40B4-BE49-F238E27FC236}">
                <a16:creationId xmlns:a16="http://schemas.microsoft.com/office/drawing/2014/main" id="{C9168C9D-8051-6AAF-7285-C30C5998BC44}"/>
              </a:ext>
            </a:extLst>
          </p:cNvPr>
          <p:cNvSpPr txBox="1">
            <a:spLocks/>
          </p:cNvSpPr>
          <p:nvPr/>
        </p:nvSpPr>
        <p:spPr>
          <a:xfrm>
            <a:off x="4648200" y="1685662"/>
            <a:ext cx="4254367" cy="4124692"/>
          </a:xfrm>
          <a:prstGeom prst="rect">
            <a:avLst/>
          </a:prstGeom>
        </p:spPr>
        <p:txBody>
          <a:bodyPr vert="horz" wrap="non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1"/>
              </a:spcBef>
              <a:buClr>
                <a:srgbClr val="1C75BC"/>
              </a:buClr>
              <a:buFont typeface="System Font Regular"/>
              <a:buChar char="+"/>
            </a:pPr>
            <a:r>
              <a:rPr lang="en-US" sz="1800" dirty="0">
                <a:latin typeface="Calibri" panose="020F0502020204030204" pitchFamily="34" charset="0"/>
                <a:cs typeface="Calibri" panose="020F0502020204030204" pitchFamily="34" charset="0"/>
              </a:rPr>
              <a:t>Fognigma’s Zero Trust, least privilege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environments are designed with:</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Three-layers of encryption (using multiple libraries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and key systems to prevent zero-day exploits)</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A smart firewall that makes networks invisible to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scans and other attacks</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Per-user, per-resource access controls and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segmentation </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Anonymized user connections to prevent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associations between users, resources, and the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system itself.</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Automation capabilities for the deployment and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management of networks/resources, encryption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keys, permission updates, and more</a:t>
            </a:r>
          </a:p>
          <a:p>
            <a:pPr marL="457178" lvl="1">
              <a:spcBef>
                <a:spcPts val="451"/>
              </a:spcBef>
              <a:buClr>
                <a:srgbClr val="1C75BC"/>
              </a:buClr>
            </a:pPr>
            <a:r>
              <a:rPr lang="en-US" sz="1400" dirty="0">
                <a:latin typeface="Calibri" panose="020F0502020204030204" pitchFamily="34" charset="0"/>
                <a:cs typeface="Calibri" panose="020F0502020204030204" pitchFamily="34" charset="0"/>
              </a:rPr>
              <a:t>Rapid, seamless integration of inter-agency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collaborators for intelligence sharing and response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to developing situations and crises.</a:t>
            </a:r>
          </a:p>
        </p:txBody>
      </p:sp>
      <p:sp>
        <p:nvSpPr>
          <p:cNvPr id="10" name="TextBox 9">
            <a:extLst>
              <a:ext uri="{FF2B5EF4-FFF2-40B4-BE49-F238E27FC236}">
                <a16:creationId xmlns:a16="http://schemas.microsoft.com/office/drawing/2014/main" id="{F8F9BDAC-6BCA-FAE9-EBD8-CEA74EE5624E}"/>
              </a:ext>
            </a:extLst>
          </p:cNvPr>
          <p:cNvSpPr txBox="1"/>
          <p:nvPr/>
        </p:nvSpPr>
        <p:spPr>
          <a:xfrm>
            <a:off x="868680" y="872997"/>
            <a:ext cx="6820253" cy="523220"/>
          </a:xfrm>
          <a:prstGeom prst="rect">
            <a:avLst/>
          </a:prstGeom>
          <a:noFill/>
        </p:spPr>
        <p:txBody>
          <a:bodyPr wrap="square" rtlCol="0">
            <a:spAutoFit/>
          </a:bodyPr>
          <a:lstStyle/>
          <a:p>
            <a:pPr>
              <a:buClr>
                <a:srgbClr val="760000"/>
              </a:buClr>
            </a:pPr>
            <a:r>
              <a:rPr lang="en-US" sz="2800" dirty="0">
                <a:solidFill>
                  <a:srgbClr val="2F74BD"/>
                </a:solidFill>
                <a:latin typeface="Calibri" panose="020F0502020204030204" pitchFamily="34" charset="0"/>
                <a:cs typeface="Calibri" panose="020F0502020204030204" pitchFamily="34" charset="0"/>
              </a:rPr>
              <a:t>Strategy &amp; Program Value to DISA</a:t>
            </a:r>
          </a:p>
        </p:txBody>
      </p:sp>
      <p:pic>
        <p:nvPicPr>
          <p:cNvPr id="11" name="Picture 10">
            <a:extLst>
              <a:ext uri="{FF2B5EF4-FFF2-40B4-BE49-F238E27FC236}">
                <a16:creationId xmlns:a16="http://schemas.microsoft.com/office/drawing/2014/main" id="{7B4609B9-AE7D-7772-CB92-5DCE63560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622" y="1359552"/>
            <a:ext cx="1181503" cy="82795"/>
          </a:xfrm>
          <a:prstGeom prst="rect">
            <a:avLst/>
          </a:prstGeom>
        </p:spPr>
      </p:pic>
    </p:spTree>
    <p:extLst>
      <p:ext uri="{BB962C8B-B14F-4D97-AF65-F5344CB8AC3E}">
        <p14:creationId xmlns:p14="http://schemas.microsoft.com/office/powerpoint/2010/main" val="396007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3</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340458"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err="1">
                <a:latin typeface="Calibri Light" panose="020F0302020204030204" pitchFamily="34" charset="0"/>
                <a:cs typeface="Calibri Light" panose="020F0302020204030204" pitchFamily="34" charset="0"/>
              </a:rPr>
              <a:t>Fognigma</a:t>
            </a:r>
            <a:r>
              <a:rPr lang="en-US" sz="4000" dirty="0">
                <a:latin typeface="Calibri Light" panose="020F0302020204030204" pitchFamily="34" charset="0"/>
                <a:cs typeface="Calibri Light" panose="020F0302020204030204" pitchFamily="34" charset="0"/>
              </a:rPr>
              <a:t> Rapid Capability Deployment</a:t>
            </a:r>
          </a:p>
        </p:txBody>
      </p:sp>
      <p:grpSp>
        <p:nvGrpSpPr>
          <p:cNvPr id="39" name="Group 38">
            <a:extLst>
              <a:ext uri="{FF2B5EF4-FFF2-40B4-BE49-F238E27FC236}">
                <a16:creationId xmlns:a16="http://schemas.microsoft.com/office/drawing/2014/main" id="{3EE8D192-CF67-DB5D-B0D8-49EED8AF7BFA}"/>
              </a:ext>
            </a:extLst>
          </p:cNvPr>
          <p:cNvGrpSpPr/>
          <p:nvPr/>
        </p:nvGrpSpPr>
        <p:grpSpPr>
          <a:xfrm>
            <a:off x="423788" y="1542272"/>
            <a:ext cx="8031984" cy="3571790"/>
            <a:chOff x="766307" y="1161269"/>
            <a:chExt cx="10709312" cy="4762387"/>
          </a:xfrm>
        </p:grpSpPr>
        <p:pic>
          <p:nvPicPr>
            <p:cNvPr id="3" name="Picture 2" descr="A picture containing text, electronics, screenshot&#10;&#10;Description automatically generated">
              <a:extLst>
                <a:ext uri="{FF2B5EF4-FFF2-40B4-BE49-F238E27FC236}">
                  <a16:creationId xmlns:a16="http://schemas.microsoft.com/office/drawing/2014/main" id="{14C36083-AC00-48DC-D108-784F978A1D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66307" y="1161269"/>
              <a:ext cx="10709312" cy="4096603"/>
            </a:xfrm>
            <a:prstGeom prst="rect">
              <a:avLst/>
            </a:prstGeom>
          </p:spPr>
        </p:pic>
        <p:sp>
          <p:nvSpPr>
            <p:cNvPr id="4" name="Rectangle 3">
              <a:extLst>
                <a:ext uri="{FF2B5EF4-FFF2-40B4-BE49-F238E27FC236}">
                  <a16:creationId xmlns:a16="http://schemas.microsoft.com/office/drawing/2014/main" id="{D8CDEC44-50AE-432D-65BB-548CD53A4397}"/>
                </a:ext>
              </a:extLst>
            </p:cNvPr>
            <p:cNvSpPr/>
            <p:nvPr/>
          </p:nvSpPr>
          <p:spPr>
            <a:xfrm>
              <a:off x="2565296" y="1181481"/>
              <a:ext cx="7040329" cy="23156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18">
              <a:extLst>
                <a:ext uri="{FF2B5EF4-FFF2-40B4-BE49-F238E27FC236}">
                  <a16:creationId xmlns:a16="http://schemas.microsoft.com/office/drawing/2014/main" id="{ABDFBCFB-8D06-060B-7215-DCB7328FDD49}"/>
                </a:ext>
              </a:extLst>
            </p:cNvPr>
            <p:cNvSpPr/>
            <p:nvPr/>
          </p:nvSpPr>
          <p:spPr>
            <a:xfrm rot="5963074" flipH="1" flipV="1">
              <a:off x="3284232" y="5140646"/>
              <a:ext cx="569805" cy="365969"/>
            </a:xfrm>
            <a:custGeom>
              <a:avLst/>
              <a:gdLst>
                <a:gd name="connsiteX0" fmla="*/ 579809 w 732385"/>
                <a:gd name="connsiteY0" fmla="*/ 785517 h 866909"/>
                <a:gd name="connsiteX1" fmla="*/ 66265 w 732385"/>
                <a:gd name="connsiteY1" fmla="*/ 682142 h 866909"/>
                <a:gd name="connsiteX2" fmla="*/ 366193 w 732385"/>
                <a:gd name="connsiteY2" fmla="*/ 433455 h 866909"/>
                <a:gd name="connsiteX3" fmla="*/ 579809 w 732385"/>
                <a:gd name="connsiteY3" fmla="*/ 785517 h 866909"/>
                <a:gd name="connsiteX0" fmla="*/ 579809 w 732385"/>
                <a:gd name="connsiteY0" fmla="*/ 785517 h 866909"/>
                <a:gd name="connsiteX1" fmla="*/ 66265 w 732385"/>
                <a:gd name="connsiteY1" fmla="*/ 682142 h 866909"/>
                <a:gd name="connsiteX0" fmla="*/ 513544 w 709668"/>
                <a:gd name="connsiteY0" fmla="*/ 352062 h 436011"/>
                <a:gd name="connsiteX1" fmla="*/ 0 w 709668"/>
                <a:gd name="connsiteY1" fmla="*/ 248687 h 436011"/>
                <a:gd name="connsiteX2" fmla="*/ 299928 w 709668"/>
                <a:gd name="connsiteY2" fmla="*/ 0 h 436011"/>
                <a:gd name="connsiteX3" fmla="*/ 513544 w 709668"/>
                <a:gd name="connsiteY3" fmla="*/ 352062 h 436011"/>
                <a:gd name="connsiteX0" fmla="*/ 709668 w 709668"/>
                <a:gd name="connsiteY0" fmla="*/ 355852 h 436011"/>
                <a:gd name="connsiteX1" fmla="*/ 0 w 709668"/>
                <a:gd name="connsiteY1" fmla="*/ 248687 h 436011"/>
                <a:gd name="connsiteX0" fmla="*/ 513544 w 709668"/>
                <a:gd name="connsiteY0" fmla="*/ 352062 h 433490"/>
                <a:gd name="connsiteX1" fmla="*/ 0 w 709668"/>
                <a:gd name="connsiteY1" fmla="*/ 248687 h 433490"/>
                <a:gd name="connsiteX2" fmla="*/ 299928 w 709668"/>
                <a:gd name="connsiteY2" fmla="*/ 0 h 433490"/>
                <a:gd name="connsiteX3" fmla="*/ 513544 w 709668"/>
                <a:gd name="connsiteY3" fmla="*/ 352062 h 433490"/>
                <a:gd name="connsiteX0" fmla="*/ 709668 w 709668"/>
                <a:gd name="connsiteY0" fmla="*/ 355852 h 433490"/>
                <a:gd name="connsiteX1" fmla="*/ 0 w 709668"/>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Lst>
              <a:ahLst/>
              <a:cxnLst>
                <a:cxn ang="0">
                  <a:pos x="connsiteX0" y="connsiteY0"/>
                </a:cxn>
                <a:cxn ang="0">
                  <a:pos x="connsiteX1" y="connsiteY1"/>
                </a:cxn>
              </a:cxnLst>
              <a:rect l="l" t="t" r="r" b="b"/>
              <a:pathLst>
                <a:path w="674934" h="433490" stroke="0" extrusionOk="0">
                  <a:moveTo>
                    <a:pt x="513544" y="352062"/>
                  </a:moveTo>
                  <a:cubicBezTo>
                    <a:pt x="347907" y="492874"/>
                    <a:pt x="117001" y="446394"/>
                    <a:pt x="0" y="248687"/>
                  </a:cubicBezTo>
                  <a:lnTo>
                    <a:pt x="299928" y="0"/>
                  </a:lnTo>
                  <a:lnTo>
                    <a:pt x="513544" y="352062"/>
                  </a:lnTo>
                  <a:close/>
                </a:path>
                <a:path w="674934" h="433490" fill="none">
                  <a:moveTo>
                    <a:pt x="674934" y="277119"/>
                  </a:moveTo>
                  <a:cubicBezTo>
                    <a:pt x="320512" y="487748"/>
                    <a:pt x="117001" y="446394"/>
                    <a:pt x="0" y="248687"/>
                  </a:cubicBezTo>
                </a:path>
              </a:pathLst>
            </a:custGeom>
            <a:noFill/>
            <a:ln w="19050" cap="flat" cmpd="sng" algn="ctr">
              <a:solidFill>
                <a:srgbClr val="00B0F0"/>
              </a:solidFill>
              <a:prstDash val="sysDot"/>
              <a:miter lim="800000"/>
              <a:headEnd type="arrow"/>
              <a:tailEnd type="none"/>
            </a:ln>
            <a:effectLst/>
          </p:spPr>
          <p:txBody>
            <a:bodyPr rtlCol="0" anchor="ctr"/>
            <a:lstStyle/>
            <a:p>
              <a:pPr algn="ctr" defTabSz="914354">
                <a:defRPr/>
              </a:pPr>
              <a:endParaRPr lang="en-US" kern="0" dirty="0">
                <a:solidFill>
                  <a:srgbClr val="00B0F0"/>
                </a:solidFill>
                <a:latin typeface="Calibri" panose="020F0502020204030204"/>
              </a:endParaRPr>
            </a:p>
          </p:txBody>
        </p:sp>
        <p:sp>
          <p:nvSpPr>
            <p:cNvPr id="14" name="TextBox 13">
              <a:extLst>
                <a:ext uri="{FF2B5EF4-FFF2-40B4-BE49-F238E27FC236}">
                  <a16:creationId xmlns:a16="http://schemas.microsoft.com/office/drawing/2014/main" id="{C261308A-38C6-75B2-D3B5-B28037CB26D0}"/>
                </a:ext>
              </a:extLst>
            </p:cNvPr>
            <p:cNvSpPr txBox="1"/>
            <p:nvPr/>
          </p:nvSpPr>
          <p:spPr>
            <a:xfrm>
              <a:off x="2552074" y="5554324"/>
              <a:ext cx="1747385" cy="369332"/>
            </a:xfrm>
            <a:prstGeom prst="rect">
              <a:avLst/>
            </a:prstGeom>
            <a:noFill/>
          </p:spPr>
          <p:txBody>
            <a:bodyPr wrap="square" rtlCol="0">
              <a:spAutoFit/>
            </a:bodyPr>
            <a:lstStyle/>
            <a:p>
              <a:pPr defTabSz="914354"/>
              <a:r>
                <a:rPr lang="en-US" sz="1200" dirty="0">
                  <a:solidFill>
                    <a:prstClr val="black">
                      <a:lumMod val="75000"/>
                      <a:lumOff val="25000"/>
                    </a:prstClr>
                  </a:solidFill>
                  <a:latin typeface="Calibri" panose="020F0502020204030204"/>
                </a:rPr>
                <a:t>Infrastructure</a:t>
              </a:r>
            </a:p>
          </p:txBody>
        </p:sp>
        <p:sp>
          <p:nvSpPr>
            <p:cNvPr id="18" name="TextBox 17">
              <a:extLst>
                <a:ext uri="{FF2B5EF4-FFF2-40B4-BE49-F238E27FC236}">
                  <a16:creationId xmlns:a16="http://schemas.microsoft.com/office/drawing/2014/main" id="{B38402C7-E7AF-A527-2DC4-418A8AC743CE}"/>
                </a:ext>
              </a:extLst>
            </p:cNvPr>
            <p:cNvSpPr txBox="1"/>
            <p:nvPr/>
          </p:nvSpPr>
          <p:spPr>
            <a:xfrm>
              <a:off x="910359" y="3010254"/>
              <a:ext cx="1533284" cy="861775"/>
            </a:xfrm>
            <a:prstGeom prst="rect">
              <a:avLst/>
            </a:prstGeom>
            <a:noFill/>
          </p:spPr>
          <p:txBody>
            <a:bodyPr wrap="square" rtlCol="0">
              <a:spAutoFit/>
            </a:bodyPr>
            <a:lstStyle/>
            <a:p>
              <a:pPr defTabSz="914354"/>
              <a:r>
                <a:rPr lang="en-US" sz="1200" dirty="0">
                  <a:solidFill>
                    <a:prstClr val="black">
                      <a:lumMod val="75000"/>
                      <a:lumOff val="25000"/>
                    </a:prstClr>
                  </a:solidFill>
                  <a:latin typeface="Calibri" panose="020F0502020204030204"/>
                </a:rPr>
                <a:t>Security, networking,  </a:t>
              </a:r>
              <a:br>
                <a:rPr lang="en-US" sz="1200" dirty="0">
                  <a:solidFill>
                    <a:prstClr val="black">
                      <a:lumMod val="75000"/>
                      <a:lumOff val="25000"/>
                    </a:prstClr>
                  </a:solidFill>
                  <a:latin typeface="Calibri" panose="020F0502020204030204"/>
                </a:rPr>
              </a:br>
              <a:r>
                <a:rPr lang="en-US" sz="1200" dirty="0">
                  <a:solidFill>
                    <a:prstClr val="black">
                      <a:lumMod val="75000"/>
                      <a:lumOff val="25000"/>
                    </a:prstClr>
                  </a:solidFill>
                  <a:latin typeface="Calibri" panose="020F0502020204030204"/>
                </a:rPr>
                <a:t>&amp; compute</a:t>
              </a:r>
            </a:p>
          </p:txBody>
        </p:sp>
        <p:sp>
          <p:nvSpPr>
            <p:cNvPr id="19" name="TextBox 18">
              <a:extLst>
                <a:ext uri="{FF2B5EF4-FFF2-40B4-BE49-F238E27FC236}">
                  <a16:creationId xmlns:a16="http://schemas.microsoft.com/office/drawing/2014/main" id="{D4C0FE05-8FEE-D842-FCBE-A29332ECD7F6}"/>
                </a:ext>
              </a:extLst>
            </p:cNvPr>
            <p:cNvSpPr txBox="1"/>
            <p:nvPr/>
          </p:nvSpPr>
          <p:spPr>
            <a:xfrm>
              <a:off x="2200690" y="1933754"/>
              <a:ext cx="4502968" cy="369332"/>
            </a:xfrm>
            <a:prstGeom prst="rect">
              <a:avLst/>
            </a:prstGeom>
            <a:noFill/>
          </p:spPr>
          <p:txBody>
            <a:bodyPr wrap="square" rtlCol="0">
              <a:spAutoFit/>
            </a:bodyPr>
            <a:lstStyle/>
            <a:p>
              <a:pPr defTabSz="914354"/>
              <a:r>
                <a:rPr lang="en-US" sz="1200" dirty="0">
                  <a:solidFill>
                    <a:prstClr val="black">
                      <a:lumMod val="75000"/>
                      <a:lumOff val="25000"/>
                    </a:prstClr>
                  </a:solidFill>
                  <a:latin typeface="Calibri" panose="020F0502020204030204"/>
                </a:rPr>
                <a:t>Out-of-the-box capabilities (what you can license)</a:t>
              </a:r>
            </a:p>
          </p:txBody>
        </p:sp>
        <p:sp>
          <p:nvSpPr>
            <p:cNvPr id="20" name="Arc 118">
              <a:extLst>
                <a:ext uri="{FF2B5EF4-FFF2-40B4-BE49-F238E27FC236}">
                  <a16:creationId xmlns:a16="http://schemas.microsoft.com/office/drawing/2014/main" id="{FD1C57F1-4DCE-7739-3C61-F33F7A3BB0AB}"/>
                </a:ext>
              </a:extLst>
            </p:cNvPr>
            <p:cNvSpPr/>
            <p:nvPr/>
          </p:nvSpPr>
          <p:spPr>
            <a:xfrm rot="10416556" flipH="1" flipV="1">
              <a:off x="1754676" y="3683549"/>
              <a:ext cx="569805" cy="365969"/>
            </a:xfrm>
            <a:custGeom>
              <a:avLst/>
              <a:gdLst>
                <a:gd name="connsiteX0" fmla="*/ 579809 w 732385"/>
                <a:gd name="connsiteY0" fmla="*/ 785517 h 866909"/>
                <a:gd name="connsiteX1" fmla="*/ 66265 w 732385"/>
                <a:gd name="connsiteY1" fmla="*/ 682142 h 866909"/>
                <a:gd name="connsiteX2" fmla="*/ 366193 w 732385"/>
                <a:gd name="connsiteY2" fmla="*/ 433455 h 866909"/>
                <a:gd name="connsiteX3" fmla="*/ 579809 w 732385"/>
                <a:gd name="connsiteY3" fmla="*/ 785517 h 866909"/>
                <a:gd name="connsiteX0" fmla="*/ 579809 w 732385"/>
                <a:gd name="connsiteY0" fmla="*/ 785517 h 866909"/>
                <a:gd name="connsiteX1" fmla="*/ 66265 w 732385"/>
                <a:gd name="connsiteY1" fmla="*/ 682142 h 866909"/>
                <a:gd name="connsiteX0" fmla="*/ 513544 w 709668"/>
                <a:gd name="connsiteY0" fmla="*/ 352062 h 436011"/>
                <a:gd name="connsiteX1" fmla="*/ 0 w 709668"/>
                <a:gd name="connsiteY1" fmla="*/ 248687 h 436011"/>
                <a:gd name="connsiteX2" fmla="*/ 299928 w 709668"/>
                <a:gd name="connsiteY2" fmla="*/ 0 h 436011"/>
                <a:gd name="connsiteX3" fmla="*/ 513544 w 709668"/>
                <a:gd name="connsiteY3" fmla="*/ 352062 h 436011"/>
                <a:gd name="connsiteX0" fmla="*/ 709668 w 709668"/>
                <a:gd name="connsiteY0" fmla="*/ 355852 h 436011"/>
                <a:gd name="connsiteX1" fmla="*/ 0 w 709668"/>
                <a:gd name="connsiteY1" fmla="*/ 248687 h 436011"/>
                <a:gd name="connsiteX0" fmla="*/ 513544 w 709668"/>
                <a:gd name="connsiteY0" fmla="*/ 352062 h 433490"/>
                <a:gd name="connsiteX1" fmla="*/ 0 w 709668"/>
                <a:gd name="connsiteY1" fmla="*/ 248687 h 433490"/>
                <a:gd name="connsiteX2" fmla="*/ 299928 w 709668"/>
                <a:gd name="connsiteY2" fmla="*/ 0 h 433490"/>
                <a:gd name="connsiteX3" fmla="*/ 513544 w 709668"/>
                <a:gd name="connsiteY3" fmla="*/ 352062 h 433490"/>
                <a:gd name="connsiteX0" fmla="*/ 709668 w 709668"/>
                <a:gd name="connsiteY0" fmla="*/ 355852 h 433490"/>
                <a:gd name="connsiteX1" fmla="*/ 0 w 709668"/>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Lst>
              <a:ahLst/>
              <a:cxnLst>
                <a:cxn ang="0">
                  <a:pos x="connsiteX0" y="connsiteY0"/>
                </a:cxn>
                <a:cxn ang="0">
                  <a:pos x="connsiteX1" y="connsiteY1"/>
                </a:cxn>
              </a:cxnLst>
              <a:rect l="l" t="t" r="r" b="b"/>
              <a:pathLst>
                <a:path w="674934" h="433490" stroke="0" extrusionOk="0">
                  <a:moveTo>
                    <a:pt x="513544" y="352062"/>
                  </a:moveTo>
                  <a:cubicBezTo>
                    <a:pt x="347907" y="492874"/>
                    <a:pt x="117001" y="446394"/>
                    <a:pt x="0" y="248687"/>
                  </a:cubicBezTo>
                  <a:lnTo>
                    <a:pt x="299928" y="0"/>
                  </a:lnTo>
                  <a:lnTo>
                    <a:pt x="513544" y="352062"/>
                  </a:lnTo>
                  <a:close/>
                </a:path>
                <a:path w="674934" h="433490" fill="none">
                  <a:moveTo>
                    <a:pt x="674934" y="277119"/>
                  </a:moveTo>
                  <a:cubicBezTo>
                    <a:pt x="320512" y="487748"/>
                    <a:pt x="117001" y="446394"/>
                    <a:pt x="0" y="248687"/>
                  </a:cubicBezTo>
                </a:path>
              </a:pathLst>
            </a:custGeom>
            <a:noFill/>
            <a:ln w="19050" cap="flat" cmpd="sng" algn="ctr">
              <a:solidFill>
                <a:srgbClr val="00B0F0"/>
              </a:solidFill>
              <a:prstDash val="sysDot"/>
              <a:miter lim="800000"/>
              <a:headEnd type="arrow"/>
              <a:tailEnd type="none"/>
            </a:ln>
            <a:effectLst/>
          </p:spPr>
          <p:txBody>
            <a:bodyPr rtlCol="0" anchor="ctr"/>
            <a:lstStyle/>
            <a:p>
              <a:pPr algn="ctr" defTabSz="914354">
                <a:defRPr/>
              </a:pPr>
              <a:endParaRPr lang="en-US" kern="0" dirty="0">
                <a:solidFill>
                  <a:srgbClr val="00B0F0"/>
                </a:solidFill>
                <a:latin typeface="Calibri" panose="020F0502020204030204"/>
              </a:endParaRPr>
            </a:p>
          </p:txBody>
        </p:sp>
        <p:sp>
          <p:nvSpPr>
            <p:cNvPr id="21" name="Arc 118">
              <a:extLst>
                <a:ext uri="{FF2B5EF4-FFF2-40B4-BE49-F238E27FC236}">
                  <a16:creationId xmlns:a16="http://schemas.microsoft.com/office/drawing/2014/main" id="{582DE5FA-6AED-086E-3BCF-7562A7E1C567}"/>
                </a:ext>
              </a:extLst>
            </p:cNvPr>
            <p:cNvSpPr/>
            <p:nvPr/>
          </p:nvSpPr>
          <p:spPr>
            <a:xfrm rot="15863137" flipH="1" flipV="1">
              <a:off x="1982139" y="2402142"/>
              <a:ext cx="569805" cy="365969"/>
            </a:xfrm>
            <a:custGeom>
              <a:avLst/>
              <a:gdLst>
                <a:gd name="connsiteX0" fmla="*/ 579809 w 732385"/>
                <a:gd name="connsiteY0" fmla="*/ 785517 h 866909"/>
                <a:gd name="connsiteX1" fmla="*/ 66265 w 732385"/>
                <a:gd name="connsiteY1" fmla="*/ 682142 h 866909"/>
                <a:gd name="connsiteX2" fmla="*/ 366193 w 732385"/>
                <a:gd name="connsiteY2" fmla="*/ 433455 h 866909"/>
                <a:gd name="connsiteX3" fmla="*/ 579809 w 732385"/>
                <a:gd name="connsiteY3" fmla="*/ 785517 h 866909"/>
                <a:gd name="connsiteX0" fmla="*/ 579809 w 732385"/>
                <a:gd name="connsiteY0" fmla="*/ 785517 h 866909"/>
                <a:gd name="connsiteX1" fmla="*/ 66265 w 732385"/>
                <a:gd name="connsiteY1" fmla="*/ 682142 h 866909"/>
                <a:gd name="connsiteX0" fmla="*/ 513544 w 709668"/>
                <a:gd name="connsiteY0" fmla="*/ 352062 h 436011"/>
                <a:gd name="connsiteX1" fmla="*/ 0 w 709668"/>
                <a:gd name="connsiteY1" fmla="*/ 248687 h 436011"/>
                <a:gd name="connsiteX2" fmla="*/ 299928 w 709668"/>
                <a:gd name="connsiteY2" fmla="*/ 0 h 436011"/>
                <a:gd name="connsiteX3" fmla="*/ 513544 w 709668"/>
                <a:gd name="connsiteY3" fmla="*/ 352062 h 436011"/>
                <a:gd name="connsiteX0" fmla="*/ 709668 w 709668"/>
                <a:gd name="connsiteY0" fmla="*/ 355852 h 436011"/>
                <a:gd name="connsiteX1" fmla="*/ 0 w 709668"/>
                <a:gd name="connsiteY1" fmla="*/ 248687 h 436011"/>
                <a:gd name="connsiteX0" fmla="*/ 513544 w 709668"/>
                <a:gd name="connsiteY0" fmla="*/ 352062 h 433490"/>
                <a:gd name="connsiteX1" fmla="*/ 0 w 709668"/>
                <a:gd name="connsiteY1" fmla="*/ 248687 h 433490"/>
                <a:gd name="connsiteX2" fmla="*/ 299928 w 709668"/>
                <a:gd name="connsiteY2" fmla="*/ 0 h 433490"/>
                <a:gd name="connsiteX3" fmla="*/ 513544 w 709668"/>
                <a:gd name="connsiteY3" fmla="*/ 352062 h 433490"/>
                <a:gd name="connsiteX0" fmla="*/ 709668 w 709668"/>
                <a:gd name="connsiteY0" fmla="*/ 355852 h 433490"/>
                <a:gd name="connsiteX1" fmla="*/ 0 w 709668"/>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Lst>
              <a:ahLst/>
              <a:cxnLst>
                <a:cxn ang="0">
                  <a:pos x="connsiteX0" y="connsiteY0"/>
                </a:cxn>
                <a:cxn ang="0">
                  <a:pos x="connsiteX1" y="connsiteY1"/>
                </a:cxn>
              </a:cxnLst>
              <a:rect l="l" t="t" r="r" b="b"/>
              <a:pathLst>
                <a:path w="674934" h="433490" stroke="0" extrusionOk="0">
                  <a:moveTo>
                    <a:pt x="513544" y="352062"/>
                  </a:moveTo>
                  <a:cubicBezTo>
                    <a:pt x="347907" y="492874"/>
                    <a:pt x="117001" y="446394"/>
                    <a:pt x="0" y="248687"/>
                  </a:cubicBezTo>
                  <a:lnTo>
                    <a:pt x="299928" y="0"/>
                  </a:lnTo>
                  <a:lnTo>
                    <a:pt x="513544" y="352062"/>
                  </a:lnTo>
                  <a:close/>
                </a:path>
                <a:path w="674934" h="433490" fill="none">
                  <a:moveTo>
                    <a:pt x="674934" y="277119"/>
                  </a:moveTo>
                  <a:cubicBezTo>
                    <a:pt x="320512" y="487748"/>
                    <a:pt x="117001" y="446394"/>
                    <a:pt x="0" y="248687"/>
                  </a:cubicBezTo>
                </a:path>
              </a:pathLst>
            </a:custGeom>
            <a:noFill/>
            <a:ln w="19050" cap="flat" cmpd="sng" algn="ctr">
              <a:solidFill>
                <a:srgbClr val="00B0F0"/>
              </a:solidFill>
              <a:prstDash val="sysDot"/>
              <a:miter lim="800000"/>
              <a:headEnd type="arrow"/>
              <a:tailEnd type="none"/>
            </a:ln>
            <a:effectLst/>
          </p:spPr>
          <p:txBody>
            <a:bodyPr rtlCol="0" anchor="ctr"/>
            <a:lstStyle/>
            <a:p>
              <a:pPr algn="ctr" defTabSz="914354">
                <a:defRPr/>
              </a:pPr>
              <a:endParaRPr lang="en-US" kern="0" dirty="0">
                <a:solidFill>
                  <a:srgbClr val="00B0F0"/>
                </a:solidFill>
                <a:latin typeface="Calibri" panose="020F0502020204030204"/>
              </a:endParaRPr>
            </a:p>
          </p:txBody>
        </p:sp>
        <p:sp>
          <p:nvSpPr>
            <p:cNvPr id="22" name="Frame 21">
              <a:extLst>
                <a:ext uri="{FF2B5EF4-FFF2-40B4-BE49-F238E27FC236}">
                  <a16:creationId xmlns:a16="http://schemas.microsoft.com/office/drawing/2014/main" id="{830AE632-1065-0074-C79F-443AB2B13A17}"/>
                </a:ext>
              </a:extLst>
            </p:cNvPr>
            <p:cNvSpPr/>
            <p:nvPr/>
          </p:nvSpPr>
          <p:spPr>
            <a:xfrm>
              <a:off x="9727279" y="2166210"/>
              <a:ext cx="730359" cy="1612308"/>
            </a:xfrm>
            <a:prstGeom prst="frame">
              <a:avLst>
                <a:gd name="adj1" fmla="val 2696"/>
              </a:avLst>
            </a:prstGeom>
            <a:gradFill flip="none" rotWithShape="1">
              <a:gsLst>
                <a:gs pos="0">
                  <a:srgbClr val="EAD392"/>
                </a:gs>
                <a:gs pos="76000">
                  <a:srgbClr val="C29830"/>
                </a:gs>
                <a:gs pos="100000">
                  <a:srgbClr val="EAD392"/>
                </a:gs>
                <a:gs pos="52000">
                  <a:srgbClr val="DCBA63"/>
                </a:gs>
                <a:gs pos="18000">
                  <a:srgbClr val="C29830"/>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ADEE1A4-E16E-1B75-CCD7-1785CB3C7FCB}"/>
                </a:ext>
              </a:extLst>
            </p:cNvPr>
            <p:cNvGrpSpPr/>
            <p:nvPr/>
          </p:nvGrpSpPr>
          <p:grpSpPr>
            <a:xfrm>
              <a:off x="9550750" y="1946288"/>
              <a:ext cx="1499860" cy="676275"/>
              <a:chOff x="8210251" y="1946286"/>
              <a:chExt cx="1499860" cy="676275"/>
            </a:xfrm>
          </p:grpSpPr>
          <p:pic>
            <p:nvPicPr>
              <p:cNvPr id="24" name="Picture 2" descr="New PNG Transparent Taxt and Label Design - FREE Vector Design - Cdr, Ai,  EPS, PNG, SVG">
                <a:extLst>
                  <a:ext uri="{FF2B5EF4-FFF2-40B4-BE49-F238E27FC236}">
                    <a16:creationId xmlns:a16="http://schemas.microsoft.com/office/drawing/2014/main" id="{2D22F70E-6AA0-15D4-F028-87992DB04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251" y="1946286"/>
                <a:ext cx="1499860" cy="6762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414C17D-28C3-AD28-A97B-87A4D8B90A20}"/>
                  </a:ext>
                </a:extLst>
              </p:cNvPr>
              <p:cNvSpPr/>
              <p:nvPr/>
            </p:nvSpPr>
            <p:spPr>
              <a:xfrm>
                <a:off x="8422110" y="2177296"/>
                <a:ext cx="880008" cy="214311"/>
              </a:xfrm>
              <a:prstGeom prst="rect">
                <a:avLst/>
              </a:prstGeom>
              <a:gradFill flip="none" rotWithShape="1">
                <a:gsLst>
                  <a:gs pos="0">
                    <a:srgbClr val="D5421E"/>
                  </a:gs>
                  <a:gs pos="50000">
                    <a:srgbClr val="E94F22"/>
                  </a:gs>
                  <a:gs pos="100000">
                    <a:srgbClr val="C437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60B09F0-E045-1D80-4F41-648E57ECD58B}"/>
                </a:ext>
              </a:extLst>
            </p:cNvPr>
            <p:cNvSpPr txBox="1"/>
            <p:nvPr/>
          </p:nvSpPr>
          <p:spPr>
            <a:xfrm>
              <a:off x="9634975" y="2145324"/>
              <a:ext cx="1499859" cy="287259"/>
            </a:xfrm>
            <a:prstGeom prst="rect">
              <a:avLst/>
            </a:prstGeom>
            <a:noFill/>
            <a:ln>
              <a:noFill/>
            </a:ln>
            <a:effectLst>
              <a:outerShdw blurRad="25400" dist="12700" algn="t" rotWithShape="0">
                <a:srgbClr val="F1E1B5"/>
              </a:outerShdw>
            </a:effectLst>
          </p:spPr>
          <p:txBody>
            <a:bodyPr wrap="square" rtlCol="0">
              <a:spAutoFit/>
            </a:bodyPr>
            <a:lstStyle>
              <a:defPPr>
                <a:defRPr lang="en-US"/>
              </a:defPPr>
              <a:lvl1pPr>
                <a:defRPr sz="1400">
                  <a:solidFill>
                    <a:srgbClr val="5D4917"/>
                  </a:solidFill>
                  <a:latin typeface="Arial Nova" panose="020B0504020202020204" pitchFamily="34" charset="0"/>
                </a:defRPr>
              </a:lvl1pPr>
            </a:lstStyle>
            <a:p>
              <a:r>
                <a:rPr lang="en-US" sz="800" dirty="0">
                  <a:solidFill>
                    <a:schemeClr val="bg1"/>
                  </a:solidFill>
                  <a:latin typeface="+mn-lt"/>
                </a:rPr>
                <a:t>Your Capabilities</a:t>
              </a:r>
            </a:p>
          </p:txBody>
        </p:sp>
        <p:sp>
          <p:nvSpPr>
            <p:cNvPr id="27" name="Rectangle 26">
              <a:extLst>
                <a:ext uri="{FF2B5EF4-FFF2-40B4-BE49-F238E27FC236}">
                  <a16:creationId xmlns:a16="http://schemas.microsoft.com/office/drawing/2014/main" id="{797EF01B-2300-C6C3-006D-3F09A31C1A4F}"/>
                </a:ext>
              </a:extLst>
            </p:cNvPr>
            <p:cNvSpPr/>
            <p:nvPr/>
          </p:nvSpPr>
          <p:spPr>
            <a:xfrm>
              <a:off x="4178959" y="3821518"/>
              <a:ext cx="4031292" cy="426380"/>
            </a:xfrm>
            <a:prstGeom prst="rect">
              <a:avLst/>
            </a:prstGeom>
            <a:solidFill>
              <a:srgbClr val="2D3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276747D-50D6-9F04-4BD4-7B5F667C77EC}"/>
                </a:ext>
              </a:extLst>
            </p:cNvPr>
            <p:cNvGrpSpPr/>
            <p:nvPr/>
          </p:nvGrpSpPr>
          <p:grpSpPr>
            <a:xfrm>
              <a:off x="4723593" y="3846182"/>
              <a:ext cx="2794739" cy="318793"/>
              <a:chOff x="4591063" y="3899844"/>
              <a:chExt cx="2108067" cy="240465"/>
            </a:xfrm>
          </p:grpSpPr>
          <p:pic>
            <p:nvPicPr>
              <p:cNvPr id="29" name="Picture 28" descr="A picture containing text, electronics, screenshot&#10;&#10;Description automatically generated">
                <a:extLst>
                  <a:ext uri="{FF2B5EF4-FFF2-40B4-BE49-F238E27FC236}">
                    <a16:creationId xmlns:a16="http://schemas.microsoft.com/office/drawing/2014/main" id="{FF98F941-ED26-99DC-74E3-7C8E9D43F079}"/>
                  </a:ext>
                </a:extLst>
              </p:cNvPr>
              <p:cNvPicPr>
                <a:picLocks noChangeAspect="1"/>
              </p:cNvPicPr>
              <p:nvPr/>
            </p:nvPicPr>
            <p:blipFill rotWithShape="1">
              <a:blip r:embed="rId2">
                <a:extLst>
                  <a:ext uri="{28A0092B-C50C-407E-A947-70E740481C1C}">
                    <a14:useLocalDpi xmlns:a14="http://schemas.microsoft.com/office/drawing/2010/main"/>
                  </a:ext>
                </a:extLst>
              </a:blip>
              <a:srcRect l="58050" t="65344" r="31482" b="27182"/>
              <a:stretch/>
            </p:blipFill>
            <p:spPr>
              <a:xfrm>
                <a:off x="5818840" y="3899844"/>
                <a:ext cx="880290" cy="240465"/>
              </a:xfrm>
              <a:prstGeom prst="rect">
                <a:avLst/>
              </a:prstGeom>
            </p:spPr>
          </p:pic>
          <p:pic>
            <p:nvPicPr>
              <p:cNvPr id="30" name="Picture 29" descr="A picture containing text, electronics, screenshot&#10;&#10;Description automatically generated">
                <a:extLst>
                  <a:ext uri="{FF2B5EF4-FFF2-40B4-BE49-F238E27FC236}">
                    <a16:creationId xmlns:a16="http://schemas.microsoft.com/office/drawing/2014/main" id="{164CBDAE-1720-CE8E-FF36-64DAEB220018}"/>
                  </a:ext>
                </a:extLst>
              </p:cNvPr>
              <p:cNvPicPr>
                <a:picLocks noChangeAspect="1"/>
              </p:cNvPicPr>
              <p:nvPr/>
            </p:nvPicPr>
            <p:blipFill rotWithShape="1">
              <a:blip r:embed="rId2">
                <a:extLst>
                  <a:ext uri="{28A0092B-C50C-407E-A947-70E740481C1C}">
                    <a14:useLocalDpi xmlns:a14="http://schemas.microsoft.com/office/drawing/2010/main"/>
                  </a:ext>
                </a:extLst>
              </a:blip>
              <a:srcRect l="32970" t="65592" r="53208" b="27595"/>
              <a:stretch/>
            </p:blipFill>
            <p:spPr>
              <a:xfrm>
                <a:off x="4591063" y="3910469"/>
                <a:ext cx="1162363" cy="219216"/>
              </a:xfrm>
              <a:prstGeom prst="rect">
                <a:avLst/>
              </a:prstGeom>
            </p:spPr>
          </p:pic>
        </p:grpSp>
        <p:sp>
          <p:nvSpPr>
            <p:cNvPr id="31" name="Rectangle: Rounded Corners 39">
              <a:extLst>
                <a:ext uri="{FF2B5EF4-FFF2-40B4-BE49-F238E27FC236}">
                  <a16:creationId xmlns:a16="http://schemas.microsoft.com/office/drawing/2014/main" id="{A161FCA4-F06B-D889-8DA8-25301ECC7F89}"/>
                </a:ext>
              </a:extLst>
            </p:cNvPr>
            <p:cNvSpPr/>
            <p:nvPr/>
          </p:nvSpPr>
          <p:spPr>
            <a:xfrm>
              <a:off x="9764132" y="2768799"/>
              <a:ext cx="410419" cy="844631"/>
            </a:xfrm>
            <a:prstGeom prst="roundRect">
              <a:avLst>
                <a:gd name="adj" fmla="val 10116"/>
              </a:avLst>
            </a:prstGeom>
            <a:solidFill>
              <a:srgbClr val="2D3848"/>
            </a:solidFill>
            <a:ln w="12700">
              <a:solidFill>
                <a:srgbClr val="FF0000"/>
              </a:solidFill>
              <a:prstDash val="sysDot"/>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nvGrpSpPr>
            <p:cNvPr id="32" name="Group 31">
              <a:extLst>
                <a:ext uri="{FF2B5EF4-FFF2-40B4-BE49-F238E27FC236}">
                  <a16:creationId xmlns:a16="http://schemas.microsoft.com/office/drawing/2014/main" id="{1778E4CE-4076-C492-DCCF-1FEDC02A3383}"/>
                </a:ext>
              </a:extLst>
            </p:cNvPr>
            <p:cNvGrpSpPr/>
            <p:nvPr/>
          </p:nvGrpSpPr>
          <p:grpSpPr>
            <a:xfrm>
              <a:off x="8270398" y="1411884"/>
              <a:ext cx="309448" cy="369333"/>
              <a:chOff x="3329580" y="2642419"/>
              <a:chExt cx="366538" cy="437475"/>
            </a:xfrm>
          </p:grpSpPr>
          <p:sp>
            <p:nvSpPr>
              <p:cNvPr id="33" name="Oval 32">
                <a:extLst>
                  <a:ext uri="{FF2B5EF4-FFF2-40B4-BE49-F238E27FC236}">
                    <a16:creationId xmlns:a16="http://schemas.microsoft.com/office/drawing/2014/main" id="{7CA5C436-5F97-9994-2C4A-F72575EF5C06}"/>
                  </a:ext>
                </a:extLst>
              </p:cNvPr>
              <p:cNvSpPr/>
              <p:nvPr/>
            </p:nvSpPr>
            <p:spPr>
              <a:xfrm>
                <a:off x="3349863" y="2688614"/>
                <a:ext cx="346255" cy="346255"/>
              </a:xfrm>
              <a:prstGeom prst="ellipse">
                <a:avLst/>
              </a:prstGeom>
              <a:solidFill>
                <a:srgbClr val="ED7D31"/>
              </a:solidFill>
              <a:ln w="25400" cap="flat" cmpd="sng" algn="ctr">
                <a:solidFill>
                  <a:srgbClr val="ED7D31">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algn="ctr" defTabSz="914354">
                  <a:defRPr/>
                </a:pPr>
                <a:endParaRPr lang="en-US" sz="600" kern="0"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4723237C-A103-BA3A-29A2-A5B39B9AF9B6}"/>
                  </a:ext>
                </a:extLst>
              </p:cNvPr>
              <p:cNvSpPr txBox="1"/>
              <p:nvPr/>
            </p:nvSpPr>
            <p:spPr>
              <a:xfrm>
                <a:off x="3329580" y="2642419"/>
                <a:ext cx="311777" cy="437475"/>
              </a:xfrm>
              <a:prstGeom prst="rect">
                <a:avLst/>
              </a:prstGeom>
              <a:noFill/>
            </p:spPr>
            <p:txBody>
              <a:bodyPr wrap="square" rtlCol="0">
                <a:spAutoFit/>
              </a:bodyPr>
              <a:lstStyle/>
              <a:p>
                <a:pPr defTabSz="914354">
                  <a:defRPr/>
                </a:pPr>
                <a:r>
                  <a:rPr lang="en-US" sz="1200" b="1" i="1" kern="0" dirty="0">
                    <a:solidFill>
                      <a:prstClr val="white"/>
                    </a:solidFill>
                    <a:latin typeface="Calibri" panose="020F0502020204030204"/>
                  </a:rPr>
                  <a:t>4</a:t>
                </a:r>
              </a:p>
            </p:txBody>
          </p:sp>
        </p:grpSp>
        <p:sp>
          <p:nvSpPr>
            <p:cNvPr id="35" name="TextBox 34">
              <a:extLst>
                <a:ext uri="{FF2B5EF4-FFF2-40B4-BE49-F238E27FC236}">
                  <a16:creationId xmlns:a16="http://schemas.microsoft.com/office/drawing/2014/main" id="{B3CE427F-AD30-CF04-1C0B-CD4B655788BE}"/>
                </a:ext>
              </a:extLst>
            </p:cNvPr>
            <p:cNvSpPr txBox="1"/>
            <p:nvPr/>
          </p:nvSpPr>
          <p:spPr>
            <a:xfrm>
              <a:off x="8579843" y="1433697"/>
              <a:ext cx="2570308" cy="369332"/>
            </a:xfrm>
            <a:prstGeom prst="rect">
              <a:avLst/>
            </a:prstGeom>
            <a:noFill/>
          </p:spPr>
          <p:txBody>
            <a:bodyPr wrap="square" rtlCol="0">
              <a:spAutoFit/>
            </a:bodyPr>
            <a:lstStyle/>
            <a:p>
              <a:pPr defTabSz="914354"/>
              <a:r>
                <a:rPr lang="en-US" sz="1200" dirty="0">
                  <a:solidFill>
                    <a:prstClr val="black">
                      <a:lumMod val="75000"/>
                      <a:lumOff val="25000"/>
                    </a:prstClr>
                  </a:solidFill>
                  <a:latin typeface="Calibri" panose="020F0502020204030204"/>
                </a:rPr>
                <a:t>What DISA can add or build</a:t>
              </a:r>
            </a:p>
          </p:txBody>
        </p:sp>
        <p:sp>
          <p:nvSpPr>
            <p:cNvPr id="36" name="Arc 118">
              <a:extLst>
                <a:ext uri="{FF2B5EF4-FFF2-40B4-BE49-F238E27FC236}">
                  <a16:creationId xmlns:a16="http://schemas.microsoft.com/office/drawing/2014/main" id="{7F79BD81-0C22-B2CD-BC9F-96C041F05177}"/>
                </a:ext>
              </a:extLst>
            </p:cNvPr>
            <p:cNvSpPr/>
            <p:nvPr/>
          </p:nvSpPr>
          <p:spPr>
            <a:xfrm rot="15863137" flipH="1" flipV="1">
              <a:off x="9307776" y="1797568"/>
              <a:ext cx="569805" cy="365969"/>
            </a:xfrm>
            <a:custGeom>
              <a:avLst/>
              <a:gdLst>
                <a:gd name="connsiteX0" fmla="*/ 579809 w 732385"/>
                <a:gd name="connsiteY0" fmla="*/ 785517 h 866909"/>
                <a:gd name="connsiteX1" fmla="*/ 66265 w 732385"/>
                <a:gd name="connsiteY1" fmla="*/ 682142 h 866909"/>
                <a:gd name="connsiteX2" fmla="*/ 366193 w 732385"/>
                <a:gd name="connsiteY2" fmla="*/ 433455 h 866909"/>
                <a:gd name="connsiteX3" fmla="*/ 579809 w 732385"/>
                <a:gd name="connsiteY3" fmla="*/ 785517 h 866909"/>
                <a:gd name="connsiteX0" fmla="*/ 579809 w 732385"/>
                <a:gd name="connsiteY0" fmla="*/ 785517 h 866909"/>
                <a:gd name="connsiteX1" fmla="*/ 66265 w 732385"/>
                <a:gd name="connsiteY1" fmla="*/ 682142 h 866909"/>
                <a:gd name="connsiteX0" fmla="*/ 513544 w 709668"/>
                <a:gd name="connsiteY0" fmla="*/ 352062 h 436011"/>
                <a:gd name="connsiteX1" fmla="*/ 0 w 709668"/>
                <a:gd name="connsiteY1" fmla="*/ 248687 h 436011"/>
                <a:gd name="connsiteX2" fmla="*/ 299928 w 709668"/>
                <a:gd name="connsiteY2" fmla="*/ 0 h 436011"/>
                <a:gd name="connsiteX3" fmla="*/ 513544 w 709668"/>
                <a:gd name="connsiteY3" fmla="*/ 352062 h 436011"/>
                <a:gd name="connsiteX0" fmla="*/ 709668 w 709668"/>
                <a:gd name="connsiteY0" fmla="*/ 355852 h 436011"/>
                <a:gd name="connsiteX1" fmla="*/ 0 w 709668"/>
                <a:gd name="connsiteY1" fmla="*/ 248687 h 436011"/>
                <a:gd name="connsiteX0" fmla="*/ 513544 w 709668"/>
                <a:gd name="connsiteY0" fmla="*/ 352062 h 433490"/>
                <a:gd name="connsiteX1" fmla="*/ 0 w 709668"/>
                <a:gd name="connsiteY1" fmla="*/ 248687 h 433490"/>
                <a:gd name="connsiteX2" fmla="*/ 299928 w 709668"/>
                <a:gd name="connsiteY2" fmla="*/ 0 h 433490"/>
                <a:gd name="connsiteX3" fmla="*/ 513544 w 709668"/>
                <a:gd name="connsiteY3" fmla="*/ 352062 h 433490"/>
                <a:gd name="connsiteX0" fmla="*/ 709668 w 709668"/>
                <a:gd name="connsiteY0" fmla="*/ 355852 h 433490"/>
                <a:gd name="connsiteX1" fmla="*/ 0 w 709668"/>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 name="connsiteX0" fmla="*/ 513544 w 674934"/>
                <a:gd name="connsiteY0" fmla="*/ 352062 h 433490"/>
                <a:gd name="connsiteX1" fmla="*/ 0 w 674934"/>
                <a:gd name="connsiteY1" fmla="*/ 248687 h 433490"/>
                <a:gd name="connsiteX2" fmla="*/ 299928 w 674934"/>
                <a:gd name="connsiteY2" fmla="*/ 0 h 433490"/>
                <a:gd name="connsiteX3" fmla="*/ 513544 w 674934"/>
                <a:gd name="connsiteY3" fmla="*/ 352062 h 433490"/>
                <a:gd name="connsiteX0" fmla="*/ 674934 w 674934"/>
                <a:gd name="connsiteY0" fmla="*/ 277119 h 433490"/>
                <a:gd name="connsiteX1" fmla="*/ 0 w 674934"/>
                <a:gd name="connsiteY1" fmla="*/ 248687 h 433490"/>
              </a:gdLst>
              <a:ahLst/>
              <a:cxnLst>
                <a:cxn ang="0">
                  <a:pos x="connsiteX0" y="connsiteY0"/>
                </a:cxn>
                <a:cxn ang="0">
                  <a:pos x="connsiteX1" y="connsiteY1"/>
                </a:cxn>
              </a:cxnLst>
              <a:rect l="l" t="t" r="r" b="b"/>
              <a:pathLst>
                <a:path w="674934" h="433490" stroke="0" extrusionOk="0">
                  <a:moveTo>
                    <a:pt x="513544" y="352062"/>
                  </a:moveTo>
                  <a:cubicBezTo>
                    <a:pt x="347907" y="492874"/>
                    <a:pt x="117001" y="446394"/>
                    <a:pt x="0" y="248687"/>
                  </a:cubicBezTo>
                  <a:lnTo>
                    <a:pt x="299928" y="0"/>
                  </a:lnTo>
                  <a:lnTo>
                    <a:pt x="513544" y="352062"/>
                  </a:lnTo>
                  <a:close/>
                </a:path>
                <a:path w="674934" h="433490" fill="none">
                  <a:moveTo>
                    <a:pt x="674934" y="277119"/>
                  </a:moveTo>
                  <a:cubicBezTo>
                    <a:pt x="320512" y="487748"/>
                    <a:pt x="117001" y="446394"/>
                    <a:pt x="0" y="248687"/>
                  </a:cubicBezTo>
                </a:path>
              </a:pathLst>
            </a:custGeom>
            <a:noFill/>
            <a:ln w="19050" cap="flat" cmpd="sng" algn="ctr">
              <a:solidFill>
                <a:srgbClr val="00B0F0"/>
              </a:solidFill>
              <a:prstDash val="sysDot"/>
              <a:miter lim="800000"/>
              <a:headEnd type="arrow"/>
              <a:tailEnd type="none"/>
            </a:ln>
            <a:effectLst/>
          </p:spPr>
          <p:txBody>
            <a:bodyPr rtlCol="0" anchor="ctr"/>
            <a:lstStyle/>
            <a:p>
              <a:pPr algn="ctr" defTabSz="914354">
                <a:defRPr/>
              </a:pPr>
              <a:endParaRPr lang="en-US" kern="0" dirty="0">
                <a:solidFill>
                  <a:srgbClr val="00B0F0"/>
                </a:solidFill>
                <a:latin typeface="Calibri" panose="020F0502020204030204"/>
              </a:endParaRPr>
            </a:p>
          </p:txBody>
        </p:sp>
        <p:sp>
          <p:nvSpPr>
            <p:cNvPr id="37" name="Oval 36">
              <a:extLst>
                <a:ext uri="{FF2B5EF4-FFF2-40B4-BE49-F238E27FC236}">
                  <a16:creationId xmlns:a16="http://schemas.microsoft.com/office/drawing/2014/main" id="{496EE090-57D5-ABB9-5CC8-51FA6F516BBE}"/>
                </a:ext>
              </a:extLst>
            </p:cNvPr>
            <p:cNvSpPr/>
            <p:nvPr/>
          </p:nvSpPr>
          <p:spPr>
            <a:xfrm>
              <a:off x="9805717" y="3057149"/>
              <a:ext cx="304840" cy="304840"/>
            </a:xfrm>
            <a:prstGeom prst="ellipse">
              <a:avLst/>
            </a:prstGeom>
            <a:solidFill>
              <a:srgbClr val="ED7D31"/>
            </a:solidFill>
            <a:ln w="25400" cap="flat" cmpd="sng" algn="ctr">
              <a:solidFill>
                <a:srgbClr val="ED7D31">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algn="ctr" defTabSz="914354">
                <a:defRPr/>
              </a:pPr>
              <a:endParaRPr lang="en-US" sz="600" kern="0" dirty="0">
                <a:solidFill>
                  <a:prstClr val="white"/>
                </a:solidFill>
                <a:latin typeface="Calibri" panose="020F0502020204030204"/>
              </a:endParaRPr>
            </a:p>
          </p:txBody>
        </p:sp>
        <p:sp>
          <p:nvSpPr>
            <p:cNvPr id="38" name="TextBox 37">
              <a:extLst>
                <a:ext uri="{FF2B5EF4-FFF2-40B4-BE49-F238E27FC236}">
                  <a16:creationId xmlns:a16="http://schemas.microsoft.com/office/drawing/2014/main" id="{497CA154-C6C4-9EB5-39E4-ABB13819F7E1}"/>
                </a:ext>
              </a:extLst>
            </p:cNvPr>
            <p:cNvSpPr txBox="1"/>
            <p:nvPr/>
          </p:nvSpPr>
          <p:spPr>
            <a:xfrm>
              <a:off x="9768318" y="2934826"/>
              <a:ext cx="277771" cy="400109"/>
            </a:xfrm>
            <a:prstGeom prst="rect">
              <a:avLst/>
            </a:prstGeom>
            <a:noFill/>
          </p:spPr>
          <p:txBody>
            <a:bodyPr wrap="square" rtlCol="0">
              <a:spAutoFit/>
            </a:bodyPr>
            <a:lstStyle/>
            <a:p>
              <a:pPr defTabSz="914354">
                <a:defRPr/>
              </a:pPr>
              <a:r>
                <a:rPr lang="en-US" sz="2000" b="1" i="1" kern="0" dirty="0">
                  <a:solidFill>
                    <a:prstClr val="white"/>
                  </a:solidFill>
                  <a:latin typeface="Calibri" panose="020F0502020204030204"/>
                </a:rPr>
                <a:t>?</a:t>
              </a:r>
            </a:p>
          </p:txBody>
        </p:sp>
      </p:grpSp>
      <p:sp>
        <p:nvSpPr>
          <p:cNvPr id="41" name="Oval 40">
            <a:extLst>
              <a:ext uri="{FF2B5EF4-FFF2-40B4-BE49-F238E27FC236}">
                <a16:creationId xmlns:a16="http://schemas.microsoft.com/office/drawing/2014/main" id="{52E743E7-4788-5905-D719-54E4AB685D1E}"/>
              </a:ext>
            </a:extLst>
          </p:cNvPr>
          <p:cNvSpPr/>
          <p:nvPr/>
        </p:nvSpPr>
        <p:spPr>
          <a:xfrm>
            <a:off x="1305574" y="2146487"/>
            <a:ext cx="219243" cy="219241"/>
          </a:xfrm>
          <a:prstGeom prst="ellipse">
            <a:avLst/>
          </a:prstGeom>
          <a:solidFill>
            <a:srgbClr val="ED7D31"/>
          </a:solidFill>
          <a:ln w="25400" cap="flat" cmpd="sng" algn="ctr">
            <a:solidFill>
              <a:srgbClr val="ED7D31">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algn="ctr" defTabSz="914354">
              <a:defRPr/>
            </a:pPr>
            <a:endParaRPr lang="en-US" sz="600" kern="0" dirty="0">
              <a:solidFill>
                <a:prstClr val="white"/>
              </a:solidFill>
              <a:latin typeface="Calibri" panose="020F0502020204030204"/>
            </a:endParaRPr>
          </a:p>
        </p:txBody>
      </p:sp>
      <p:sp>
        <p:nvSpPr>
          <p:cNvPr id="42" name="Oval 41">
            <a:extLst>
              <a:ext uri="{FF2B5EF4-FFF2-40B4-BE49-F238E27FC236}">
                <a16:creationId xmlns:a16="http://schemas.microsoft.com/office/drawing/2014/main" id="{CBEFCC05-1021-D973-3581-C06F9CCAA97F}"/>
              </a:ext>
            </a:extLst>
          </p:cNvPr>
          <p:cNvSpPr/>
          <p:nvPr/>
        </p:nvSpPr>
        <p:spPr>
          <a:xfrm>
            <a:off x="342029" y="2953281"/>
            <a:ext cx="219243" cy="219241"/>
          </a:xfrm>
          <a:prstGeom prst="ellipse">
            <a:avLst/>
          </a:prstGeom>
          <a:solidFill>
            <a:srgbClr val="ED7D31"/>
          </a:solidFill>
          <a:ln w="25400" cap="flat" cmpd="sng" algn="ctr">
            <a:solidFill>
              <a:srgbClr val="ED7D31">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algn="ctr" defTabSz="914354">
              <a:defRPr/>
            </a:pPr>
            <a:endParaRPr lang="en-US" sz="600" kern="0" dirty="0">
              <a:solidFill>
                <a:prstClr val="white"/>
              </a:solidFill>
              <a:latin typeface="Calibri" panose="020F0502020204030204"/>
            </a:endParaRPr>
          </a:p>
        </p:txBody>
      </p:sp>
      <p:sp>
        <p:nvSpPr>
          <p:cNvPr id="43" name="Oval 42">
            <a:extLst>
              <a:ext uri="{FF2B5EF4-FFF2-40B4-BE49-F238E27FC236}">
                <a16:creationId xmlns:a16="http://schemas.microsoft.com/office/drawing/2014/main" id="{E522C0F0-191B-4473-BF8C-2C8CB3ACA148}"/>
              </a:ext>
            </a:extLst>
          </p:cNvPr>
          <p:cNvSpPr/>
          <p:nvPr/>
        </p:nvSpPr>
        <p:spPr>
          <a:xfrm>
            <a:off x="1553787" y="4863142"/>
            <a:ext cx="219243" cy="219241"/>
          </a:xfrm>
          <a:prstGeom prst="ellipse">
            <a:avLst/>
          </a:prstGeom>
          <a:solidFill>
            <a:srgbClr val="ED7D31"/>
          </a:solidFill>
          <a:ln w="25400" cap="flat" cmpd="sng" algn="ctr">
            <a:solidFill>
              <a:srgbClr val="ED7D31">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algn="ctr" defTabSz="914354">
              <a:defRPr/>
            </a:pPr>
            <a:endParaRPr lang="en-US" sz="600" kern="0" dirty="0">
              <a:solidFill>
                <a:prstClr val="white"/>
              </a:solidFill>
              <a:latin typeface="Calibri" panose="020F0502020204030204"/>
            </a:endParaRPr>
          </a:p>
        </p:txBody>
      </p:sp>
      <p:sp>
        <p:nvSpPr>
          <p:cNvPr id="46" name="TextBox 45">
            <a:extLst>
              <a:ext uri="{FF2B5EF4-FFF2-40B4-BE49-F238E27FC236}">
                <a16:creationId xmlns:a16="http://schemas.microsoft.com/office/drawing/2014/main" id="{58ED2B3B-CAF6-DAF6-FE29-F926A2235601}"/>
              </a:ext>
            </a:extLst>
          </p:cNvPr>
          <p:cNvSpPr txBox="1"/>
          <p:nvPr/>
        </p:nvSpPr>
        <p:spPr>
          <a:xfrm>
            <a:off x="1291329" y="2115981"/>
            <a:ext cx="197412" cy="277000"/>
          </a:xfrm>
          <a:prstGeom prst="rect">
            <a:avLst/>
          </a:prstGeom>
          <a:noFill/>
        </p:spPr>
        <p:txBody>
          <a:bodyPr wrap="square" rtlCol="0">
            <a:spAutoFit/>
          </a:bodyPr>
          <a:lstStyle/>
          <a:p>
            <a:pPr defTabSz="914354">
              <a:defRPr/>
            </a:pPr>
            <a:r>
              <a:rPr lang="en-US" sz="1200" b="1" i="1" kern="0" dirty="0">
                <a:solidFill>
                  <a:prstClr val="white"/>
                </a:solidFill>
                <a:latin typeface="Calibri" panose="020F0502020204030204"/>
              </a:rPr>
              <a:t>3</a:t>
            </a:r>
          </a:p>
        </p:txBody>
      </p:sp>
      <p:sp>
        <p:nvSpPr>
          <p:cNvPr id="47" name="TextBox 46">
            <a:extLst>
              <a:ext uri="{FF2B5EF4-FFF2-40B4-BE49-F238E27FC236}">
                <a16:creationId xmlns:a16="http://schemas.microsoft.com/office/drawing/2014/main" id="{BAFE0D1E-02E1-35BB-2407-D0F3D48E167F}"/>
              </a:ext>
            </a:extLst>
          </p:cNvPr>
          <p:cNvSpPr txBox="1"/>
          <p:nvPr/>
        </p:nvSpPr>
        <p:spPr>
          <a:xfrm>
            <a:off x="323140" y="2922804"/>
            <a:ext cx="197412" cy="277000"/>
          </a:xfrm>
          <a:prstGeom prst="rect">
            <a:avLst/>
          </a:prstGeom>
          <a:noFill/>
        </p:spPr>
        <p:txBody>
          <a:bodyPr wrap="square" rtlCol="0">
            <a:spAutoFit/>
          </a:bodyPr>
          <a:lstStyle/>
          <a:p>
            <a:pPr defTabSz="914354">
              <a:defRPr/>
            </a:pPr>
            <a:r>
              <a:rPr lang="en-US" sz="1200" b="1" i="1" kern="0" dirty="0">
                <a:solidFill>
                  <a:prstClr val="white"/>
                </a:solidFill>
                <a:latin typeface="Calibri" panose="020F0502020204030204"/>
              </a:rPr>
              <a:t>2</a:t>
            </a:r>
          </a:p>
        </p:txBody>
      </p:sp>
      <p:sp>
        <p:nvSpPr>
          <p:cNvPr id="48" name="TextBox 47">
            <a:extLst>
              <a:ext uri="{FF2B5EF4-FFF2-40B4-BE49-F238E27FC236}">
                <a16:creationId xmlns:a16="http://schemas.microsoft.com/office/drawing/2014/main" id="{4BA6A51A-8883-5684-4E9B-D0162429DFF3}"/>
              </a:ext>
            </a:extLst>
          </p:cNvPr>
          <p:cNvSpPr txBox="1"/>
          <p:nvPr/>
        </p:nvSpPr>
        <p:spPr>
          <a:xfrm>
            <a:off x="1542341" y="4832287"/>
            <a:ext cx="197412" cy="277000"/>
          </a:xfrm>
          <a:prstGeom prst="rect">
            <a:avLst/>
          </a:prstGeom>
          <a:noFill/>
        </p:spPr>
        <p:txBody>
          <a:bodyPr wrap="square" rtlCol="0">
            <a:spAutoFit/>
          </a:bodyPr>
          <a:lstStyle/>
          <a:p>
            <a:pPr defTabSz="914354">
              <a:defRPr/>
            </a:pPr>
            <a:r>
              <a:rPr lang="en-US" sz="1200" b="1" i="1" kern="0" dirty="0">
                <a:solidFill>
                  <a:prstClr val="white"/>
                </a:solidFill>
                <a:latin typeface="Calibri" panose="020F0502020204030204"/>
              </a:rPr>
              <a:t>1</a:t>
            </a:r>
          </a:p>
        </p:txBody>
      </p:sp>
      <p:pic>
        <p:nvPicPr>
          <p:cNvPr id="6" name="Picture 5" descr="A screen shot of a computer screen&#10;&#10;Description automatically generated">
            <a:extLst>
              <a:ext uri="{FF2B5EF4-FFF2-40B4-BE49-F238E27FC236}">
                <a16:creationId xmlns:a16="http://schemas.microsoft.com/office/drawing/2014/main" id="{C99A6B3C-2C07-2F2F-CF31-A8D3E4A5506E}"/>
              </a:ext>
            </a:extLst>
          </p:cNvPr>
          <p:cNvPicPr>
            <a:picLocks noChangeAspect="1"/>
          </p:cNvPicPr>
          <p:nvPr/>
        </p:nvPicPr>
        <p:blipFill>
          <a:blip r:embed="rId4"/>
          <a:stretch>
            <a:fillRect/>
          </a:stretch>
        </p:blipFill>
        <p:spPr>
          <a:xfrm>
            <a:off x="856213" y="1833248"/>
            <a:ext cx="6805867" cy="2179112"/>
          </a:xfrm>
          <a:prstGeom prst="rect">
            <a:avLst/>
          </a:prstGeom>
        </p:spPr>
      </p:pic>
      <p:pic>
        <p:nvPicPr>
          <p:cNvPr id="7" name="Picture 6" descr="A logo of an eagle with a globe and a flag&#10;&#10;Description automatically generated">
            <a:extLst>
              <a:ext uri="{FF2B5EF4-FFF2-40B4-BE49-F238E27FC236}">
                <a16:creationId xmlns:a16="http://schemas.microsoft.com/office/drawing/2014/main" id="{123CDBDD-2FCE-BA45-058A-F74FC3C1522A}"/>
              </a:ext>
            </a:extLst>
          </p:cNvPr>
          <p:cNvPicPr>
            <a:picLocks noChangeAspect="1"/>
          </p:cNvPicPr>
          <p:nvPr/>
        </p:nvPicPr>
        <p:blipFill>
          <a:blip r:embed="rId5"/>
          <a:stretch>
            <a:fillRect/>
          </a:stretch>
        </p:blipFill>
        <p:spPr>
          <a:xfrm>
            <a:off x="7144517" y="2902052"/>
            <a:ext cx="335639" cy="335639"/>
          </a:xfrm>
          <a:prstGeom prst="rect">
            <a:avLst/>
          </a:prstGeom>
        </p:spPr>
      </p:pic>
    </p:spTree>
    <p:extLst>
      <p:ext uri="{BB962C8B-B14F-4D97-AF65-F5344CB8AC3E}">
        <p14:creationId xmlns:p14="http://schemas.microsoft.com/office/powerpoint/2010/main" val="39545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4</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340458"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err="1">
                <a:latin typeface="Calibri Light" panose="020F0302020204030204" pitchFamily="34" charset="0"/>
                <a:cs typeface="Calibri Light" panose="020F0302020204030204" pitchFamily="34" charset="0"/>
              </a:rPr>
              <a:t>Fognigma</a:t>
            </a:r>
            <a:r>
              <a:rPr lang="en-US" sz="4000" dirty="0">
                <a:latin typeface="Calibri Light" panose="020F0302020204030204" pitchFamily="34" charset="0"/>
                <a:cs typeface="Calibri Light" panose="020F0302020204030204" pitchFamily="34" charset="0"/>
              </a:rPr>
              <a:t> Public Cloud Integrations</a:t>
            </a:r>
          </a:p>
        </p:txBody>
      </p:sp>
      <p:pic>
        <p:nvPicPr>
          <p:cNvPr id="3" name="Picture 2" descr="A map of the world with different colored labels&#10;&#10;Description automatically generated">
            <a:extLst>
              <a:ext uri="{FF2B5EF4-FFF2-40B4-BE49-F238E27FC236}">
                <a16:creationId xmlns:a16="http://schemas.microsoft.com/office/drawing/2014/main" id="{29DBC3DB-BFBC-DB1F-AC09-AF99C260D57E}"/>
              </a:ext>
            </a:extLst>
          </p:cNvPr>
          <p:cNvPicPr>
            <a:picLocks noChangeAspect="1"/>
          </p:cNvPicPr>
          <p:nvPr/>
        </p:nvPicPr>
        <p:blipFill>
          <a:blip r:embed="rId2"/>
          <a:stretch>
            <a:fillRect/>
          </a:stretch>
        </p:blipFill>
        <p:spPr>
          <a:xfrm>
            <a:off x="-283964" y="860727"/>
            <a:ext cx="9365586" cy="4971853"/>
          </a:xfrm>
          <a:prstGeom prst="rect">
            <a:avLst/>
          </a:prstGeom>
        </p:spPr>
      </p:pic>
      <p:sp>
        <p:nvSpPr>
          <p:cNvPr id="4" name="TextBox 3">
            <a:extLst>
              <a:ext uri="{FF2B5EF4-FFF2-40B4-BE49-F238E27FC236}">
                <a16:creationId xmlns:a16="http://schemas.microsoft.com/office/drawing/2014/main" id="{7F2CE166-4732-0738-5B3E-D339B35F89CC}"/>
              </a:ext>
            </a:extLst>
          </p:cNvPr>
          <p:cNvSpPr txBox="1"/>
          <p:nvPr/>
        </p:nvSpPr>
        <p:spPr>
          <a:xfrm>
            <a:off x="796980" y="4309730"/>
            <a:ext cx="1499607" cy="931281"/>
          </a:xfrm>
          <a:prstGeom prst="rect">
            <a:avLst/>
          </a:prstGeom>
          <a:noFill/>
        </p:spPr>
        <p:txBody>
          <a:bodyPr wrap="square">
            <a:spAutoFit/>
          </a:bodyPr>
          <a:lstStyle/>
          <a:p>
            <a:pPr>
              <a:lnSpc>
                <a:spcPts val="1500"/>
              </a:lnSpc>
              <a:spcAft>
                <a:spcPts val="200"/>
              </a:spcAft>
            </a:pPr>
            <a:r>
              <a:rPr lang="en-US" sz="1200" b="1" dirty="0">
                <a:solidFill>
                  <a:srgbClr val="1C75BC"/>
                </a:solidFill>
                <a:latin typeface="Calibri" panose="020F0502020204030204" pitchFamily="34" charset="0"/>
                <a:cs typeface="Calibri" panose="020F0502020204030204" pitchFamily="34" charset="0"/>
              </a:rPr>
              <a:t>6 Continents</a:t>
            </a:r>
          </a:p>
          <a:p>
            <a:pPr>
              <a:lnSpc>
                <a:spcPts val="1500"/>
              </a:lnSpc>
              <a:spcAft>
                <a:spcPts val="200"/>
              </a:spcAft>
            </a:pPr>
            <a:r>
              <a:rPr lang="en-US" sz="1200" b="1" dirty="0">
                <a:solidFill>
                  <a:srgbClr val="1C75BC"/>
                </a:solidFill>
                <a:latin typeface="Calibri" panose="020F0502020204030204" pitchFamily="34" charset="0"/>
                <a:cs typeface="Calibri" panose="020F0502020204030204" pitchFamily="34" charset="0"/>
              </a:rPr>
              <a:t>30 Countries</a:t>
            </a:r>
          </a:p>
          <a:p>
            <a:pPr>
              <a:lnSpc>
                <a:spcPts val="1500"/>
              </a:lnSpc>
              <a:spcAft>
                <a:spcPts val="200"/>
              </a:spcAft>
            </a:pPr>
            <a:r>
              <a:rPr lang="en-US" sz="1200" b="1" dirty="0">
                <a:solidFill>
                  <a:srgbClr val="1C75BC"/>
                </a:solidFill>
                <a:latin typeface="Calibri" panose="020F0502020204030204" pitchFamily="34" charset="0"/>
                <a:cs typeface="Calibri" panose="020F0502020204030204" pitchFamily="34" charset="0"/>
              </a:rPr>
              <a:t>85 Cities</a:t>
            </a:r>
          </a:p>
          <a:p>
            <a:pPr>
              <a:lnSpc>
                <a:spcPts val="1500"/>
              </a:lnSpc>
              <a:spcAft>
                <a:spcPts val="200"/>
              </a:spcAft>
            </a:pPr>
            <a:r>
              <a:rPr lang="en-US" sz="1200" b="1" dirty="0">
                <a:solidFill>
                  <a:srgbClr val="1C75BC"/>
                </a:solidFill>
                <a:latin typeface="Calibri" panose="020F0502020204030204" pitchFamily="34" charset="0"/>
                <a:cs typeface="Calibri" panose="020F0502020204030204" pitchFamily="34" charset="0"/>
              </a:rPr>
              <a:t>150+ Data Centers</a:t>
            </a:r>
          </a:p>
        </p:txBody>
      </p:sp>
      <p:grpSp>
        <p:nvGrpSpPr>
          <p:cNvPr id="5" name="Group 4">
            <a:extLst>
              <a:ext uri="{FF2B5EF4-FFF2-40B4-BE49-F238E27FC236}">
                <a16:creationId xmlns:a16="http://schemas.microsoft.com/office/drawing/2014/main" id="{E495948D-2DB4-CA4B-3D0D-725A4873CAF9}"/>
              </a:ext>
            </a:extLst>
          </p:cNvPr>
          <p:cNvGrpSpPr/>
          <p:nvPr/>
        </p:nvGrpSpPr>
        <p:grpSpPr>
          <a:xfrm>
            <a:off x="239520" y="5624888"/>
            <a:ext cx="8664959" cy="415383"/>
            <a:chOff x="2180693" y="5440277"/>
            <a:chExt cx="8664959" cy="543907"/>
          </a:xfrm>
        </p:grpSpPr>
        <p:pic>
          <p:nvPicPr>
            <p:cNvPr id="6" name="Picture 5">
              <a:extLst>
                <a:ext uri="{FF2B5EF4-FFF2-40B4-BE49-F238E27FC236}">
                  <a16:creationId xmlns:a16="http://schemas.microsoft.com/office/drawing/2014/main" id="{CB2C46DE-4237-CCF3-DF89-1968C69FCE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80693" y="5501219"/>
              <a:ext cx="426169" cy="134153"/>
            </a:xfrm>
            <a:prstGeom prst="rect">
              <a:avLst/>
            </a:prstGeom>
          </p:spPr>
        </p:pic>
        <p:pic>
          <p:nvPicPr>
            <p:cNvPr id="7" name="Picture 6">
              <a:extLst>
                <a:ext uri="{FF2B5EF4-FFF2-40B4-BE49-F238E27FC236}">
                  <a16:creationId xmlns:a16="http://schemas.microsoft.com/office/drawing/2014/main" id="{A2890554-84F9-9E43-E0DA-09BBD25D79F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6889" y="5825998"/>
              <a:ext cx="363669" cy="134153"/>
            </a:xfrm>
            <a:prstGeom prst="rect">
              <a:avLst/>
            </a:prstGeom>
          </p:spPr>
        </p:pic>
        <p:pic>
          <p:nvPicPr>
            <p:cNvPr id="9" name="Picture 8">
              <a:extLst>
                <a:ext uri="{FF2B5EF4-FFF2-40B4-BE49-F238E27FC236}">
                  <a16:creationId xmlns:a16="http://schemas.microsoft.com/office/drawing/2014/main" id="{F2EF605D-4065-02CC-1C8C-896615475C7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0848" y="5485518"/>
              <a:ext cx="572526" cy="165555"/>
            </a:xfrm>
            <a:prstGeom prst="rect">
              <a:avLst/>
            </a:prstGeom>
          </p:spPr>
        </p:pic>
        <p:pic>
          <p:nvPicPr>
            <p:cNvPr id="10" name="Picture 9">
              <a:extLst>
                <a:ext uri="{FF2B5EF4-FFF2-40B4-BE49-F238E27FC236}">
                  <a16:creationId xmlns:a16="http://schemas.microsoft.com/office/drawing/2014/main" id="{E155A1AF-0188-29B5-5495-C7C3EC99860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86564" y="5826144"/>
              <a:ext cx="556726" cy="133861"/>
            </a:xfrm>
            <a:prstGeom prst="rect">
              <a:avLst/>
            </a:prstGeom>
          </p:spPr>
        </p:pic>
        <p:pic>
          <p:nvPicPr>
            <p:cNvPr id="11" name="Picture 2" descr="Amazon Web Services - Wikipedia">
              <a:extLst>
                <a:ext uri="{FF2B5EF4-FFF2-40B4-BE49-F238E27FC236}">
                  <a16:creationId xmlns:a16="http://schemas.microsoft.com/office/drawing/2014/main" id="{8FC602E7-607E-E739-4B5B-3E08927288B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61004" y="5479842"/>
              <a:ext cx="295702" cy="1769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A90F97A-C298-ABE9-EEA8-84852913DB5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36665" y="5801964"/>
              <a:ext cx="588155" cy="182220"/>
            </a:xfrm>
            <a:prstGeom prst="rect">
              <a:avLst/>
            </a:prstGeom>
          </p:spPr>
        </p:pic>
        <p:pic>
          <p:nvPicPr>
            <p:cNvPr id="13" name="Picture 12">
              <a:extLst>
                <a:ext uri="{FF2B5EF4-FFF2-40B4-BE49-F238E27FC236}">
                  <a16:creationId xmlns:a16="http://schemas.microsoft.com/office/drawing/2014/main" id="{73FC6038-AB80-228E-6E68-DCC5A9EBE92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025359" y="5831527"/>
              <a:ext cx="729237" cy="123095"/>
            </a:xfrm>
            <a:prstGeom prst="rect">
              <a:avLst/>
            </a:prstGeom>
          </p:spPr>
        </p:pic>
        <p:pic>
          <p:nvPicPr>
            <p:cNvPr id="14" name="Picture 13">
              <a:extLst>
                <a:ext uri="{FF2B5EF4-FFF2-40B4-BE49-F238E27FC236}">
                  <a16:creationId xmlns:a16="http://schemas.microsoft.com/office/drawing/2014/main" id="{84E33CFD-D8D5-E900-302D-1AB5D5D11341}"/>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37516" y="5514099"/>
              <a:ext cx="689325" cy="108392"/>
            </a:xfrm>
            <a:prstGeom prst="rect">
              <a:avLst/>
            </a:prstGeom>
          </p:spPr>
        </p:pic>
        <p:pic>
          <p:nvPicPr>
            <p:cNvPr id="15" name="Picture 14">
              <a:extLst>
                <a:ext uri="{FF2B5EF4-FFF2-40B4-BE49-F238E27FC236}">
                  <a16:creationId xmlns:a16="http://schemas.microsoft.com/office/drawing/2014/main" id="{6D55916D-00EB-255D-8972-CBFE249A5EE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8595" y="5520869"/>
              <a:ext cx="528180" cy="94852"/>
            </a:xfrm>
            <a:prstGeom prst="rect">
              <a:avLst/>
            </a:prstGeom>
          </p:spPr>
        </p:pic>
        <p:pic>
          <p:nvPicPr>
            <p:cNvPr id="16" name="Picture 15">
              <a:extLst>
                <a:ext uri="{FF2B5EF4-FFF2-40B4-BE49-F238E27FC236}">
                  <a16:creationId xmlns:a16="http://schemas.microsoft.com/office/drawing/2014/main" id="{353D64A6-39A3-079B-1BC9-66DFAE0509A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270355" y="5831859"/>
              <a:ext cx="585328" cy="122431"/>
            </a:xfrm>
            <a:prstGeom prst="rect">
              <a:avLst/>
            </a:prstGeom>
          </p:spPr>
        </p:pic>
        <p:pic>
          <p:nvPicPr>
            <p:cNvPr id="17" name="Picture 16">
              <a:extLst>
                <a:ext uri="{FF2B5EF4-FFF2-40B4-BE49-F238E27FC236}">
                  <a16:creationId xmlns:a16="http://schemas.microsoft.com/office/drawing/2014/main" id="{1FDF71DF-5584-F01D-13B7-EE1937F9891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460917" y="5479613"/>
              <a:ext cx="591215" cy="177365"/>
            </a:xfrm>
            <a:prstGeom prst="rect">
              <a:avLst/>
            </a:prstGeom>
          </p:spPr>
        </p:pic>
        <p:pic>
          <p:nvPicPr>
            <p:cNvPr id="18" name="Picture 17">
              <a:extLst>
                <a:ext uri="{FF2B5EF4-FFF2-40B4-BE49-F238E27FC236}">
                  <a16:creationId xmlns:a16="http://schemas.microsoft.com/office/drawing/2014/main" id="{C4C42F28-BB0D-08EC-BC51-CA93ADD20C21}"/>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0111553" y="5806241"/>
              <a:ext cx="734099" cy="173667"/>
            </a:xfrm>
            <a:prstGeom prst="rect">
              <a:avLst/>
            </a:prstGeom>
          </p:spPr>
        </p:pic>
        <p:pic>
          <p:nvPicPr>
            <p:cNvPr id="19" name="Picture 18" descr="Icon&#10;&#10;Description automatically generated">
              <a:extLst>
                <a:ext uri="{FF2B5EF4-FFF2-40B4-BE49-F238E27FC236}">
                  <a16:creationId xmlns:a16="http://schemas.microsoft.com/office/drawing/2014/main" id="{008CDEA2-6C2B-29B3-156B-AA105BA82CD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154766" y="5494243"/>
              <a:ext cx="535637" cy="148105"/>
            </a:xfrm>
            <a:prstGeom prst="rect">
              <a:avLst/>
            </a:prstGeom>
          </p:spPr>
        </p:pic>
        <p:pic>
          <p:nvPicPr>
            <p:cNvPr id="20" name="Picture 19" descr="Logo&#10;&#10;Description automatically generated">
              <a:extLst>
                <a:ext uri="{FF2B5EF4-FFF2-40B4-BE49-F238E27FC236}">
                  <a16:creationId xmlns:a16="http://schemas.microsoft.com/office/drawing/2014/main" id="{C9E81A77-7AA1-394D-3A8A-47137965B506}"/>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844545" y="5447113"/>
              <a:ext cx="654216" cy="242364"/>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238750F4-2607-3E6B-DF70-D4FA1A1E0944}"/>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780983" y="5483270"/>
              <a:ext cx="634742" cy="170051"/>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5E6F7489-BBA2-94F0-B07F-2AE759AC4055}"/>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546856" y="5844093"/>
              <a:ext cx="612109" cy="97962"/>
            </a:xfrm>
            <a:prstGeom prst="rect">
              <a:avLst/>
            </a:prstGeom>
          </p:spPr>
        </p:pic>
        <p:pic>
          <p:nvPicPr>
            <p:cNvPr id="23" name="Picture 22" descr="Logo&#10;&#10;Description automatically generated">
              <a:extLst>
                <a:ext uri="{FF2B5EF4-FFF2-40B4-BE49-F238E27FC236}">
                  <a16:creationId xmlns:a16="http://schemas.microsoft.com/office/drawing/2014/main" id="{F339AFA7-7AE2-14E9-65F6-F44618126284}"/>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0206277" y="5516759"/>
              <a:ext cx="639375" cy="103073"/>
            </a:xfrm>
            <a:prstGeom prst="rect">
              <a:avLst/>
            </a:prstGeom>
          </p:spPr>
        </p:pic>
        <p:pic>
          <p:nvPicPr>
            <p:cNvPr id="24" name="Picture 23" descr="A black background with white text&#10;&#10;Description automatically generated with medium confidence">
              <a:extLst>
                <a:ext uri="{FF2B5EF4-FFF2-40B4-BE49-F238E27FC236}">
                  <a16:creationId xmlns:a16="http://schemas.microsoft.com/office/drawing/2014/main" id="{3A16E524-FC2A-A6DB-E2B8-746657A1588B}"/>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552627" y="5822720"/>
              <a:ext cx="712160" cy="140709"/>
            </a:xfrm>
            <a:prstGeom prst="rect">
              <a:avLst/>
            </a:prstGeom>
          </p:spPr>
        </p:pic>
        <p:pic>
          <p:nvPicPr>
            <p:cNvPr id="25" name="Picture 24" descr="Logo, company name&#10;&#10;Description automatically generated">
              <a:extLst>
                <a:ext uri="{FF2B5EF4-FFF2-40B4-BE49-F238E27FC236}">
                  <a16:creationId xmlns:a16="http://schemas.microsoft.com/office/drawing/2014/main" id="{D0262FBF-E12A-1B71-6122-E2D380FF2D3A}"/>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9137752" y="5844344"/>
              <a:ext cx="691736" cy="97460"/>
            </a:xfrm>
            <a:prstGeom prst="rect">
              <a:avLst/>
            </a:prstGeom>
          </p:spPr>
        </p:pic>
        <p:pic>
          <p:nvPicPr>
            <p:cNvPr id="26" name="Picture 25" descr="Logo&#10;&#10;Description automatically generated">
              <a:extLst>
                <a:ext uri="{FF2B5EF4-FFF2-40B4-BE49-F238E27FC236}">
                  <a16:creationId xmlns:a16="http://schemas.microsoft.com/office/drawing/2014/main" id="{98E49B86-294A-5603-CBC7-37CE76E74873}"/>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569867" y="5440277"/>
              <a:ext cx="430757" cy="256037"/>
            </a:xfrm>
            <a:prstGeom prst="rect">
              <a:avLst/>
            </a:prstGeom>
          </p:spPr>
        </p:pic>
        <p:pic>
          <p:nvPicPr>
            <p:cNvPr id="27" name="Picture 2" descr="See the source image">
              <a:extLst>
                <a:ext uri="{FF2B5EF4-FFF2-40B4-BE49-F238E27FC236}">
                  <a16:creationId xmlns:a16="http://schemas.microsoft.com/office/drawing/2014/main" id="{962A602C-5560-043C-5ADA-5E08BA27E89F}"/>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652903" y="5484078"/>
              <a:ext cx="971550" cy="1684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ee the source image">
              <a:extLst>
                <a:ext uri="{FF2B5EF4-FFF2-40B4-BE49-F238E27FC236}">
                  <a16:creationId xmlns:a16="http://schemas.microsoft.com/office/drawing/2014/main" id="{C1CCCCAD-5E2E-2C7E-7CCB-086B03B32898}"/>
                </a:ext>
              </a:extLst>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a:stretch/>
          </p:blipFill>
          <p:spPr bwMode="auto">
            <a:xfrm>
              <a:off x="7441034" y="5820107"/>
              <a:ext cx="547252" cy="1459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83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5</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915400"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a:latin typeface="Calibri Light" panose="020F0302020204030204" pitchFamily="34" charset="0"/>
                <a:cs typeface="Calibri Light" panose="020F0302020204030204" pitchFamily="34" charset="0"/>
              </a:rPr>
              <a:t>Product Overview – Application Solutions</a:t>
            </a:r>
          </a:p>
        </p:txBody>
      </p:sp>
      <p:sp>
        <p:nvSpPr>
          <p:cNvPr id="11" name="Content Placeholder 2">
            <a:extLst>
              <a:ext uri="{FF2B5EF4-FFF2-40B4-BE49-F238E27FC236}">
                <a16:creationId xmlns:a16="http://schemas.microsoft.com/office/drawing/2014/main" id="{5CBECC7D-5E48-A287-6C66-E5F5934152AF}"/>
              </a:ext>
            </a:extLst>
          </p:cNvPr>
          <p:cNvSpPr txBox="1">
            <a:spLocks/>
          </p:cNvSpPr>
          <p:nvPr/>
        </p:nvSpPr>
        <p:spPr>
          <a:xfrm>
            <a:off x="2020645" y="1133739"/>
            <a:ext cx="6300213" cy="4722318"/>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1"/>
              </a:spcBef>
              <a:buClr>
                <a:schemeClr val="accent1"/>
              </a:buClr>
              <a:buFont typeface="Arial" panose="020B0604020202020204" pitchFamily="34" charset="0"/>
              <a:buNone/>
            </a:pPr>
            <a:r>
              <a:rPr lang="en-US" sz="1050" dirty="0">
                <a:latin typeface="Calibri" panose="020F0502020204030204" pitchFamily="34" charset="0"/>
                <a:cs typeface="Calibri" panose="020F0502020204030204" pitchFamily="34" charset="0"/>
              </a:rPr>
              <a:t>Virtual Desktops (VDIs) &amp; Androids</a:t>
            </a: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Anonymous, disposable, sandboxed workspaces deployed with mission-specific applications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and capabilities for communication, collaboration, open-source research, data analytics &amp;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forensics, data persistence between instances, and persona management.</a:t>
            </a:r>
          </a:p>
          <a:p>
            <a:pPr marL="0" indent="0">
              <a:spcBef>
                <a:spcPts val="451"/>
              </a:spcBef>
              <a:buClr>
                <a:schemeClr val="accent1"/>
              </a:buClr>
              <a:buFont typeface="Arial" panose="020B0604020202020204" pitchFamily="34" charset="0"/>
              <a:buNone/>
            </a:pPr>
            <a:r>
              <a:rPr lang="en-US" sz="1050" dirty="0">
                <a:latin typeface="Calibri" panose="020F0502020204030204" pitchFamily="34" charset="0"/>
                <a:cs typeface="Calibri" panose="020F0502020204030204" pitchFamily="34" charset="0"/>
              </a:rPr>
              <a:t>Virtual Androids</a:t>
            </a: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Virtual Androids function similarly to VDIs but provide a mobile Android operating system, feature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drag-and-drop app installation, and can be preloaded with Fognigma’s network client, SIP clients, and more</a:t>
            </a:r>
          </a:p>
          <a:p>
            <a:pPr marL="0" indent="0">
              <a:spcBef>
                <a:spcPts val="451"/>
              </a:spcBef>
              <a:buClr>
                <a:schemeClr val="accent1"/>
              </a:buClr>
              <a:buFont typeface="Arial" panose="020B0604020202020204" pitchFamily="34" charset="0"/>
              <a:buNone/>
            </a:pPr>
            <a:r>
              <a:rPr lang="en-US" sz="1050" dirty="0" err="1">
                <a:latin typeface="Calibri" panose="020F0502020204030204" pitchFamily="34" charset="0"/>
                <a:cs typeface="Calibri" panose="020F0502020204030204" pitchFamily="34" charset="0"/>
              </a:rPr>
              <a:t>Mattermost</a:t>
            </a:r>
            <a:r>
              <a:rPr lang="en-US" sz="1050" dirty="0">
                <a:latin typeface="Calibri" panose="020F0502020204030204" pitchFamily="34" charset="0"/>
                <a:cs typeface="Calibri" panose="020F0502020204030204" pitchFamily="34" charset="0"/>
              </a:rPr>
              <a:t>-Conclave</a:t>
            </a: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A team messaging application that integrates </a:t>
            </a:r>
            <a:r>
              <a:rPr lang="en-US" sz="900" dirty="0" err="1">
                <a:latin typeface="Calibri" panose="020F0502020204030204" pitchFamily="34" charset="0"/>
                <a:cs typeface="Calibri" panose="020F0502020204030204" pitchFamily="34" charset="0"/>
              </a:rPr>
              <a:t>Fognigma’s</a:t>
            </a:r>
            <a:r>
              <a:rPr lang="en-US" sz="900" dirty="0">
                <a:latin typeface="Calibri" panose="020F0502020204030204" pitchFamily="34" charset="0"/>
                <a:cs typeface="Calibri" panose="020F0502020204030204" pitchFamily="34" charset="0"/>
              </a:rPr>
              <a:t> per-user and per-device Conclave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encryption to automate the generation, management, and exchange of encryption keys and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enable rapid, secure messaging and file sharing</a:t>
            </a:r>
          </a:p>
          <a:p>
            <a:pPr marL="0" indent="0">
              <a:spcBef>
                <a:spcPts val="451"/>
              </a:spcBef>
              <a:buClr>
                <a:schemeClr val="accent1"/>
              </a:buClr>
              <a:buFont typeface="Arial" panose="020B0604020202020204" pitchFamily="34" charset="0"/>
              <a:buNone/>
            </a:pPr>
            <a:r>
              <a:rPr lang="en-US" sz="1050" dirty="0">
                <a:latin typeface="Calibri" panose="020F0502020204030204" pitchFamily="34" charset="0"/>
                <a:cs typeface="Calibri" panose="020F0502020204030204" pitchFamily="34" charset="0"/>
              </a:rPr>
              <a:t>Erebus</a:t>
            </a: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A file sharing server that incorporates Conclave to automate encryption of all file uploads and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decryption of downloads to enable rapid, secure file sharing</a:t>
            </a:r>
          </a:p>
          <a:p>
            <a:pPr marL="0" indent="0">
              <a:spcBef>
                <a:spcPts val="451"/>
              </a:spcBef>
              <a:buClr>
                <a:schemeClr val="accent1"/>
              </a:buClr>
              <a:buFont typeface="Arial" panose="020B0604020202020204" pitchFamily="34" charset="0"/>
              <a:buNone/>
            </a:pPr>
            <a:r>
              <a:rPr lang="en-US" sz="1050" dirty="0" err="1">
                <a:latin typeface="Calibri" panose="020F0502020204030204" pitchFamily="34" charset="0"/>
                <a:cs typeface="Calibri" panose="020F0502020204030204" pitchFamily="34" charset="0"/>
              </a:rPr>
              <a:t>Element.io</a:t>
            </a:r>
            <a:endParaRPr lang="en-US" sz="1050" dirty="0">
              <a:latin typeface="Calibri" panose="020F0502020204030204" pitchFamily="34" charset="0"/>
              <a:cs typeface="Calibri" panose="020F0502020204030204" pitchFamily="34" charset="0"/>
            </a:endParaRP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A team collaboration server that includes per-device, end-to-end encryption to protect messages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and files, integrated videoconferencing, and security features that reduce man-in-the-middle attacks</a:t>
            </a:r>
          </a:p>
          <a:p>
            <a:pPr marL="0" indent="0">
              <a:spcBef>
                <a:spcPts val="451"/>
              </a:spcBef>
              <a:buClr>
                <a:schemeClr val="accent1"/>
              </a:buClr>
              <a:buFont typeface="Arial" panose="020B0604020202020204" pitchFamily="34" charset="0"/>
              <a:buNone/>
            </a:pPr>
            <a:r>
              <a:rPr lang="en-US" sz="1050" dirty="0">
                <a:latin typeface="Calibri" panose="020F0502020204030204" pitchFamily="34" charset="0"/>
                <a:cs typeface="Calibri" panose="020F0502020204030204" pitchFamily="34" charset="0"/>
              </a:rPr>
              <a:t>Standard Notes</a:t>
            </a: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A digital, end-to-end encrypted file vault that stores each user’s data in a single place and uniquely</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encrypts each piece of content so each user can only access their own data</a:t>
            </a:r>
          </a:p>
          <a:p>
            <a:pPr marL="0" indent="0">
              <a:spcBef>
                <a:spcPts val="451"/>
              </a:spcBef>
              <a:buClr>
                <a:schemeClr val="accent1"/>
              </a:buClr>
              <a:buFont typeface="Arial" panose="020B0604020202020204" pitchFamily="34" charset="0"/>
              <a:buNone/>
            </a:pPr>
            <a:r>
              <a:rPr lang="en-US" sz="1050" dirty="0" err="1">
                <a:latin typeface="Calibri" panose="020F0502020204030204" pitchFamily="34" charset="0"/>
                <a:cs typeface="Calibri" panose="020F0502020204030204" pitchFamily="34" charset="0"/>
              </a:rPr>
              <a:t>Traccar</a:t>
            </a:r>
            <a:endParaRPr lang="en-US" sz="1050" dirty="0">
              <a:latin typeface="Calibri" panose="020F0502020204030204" pitchFamily="34" charset="0"/>
              <a:cs typeface="Calibri" panose="020F0502020204030204" pitchFamily="34" charset="0"/>
            </a:endParaRPr>
          </a:p>
          <a:p>
            <a:pPr indent="-109723">
              <a:spcBef>
                <a:spcPts val="400"/>
              </a:spcBef>
              <a:spcAft>
                <a:spcPts val="1000"/>
              </a:spcAft>
              <a:buClr>
                <a:schemeClr val="accent1"/>
              </a:buClr>
            </a:pPr>
            <a:r>
              <a:rPr lang="en-US" sz="900" dirty="0">
                <a:latin typeface="Calibri" panose="020F0502020204030204" pitchFamily="34" charset="0"/>
                <a:cs typeface="Calibri" panose="020F0502020204030204" pitchFamily="34" charset="0"/>
              </a:rPr>
              <a:t>A real-time GPS tracking server that allows users to view live location data without delay,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track movement behavior, create geofences, export data &amp; reports, and more</a:t>
            </a:r>
          </a:p>
          <a:p>
            <a:pPr marL="0" indent="0">
              <a:spcBef>
                <a:spcPts val="451"/>
              </a:spcBef>
              <a:buClr>
                <a:schemeClr val="accent1"/>
              </a:buClr>
              <a:buFont typeface="Arial" panose="020B0604020202020204" pitchFamily="34" charset="0"/>
              <a:buNone/>
            </a:pPr>
            <a:r>
              <a:rPr lang="en-US" sz="1050" dirty="0" err="1">
                <a:latin typeface="Calibri" panose="020F0502020204030204" pitchFamily="34" charset="0"/>
                <a:cs typeface="Calibri" panose="020F0502020204030204" pitchFamily="34" charset="0"/>
              </a:rPr>
              <a:t>Wazuh</a:t>
            </a:r>
            <a:endParaRPr lang="en-US" sz="1050" dirty="0">
              <a:latin typeface="Calibri" panose="020F0502020204030204" pitchFamily="34" charset="0"/>
              <a:cs typeface="Calibri" panose="020F0502020204030204" pitchFamily="34" charset="0"/>
            </a:endParaRPr>
          </a:p>
          <a:p>
            <a:pPr indent="-109723">
              <a:spcBef>
                <a:spcPts val="400"/>
              </a:spcBef>
              <a:buClr>
                <a:schemeClr val="accent1"/>
              </a:buClr>
            </a:pPr>
            <a:r>
              <a:rPr lang="en-US" sz="900" dirty="0">
                <a:latin typeface="Calibri" panose="020F0502020204030204" pitchFamily="34" charset="0"/>
                <a:cs typeface="Calibri" panose="020F0502020204030204" pitchFamily="34" charset="0"/>
              </a:rPr>
              <a:t>A customizable, automated security monitoring and intrusion detection system that performs scans,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detects vulnerabilities, provides countermeasure, data visualization, and more </a:t>
            </a:r>
          </a:p>
        </p:txBody>
      </p:sp>
      <p:pic>
        <p:nvPicPr>
          <p:cNvPr id="12" name="Picture 11" descr="A purple line art of a computer screen&#10;&#10;Description automatically generated">
            <a:extLst>
              <a:ext uri="{FF2B5EF4-FFF2-40B4-BE49-F238E27FC236}">
                <a16:creationId xmlns:a16="http://schemas.microsoft.com/office/drawing/2014/main" id="{900D3646-56EA-14D4-572A-6CE02C9A06A9}"/>
              </a:ext>
            </a:extLst>
          </p:cNvPr>
          <p:cNvPicPr>
            <a:picLocks noChangeAspect="1"/>
          </p:cNvPicPr>
          <p:nvPr/>
        </p:nvPicPr>
        <p:blipFill>
          <a:blip r:embed="rId2"/>
          <a:stretch>
            <a:fillRect/>
          </a:stretch>
        </p:blipFill>
        <p:spPr>
          <a:xfrm>
            <a:off x="1426285" y="1068914"/>
            <a:ext cx="594360" cy="594360"/>
          </a:xfrm>
          <a:prstGeom prst="rect">
            <a:avLst/>
          </a:prstGeom>
        </p:spPr>
      </p:pic>
      <p:pic>
        <p:nvPicPr>
          <p:cNvPr id="13" name="Picture 12" descr="A purple and black chat bubble&#10;&#10;Description automatically generated">
            <a:extLst>
              <a:ext uri="{FF2B5EF4-FFF2-40B4-BE49-F238E27FC236}">
                <a16:creationId xmlns:a16="http://schemas.microsoft.com/office/drawing/2014/main" id="{E3DC8906-5451-DA9C-5A95-4659C86A7AFE}"/>
              </a:ext>
            </a:extLst>
          </p:cNvPr>
          <p:cNvPicPr>
            <a:picLocks noChangeAspect="1"/>
          </p:cNvPicPr>
          <p:nvPr/>
        </p:nvPicPr>
        <p:blipFill>
          <a:blip r:embed="rId3"/>
          <a:stretch>
            <a:fillRect/>
          </a:stretch>
        </p:blipFill>
        <p:spPr>
          <a:xfrm>
            <a:off x="1426285" y="2405924"/>
            <a:ext cx="594360" cy="594360"/>
          </a:xfrm>
          <a:prstGeom prst="rect">
            <a:avLst/>
          </a:prstGeom>
        </p:spPr>
      </p:pic>
      <p:pic>
        <p:nvPicPr>
          <p:cNvPr id="14" name="Picture 13" descr="A purple and black folder with a eye symbol&#10;&#10;Description automatically generated">
            <a:extLst>
              <a:ext uri="{FF2B5EF4-FFF2-40B4-BE49-F238E27FC236}">
                <a16:creationId xmlns:a16="http://schemas.microsoft.com/office/drawing/2014/main" id="{387F15F5-9568-EB95-E63E-7607ED62717B}"/>
              </a:ext>
            </a:extLst>
          </p:cNvPr>
          <p:cNvPicPr>
            <a:picLocks noChangeAspect="1"/>
          </p:cNvPicPr>
          <p:nvPr/>
        </p:nvPicPr>
        <p:blipFill>
          <a:blip r:embed="rId4"/>
          <a:stretch>
            <a:fillRect/>
          </a:stretch>
        </p:blipFill>
        <p:spPr>
          <a:xfrm>
            <a:off x="1426285" y="3197185"/>
            <a:ext cx="594360" cy="594360"/>
          </a:xfrm>
          <a:prstGeom prst="rect">
            <a:avLst/>
          </a:prstGeom>
        </p:spPr>
      </p:pic>
      <p:pic>
        <p:nvPicPr>
          <p:cNvPr id="15" name="Picture 14" descr="A purple line art of a phone&#10;&#10;Description automatically generated">
            <a:extLst>
              <a:ext uri="{FF2B5EF4-FFF2-40B4-BE49-F238E27FC236}">
                <a16:creationId xmlns:a16="http://schemas.microsoft.com/office/drawing/2014/main" id="{C8B38118-B873-C2F3-5548-9F5CF639C63A}"/>
              </a:ext>
            </a:extLst>
          </p:cNvPr>
          <p:cNvPicPr>
            <a:picLocks noChangeAspect="1"/>
          </p:cNvPicPr>
          <p:nvPr/>
        </p:nvPicPr>
        <p:blipFill>
          <a:blip r:embed="rId5"/>
          <a:stretch>
            <a:fillRect/>
          </a:stretch>
        </p:blipFill>
        <p:spPr>
          <a:xfrm>
            <a:off x="1426285" y="3877549"/>
            <a:ext cx="594360" cy="594360"/>
          </a:xfrm>
          <a:prstGeom prst="rect">
            <a:avLst/>
          </a:prstGeom>
        </p:spPr>
      </p:pic>
      <p:pic>
        <p:nvPicPr>
          <p:cNvPr id="16" name="Picture 15" descr="A purple and black paper&#10;&#10;Description automatically generated">
            <a:extLst>
              <a:ext uri="{FF2B5EF4-FFF2-40B4-BE49-F238E27FC236}">
                <a16:creationId xmlns:a16="http://schemas.microsoft.com/office/drawing/2014/main" id="{AFD6CD2A-C4B9-6CD9-1544-A9CDE89F0134}"/>
              </a:ext>
            </a:extLst>
          </p:cNvPr>
          <p:cNvPicPr>
            <a:picLocks noChangeAspect="1"/>
          </p:cNvPicPr>
          <p:nvPr/>
        </p:nvPicPr>
        <p:blipFill>
          <a:blip r:embed="rId6"/>
          <a:stretch>
            <a:fillRect/>
          </a:stretch>
        </p:blipFill>
        <p:spPr>
          <a:xfrm>
            <a:off x="1426285" y="4503725"/>
            <a:ext cx="594360" cy="594360"/>
          </a:xfrm>
          <a:prstGeom prst="rect">
            <a:avLst/>
          </a:prstGeom>
        </p:spPr>
      </p:pic>
      <p:pic>
        <p:nvPicPr>
          <p:cNvPr id="17" name="Picture 16" descr="A purple and white logo&#10;&#10;Description automatically generated">
            <a:extLst>
              <a:ext uri="{FF2B5EF4-FFF2-40B4-BE49-F238E27FC236}">
                <a16:creationId xmlns:a16="http://schemas.microsoft.com/office/drawing/2014/main" id="{287E8D48-5BBF-3477-6483-A48897006B94}"/>
              </a:ext>
            </a:extLst>
          </p:cNvPr>
          <p:cNvPicPr>
            <a:picLocks noChangeAspect="1"/>
          </p:cNvPicPr>
          <p:nvPr/>
        </p:nvPicPr>
        <p:blipFill>
          <a:blip r:embed="rId7"/>
          <a:stretch>
            <a:fillRect/>
          </a:stretch>
        </p:blipFill>
        <p:spPr>
          <a:xfrm>
            <a:off x="1426285" y="5129901"/>
            <a:ext cx="594360" cy="594360"/>
          </a:xfrm>
          <a:prstGeom prst="rect">
            <a:avLst/>
          </a:prstGeom>
        </p:spPr>
      </p:pic>
      <p:pic>
        <p:nvPicPr>
          <p:cNvPr id="3" name="Picture 2">
            <a:extLst>
              <a:ext uri="{FF2B5EF4-FFF2-40B4-BE49-F238E27FC236}">
                <a16:creationId xmlns:a16="http://schemas.microsoft.com/office/drawing/2014/main" id="{6E9E39ED-2614-B730-0DE0-3A8276EDC7B2}"/>
              </a:ext>
            </a:extLst>
          </p:cNvPr>
          <p:cNvPicPr>
            <a:picLocks noChangeAspect="1"/>
          </p:cNvPicPr>
          <p:nvPr/>
        </p:nvPicPr>
        <p:blipFill>
          <a:blip r:embed="rId8"/>
          <a:stretch>
            <a:fillRect/>
          </a:stretch>
        </p:blipFill>
        <p:spPr>
          <a:xfrm>
            <a:off x="1426285" y="1878966"/>
            <a:ext cx="594360" cy="594360"/>
          </a:xfrm>
          <a:prstGeom prst="rect">
            <a:avLst/>
          </a:prstGeom>
        </p:spPr>
      </p:pic>
      <p:pic>
        <p:nvPicPr>
          <p:cNvPr id="4" name="Picture 3">
            <a:extLst>
              <a:ext uri="{FF2B5EF4-FFF2-40B4-BE49-F238E27FC236}">
                <a16:creationId xmlns:a16="http://schemas.microsoft.com/office/drawing/2014/main" id="{6B02D886-0EB7-5DB0-4C07-D778F321A86C}"/>
              </a:ext>
            </a:extLst>
          </p:cNvPr>
          <p:cNvPicPr>
            <a:picLocks noChangeAspect="1"/>
          </p:cNvPicPr>
          <p:nvPr/>
        </p:nvPicPr>
        <p:blipFill>
          <a:blip r:embed="rId9"/>
          <a:stretch>
            <a:fillRect/>
          </a:stretch>
        </p:blipFill>
        <p:spPr>
          <a:xfrm>
            <a:off x="1426285" y="5788655"/>
            <a:ext cx="594360" cy="594360"/>
          </a:xfrm>
          <a:prstGeom prst="rect">
            <a:avLst/>
          </a:prstGeom>
        </p:spPr>
      </p:pic>
    </p:spTree>
    <p:extLst>
      <p:ext uri="{BB962C8B-B14F-4D97-AF65-F5344CB8AC3E}">
        <p14:creationId xmlns:p14="http://schemas.microsoft.com/office/powerpoint/2010/main" val="303698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6</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599" y="228600"/>
            <a:ext cx="9130553" cy="84150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a:latin typeface="Calibri Light" panose="020F0302020204030204" pitchFamily="34" charset="0"/>
                <a:cs typeface="Calibri Light" panose="020F0302020204030204" pitchFamily="34" charset="0"/>
              </a:rPr>
              <a:t>Product Overview – Communication Solutions</a:t>
            </a:r>
          </a:p>
        </p:txBody>
      </p:sp>
      <p:pic>
        <p:nvPicPr>
          <p:cNvPr id="3" name="Picture 2" descr="A diagram of a communication system&#10;&#10;Description automatically generated">
            <a:extLst>
              <a:ext uri="{FF2B5EF4-FFF2-40B4-BE49-F238E27FC236}">
                <a16:creationId xmlns:a16="http://schemas.microsoft.com/office/drawing/2014/main" id="{1042FA4D-74E9-4B7E-1E73-55C5822C54AF}"/>
              </a:ext>
            </a:extLst>
          </p:cNvPr>
          <p:cNvPicPr>
            <a:picLocks noChangeAspect="1"/>
          </p:cNvPicPr>
          <p:nvPr/>
        </p:nvPicPr>
        <p:blipFill rotWithShape="1">
          <a:blip r:embed="rId2"/>
          <a:srcRect t="5625" b="5192"/>
          <a:stretch/>
        </p:blipFill>
        <p:spPr>
          <a:xfrm>
            <a:off x="652145" y="1847344"/>
            <a:ext cx="7772400" cy="2255651"/>
          </a:xfrm>
          <a:prstGeom prst="rect">
            <a:avLst/>
          </a:prstGeom>
        </p:spPr>
      </p:pic>
      <p:sp>
        <p:nvSpPr>
          <p:cNvPr id="4" name="Content Placeholder 2">
            <a:extLst>
              <a:ext uri="{FF2B5EF4-FFF2-40B4-BE49-F238E27FC236}">
                <a16:creationId xmlns:a16="http://schemas.microsoft.com/office/drawing/2014/main" id="{09CB886D-F4F4-B774-1642-0F5A6ED9FB14}"/>
              </a:ext>
            </a:extLst>
          </p:cNvPr>
          <p:cNvSpPr txBox="1">
            <a:spLocks/>
          </p:cNvSpPr>
          <p:nvPr/>
        </p:nvSpPr>
        <p:spPr>
          <a:xfrm>
            <a:off x="1850136" y="1070107"/>
            <a:ext cx="6170226" cy="2573033"/>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1"/>
              </a:spcBef>
              <a:buClr>
                <a:srgbClr val="1C75BC"/>
              </a:buClr>
              <a:buFont typeface="Arial" panose="020B0604020202020204" pitchFamily="34" charset="0"/>
              <a:buNone/>
            </a:pPr>
            <a:r>
              <a:rPr lang="en-US" sz="1400" dirty="0">
                <a:latin typeface="Calibri" panose="020F0502020204030204" pitchFamily="34" charset="0"/>
                <a:cs typeface="Calibri" panose="020F0502020204030204" pitchFamily="34" charset="0"/>
              </a:rPr>
              <a:t>Holler</a:t>
            </a:r>
          </a:p>
          <a:p>
            <a:pPr indent="-109723">
              <a:spcBef>
                <a:spcPts val="400"/>
              </a:spcBef>
              <a:spcAft>
                <a:spcPts val="500"/>
              </a:spcAft>
              <a:buClr>
                <a:srgbClr val="1C75BC"/>
              </a:buClr>
            </a:pPr>
            <a:r>
              <a:rPr lang="en-US" sz="1100" dirty="0">
                <a:latin typeface="Calibri" panose="020F0502020204030204" pitchFamily="34" charset="0"/>
                <a:cs typeface="Calibri" panose="020F0502020204030204" pitchFamily="34" charset="0"/>
              </a:rPr>
              <a:t>A telephony server that leverages SIP numbers from up to 5 providers as intermediaries for call/SMS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chaining to enable access to global numbers, hide users’ true numbers and identities, and provide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persona management, conference calls, ring groups, and more</a:t>
            </a:r>
          </a:p>
        </p:txBody>
      </p:sp>
      <p:pic>
        <p:nvPicPr>
          <p:cNvPr id="5" name="Picture 4" descr="A red and black phone logo&#10;&#10;Description automatically generated">
            <a:extLst>
              <a:ext uri="{FF2B5EF4-FFF2-40B4-BE49-F238E27FC236}">
                <a16:creationId xmlns:a16="http://schemas.microsoft.com/office/drawing/2014/main" id="{9A070DF4-BE5B-D1D0-97D8-00EB5350D113}"/>
              </a:ext>
            </a:extLst>
          </p:cNvPr>
          <p:cNvPicPr>
            <a:picLocks noChangeAspect="1"/>
          </p:cNvPicPr>
          <p:nvPr/>
        </p:nvPicPr>
        <p:blipFill>
          <a:blip r:embed="rId3"/>
          <a:stretch>
            <a:fillRect/>
          </a:stretch>
        </p:blipFill>
        <p:spPr>
          <a:xfrm>
            <a:off x="1255776" y="939422"/>
            <a:ext cx="594360" cy="594360"/>
          </a:xfrm>
          <a:prstGeom prst="rect">
            <a:avLst/>
          </a:prstGeom>
        </p:spPr>
      </p:pic>
      <p:pic>
        <p:nvPicPr>
          <p:cNvPr id="6" name="Picture 5" descr="A red line art of a computer screen&#10;&#10;Description automatically generated">
            <a:extLst>
              <a:ext uri="{FF2B5EF4-FFF2-40B4-BE49-F238E27FC236}">
                <a16:creationId xmlns:a16="http://schemas.microsoft.com/office/drawing/2014/main" id="{4AD9B610-0F5B-F6BA-3185-CB5162DD4601}"/>
              </a:ext>
            </a:extLst>
          </p:cNvPr>
          <p:cNvPicPr>
            <a:picLocks noChangeAspect="1"/>
          </p:cNvPicPr>
          <p:nvPr/>
        </p:nvPicPr>
        <p:blipFill>
          <a:blip r:embed="rId4"/>
          <a:stretch>
            <a:fillRect/>
          </a:stretch>
        </p:blipFill>
        <p:spPr>
          <a:xfrm>
            <a:off x="1255776" y="4365245"/>
            <a:ext cx="594360" cy="594360"/>
          </a:xfrm>
          <a:prstGeom prst="rect">
            <a:avLst/>
          </a:prstGeom>
        </p:spPr>
      </p:pic>
      <p:sp>
        <p:nvSpPr>
          <p:cNvPr id="7" name="Content Placeholder 2">
            <a:extLst>
              <a:ext uri="{FF2B5EF4-FFF2-40B4-BE49-F238E27FC236}">
                <a16:creationId xmlns:a16="http://schemas.microsoft.com/office/drawing/2014/main" id="{FCC5B68C-BAC1-F474-BC09-C7D3D9355AD9}"/>
              </a:ext>
            </a:extLst>
          </p:cNvPr>
          <p:cNvSpPr txBox="1">
            <a:spLocks/>
          </p:cNvSpPr>
          <p:nvPr/>
        </p:nvSpPr>
        <p:spPr>
          <a:xfrm>
            <a:off x="1850136" y="4393206"/>
            <a:ext cx="6170226" cy="1221263"/>
          </a:xfrm>
          <a:prstGeom prst="rect">
            <a:avLst/>
          </a:prstGeom>
        </p:spPr>
        <p:txBody>
          <a:bodyPr vert="horz" wrap="non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1"/>
              </a:spcBef>
              <a:buClr>
                <a:srgbClr val="1C75BC"/>
              </a:buClr>
              <a:buNone/>
            </a:pPr>
            <a:r>
              <a:rPr lang="en-US" sz="1400" dirty="0">
                <a:latin typeface="Calibri" panose="020F0502020204030204" pitchFamily="34" charset="0"/>
                <a:cs typeface="Calibri" panose="020F0502020204030204" pitchFamily="34" charset="0"/>
              </a:rPr>
              <a:t>Speakeasy</a:t>
            </a:r>
          </a:p>
          <a:p>
            <a:pPr indent="-109723">
              <a:spcBef>
                <a:spcPts val="400"/>
              </a:spcBef>
              <a:spcAft>
                <a:spcPts val="500"/>
              </a:spcAft>
              <a:buClr>
                <a:srgbClr val="1C75BC"/>
              </a:buClr>
            </a:pPr>
            <a:r>
              <a:rPr lang="en-US" sz="1100" dirty="0">
                <a:latin typeface="Calibri" panose="020F0502020204030204" pitchFamily="34" charset="0"/>
                <a:cs typeface="Calibri" panose="020F0502020204030204" pitchFamily="34" charset="0"/>
              </a:rPr>
              <a:t>A videoconferencing solution that leverages Fognigma’s automation and Portal Proxy technology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to create disposable, regenerating private videoconferences with unique, anonymizing access paths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for every participant</a:t>
            </a:r>
          </a:p>
        </p:txBody>
      </p:sp>
      <p:pic>
        <p:nvPicPr>
          <p:cNvPr id="9" name="Picture 8" descr="A diagram of a computer system&#10;&#10;Description automatically generated">
            <a:extLst>
              <a:ext uri="{FF2B5EF4-FFF2-40B4-BE49-F238E27FC236}">
                <a16:creationId xmlns:a16="http://schemas.microsoft.com/office/drawing/2014/main" id="{51F0C87A-5024-992A-5BD9-EC2BD10322B5}"/>
              </a:ext>
            </a:extLst>
          </p:cNvPr>
          <p:cNvPicPr>
            <a:picLocks noChangeAspect="1"/>
          </p:cNvPicPr>
          <p:nvPr/>
        </p:nvPicPr>
        <p:blipFill rotWithShape="1">
          <a:blip r:embed="rId5"/>
          <a:srcRect t="34941" b="39505"/>
          <a:stretch/>
        </p:blipFill>
        <p:spPr>
          <a:xfrm>
            <a:off x="652145" y="5030626"/>
            <a:ext cx="7772400" cy="902824"/>
          </a:xfrm>
          <a:prstGeom prst="rect">
            <a:avLst/>
          </a:prstGeom>
        </p:spPr>
      </p:pic>
    </p:spTree>
    <p:extLst>
      <p:ext uri="{BB962C8B-B14F-4D97-AF65-F5344CB8AC3E}">
        <p14:creationId xmlns:p14="http://schemas.microsoft.com/office/powerpoint/2010/main" val="337461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7</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340458"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a:latin typeface="Calibri Light" panose="020F0302020204030204" pitchFamily="34" charset="0"/>
                <a:cs typeface="Calibri Light" panose="020F0302020204030204" pitchFamily="34" charset="0"/>
              </a:rPr>
              <a:t>Product Overview – Security Solutions</a:t>
            </a:r>
          </a:p>
        </p:txBody>
      </p:sp>
      <p:sp>
        <p:nvSpPr>
          <p:cNvPr id="3" name="Content Placeholder 2">
            <a:extLst>
              <a:ext uri="{FF2B5EF4-FFF2-40B4-BE49-F238E27FC236}">
                <a16:creationId xmlns:a16="http://schemas.microsoft.com/office/drawing/2014/main" id="{BEC700B6-CC1D-A9DA-B9E0-A7D95FCBF73B}"/>
              </a:ext>
            </a:extLst>
          </p:cNvPr>
          <p:cNvSpPr txBox="1">
            <a:spLocks/>
          </p:cNvSpPr>
          <p:nvPr/>
        </p:nvSpPr>
        <p:spPr>
          <a:xfrm>
            <a:off x="1610799" y="1286008"/>
            <a:ext cx="6868068" cy="3523152"/>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1"/>
              </a:spcBef>
              <a:buClr>
                <a:srgbClr val="1C75BC"/>
              </a:buClr>
              <a:buFont typeface="Arial" panose="020B0604020202020204" pitchFamily="34" charset="0"/>
              <a:buNone/>
            </a:pPr>
            <a:r>
              <a:rPr lang="en-US" sz="1400" dirty="0">
                <a:latin typeface="Calibri" panose="020F0502020204030204" pitchFamily="34" charset="0"/>
                <a:cs typeface="Calibri" panose="020F0502020204030204" pitchFamily="34" charset="0"/>
              </a:rPr>
              <a:t>Spawner Storm</a:t>
            </a:r>
          </a:p>
          <a:p>
            <a:pPr indent="-109723">
              <a:spcBef>
                <a:spcPts val="400"/>
              </a:spcBef>
              <a:spcAft>
                <a:spcPts val="500"/>
              </a:spcAft>
              <a:buClr>
                <a:srgbClr val="1C75BC"/>
              </a:buClr>
            </a:pPr>
            <a:r>
              <a:rPr lang="en-US" sz="1100" dirty="0">
                <a:latin typeface="Calibri" panose="020F0502020204030204" pitchFamily="34" charset="0"/>
                <a:cs typeface="Calibri" panose="020F0502020204030204" pitchFamily="34" charset="0"/>
              </a:rPr>
              <a:t>A security solution that uses a pool of disposable, low-cost, cloud-based proxy intermediaries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to anonymize the </a:t>
            </a:r>
            <a:r>
              <a:rPr lang="en-US" sz="1100" dirty="0" err="1">
                <a:latin typeface="Calibri" panose="020F0502020204030204" pitchFamily="34" charset="0"/>
                <a:cs typeface="Calibri" panose="020F0502020204030204" pitchFamily="34" charset="0"/>
              </a:rPr>
              <a:t>Fognigma</a:t>
            </a:r>
            <a:r>
              <a:rPr lang="en-US" sz="1100" dirty="0">
                <a:latin typeface="Calibri" panose="020F0502020204030204" pitchFamily="34" charset="0"/>
                <a:cs typeface="Calibri" panose="020F0502020204030204" pitchFamily="34" charset="0"/>
              </a:rPr>
              <a:t> engine’s interactions with commercial cloud providers and virtual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machines by disguising interactions within commercial traffic</a:t>
            </a:r>
          </a:p>
          <a:p>
            <a:pPr marL="0" indent="0">
              <a:spcBef>
                <a:spcPts val="451"/>
              </a:spcBef>
              <a:buClr>
                <a:srgbClr val="1C75BC"/>
              </a:buClr>
              <a:buFont typeface="Arial" panose="020B0604020202020204" pitchFamily="34" charset="0"/>
              <a:buNone/>
            </a:pPr>
            <a:r>
              <a:rPr lang="en-US" sz="1400" dirty="0">
                <a:latin typeface="Calibri" panose="020F0502020204030204" pitchFamily="34" charset="0"/>
                <a:cs typeface="Calibri" panose="020F0502020204030204" pitchFamily="34" charset="0"/>
              </a:rPr>
              <a:t>Wisp</a:t>
            </a:r>
          </a:p>
          <a:p>
            <a:pPr indent="-109723">
              <a:spcBef>
                <a:spcPts val="400"/>
              </a:spcBef>
              <a:spcAft>
                <a:spcPts val="500"/>
              </a:spcAft>
              <a:buClr>
                <a:srgbClr val="1C75BC"/>
              </a:buClr>
            </a:pPr>
            <a:r>
              <a:rPr lang="en-US" sz="1100" dirty="0">
                <a:latin typeface="Calibri" panose="020F0502020204030204" pitchFamily="34" charset="0"/>
                <a:cs typeface="Calibri" panose="020F0502020204030204" pitchFamily="34" charset="0"/>
              </a:rPr>
              <a:t>A low-cost, cloud-based instance that bundles a user’s accesses, permissions, and tokens to allow them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to authenticate with the </a:t>
            </a:r>
            <a:r>
              <a:rPr lang="en-US" sz="1100" dirty="0" err="1">
                <a:latin typeface="Calibri" panose="020F0502020204030204" pitchFamily="34" charset="0"/>
                <a:cs typeface="Calibri" panose="020F0502020204030204" pitchFamily="34" charset="0"/>
              </a:rPr>
              <a:t>Fognigma</a:t>
            </a:r>
            <a:r>
              <a:rPr lang="en-US" sz="1100" dirty="0">
                <a:latin typeface="Calibri" panose="020F0502020204030204" pitchFamily="34" charset="0"/>
                <a:cs typeface="Calibri" panose="020F0502020204030204" pitchFamily="34" charset="0"/>
              </a:rPr>
              <a:t> server without connecting to it directly or needing to know its location</a:t>
            </a:r>
          </a:p>
          <a:p>
            <a:pPr marL="0" indent="0">
              <a:spcBef>
                <a:spcPts val="451"/>
              </a:spcBef>
              <a:buClr>
                <a:srgbClr val="1C75BC"/>
              </a:buClr>
              <a:buFont typeface="Arial" panose="020B0604020202020204" pitchFamily="34" charset="0"/>
              <a:buNone/>
            </a:pPr>
            <a:r>
              <a:rPr lang="en-US" sz="1400" dirty="0" err="1">
                <a:latin typeface="Calibri" panose="020F0502020204030204" pitchFamily="34" charset="0"/>
                <a:cs typeface="Calibri" panose="020F0502020204030204" pitchFamily="34" charset="0"/>
              </a:rPr>
              <a:t>ZeroProfile</a:t>
            </a:r>
            <a:endParaRPr lang="en-US" sz="1400" dirty="0">
              <a:latin typeface="Calibri" panose="020F0502020204030204" pitchFamily="34" charset="0"/>
              <a:cs typeface="Calibri" panose="020F0502020204030204" pitchFamily="34" charset="0"/>
            </a:endParaRPr>
          </a:p>
          <a:p>
            <a:pPr indent="-109723">
              <a:spcBef>
                <a:spcPts val="400"/>
              </a:spcBef>
              <a:spcAft>
                <a:spcPts val="500"/>
              </a:spcAft>
              <a:buClr>
                <a:srgbClr val="1C75BC"/>
              </a:buClr>
            </a:pPr>
            <a:r>
              <a:rPr lang="en-US" sz="1100" dirty="0">
                <a:latin typeface="Calibri" panose="020F0502020204030204" pitchFamily="34" charset="0"/>
                <a:cs typeface="Calibri" panose="020F0502020204030204" pitchFamily="34" charset="0"/>
              </a:rPr>
              <a:t>A smart firewall that automatically blocks all unintended connections and creates a reduced operational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profile, allowing the </a:t>
            </a:r>
            <a:r>
              <a:rPr lang="en-US" sz="1100" dirty="0" err="1">
                <a:latin typeface="Calibri" panose="020F0502020204030204" pitchFamily="34" charset="0"/>
                <a:cs typeface="Calibri" panose="020F0502020204030204" pitchFamily="34" charset="0"/>
              </a:rPr>
              <a:t>Fognigma</a:t>
            </a:r>
            <a:r>
              <a:rPr lang="en-US" sz="1100" dirty="0">
                <a:latin typeface="Calibri" panose="020F0502020204030204" pitchFamily="34" charset="0"/>
                <a:cs typeface="Calibri" panose="020F0502020204030204" pitchFamily="34" charset="0"/>
              </a:rPr>
              <a:t> engine and deployed virtual machines to maintain the appearance of being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inactive and inaccessible</a:t>
            </a:r>
          </a:p>
        </p:txBody>
      </p:sp>
      <p:pic>
        <p:nvPicPr>
          <p:cNvPr id="4" name="Picture 3" descr="A yellow and black logo&#10;&#10;Description automatically generated">
            <a:extLst>
              <a:ext uri="{FF2B5EF4-FFF2-40B4-BE49-F238E27FC236}">
                <a16:creationId xmlns:a16="http://schemas.microsoft.com/office/drawing/2014/main" id="{C155C271-22A6-DCA5-EFE7-27BA4F2EC9BC}"/>
              </a:ext>
            </a:extLst>
          </p:cNvPr>
          <p:cNvPicPr>
            <a:picLocks noChangeAspect="1"/>
          </p:cNvPicPr>
          <p:nvPr/>
        </p:nvPicPr>
        <p:blipFill>
          <a:blip r:embed="rId2"/>
          <a:stretch>
            <a:fillRect/>
          </a:stretch>
        </p:blipFill>
        <p:spPr>
          <a:xfrm>
            <a:off x="1016439" y="2750404"/>
            <a:ext cx="594360" cy="594360"/>
          </a:xfrm>
          <a:prstGeom prst="rect">
            <a:avLst/>
          </a:prstGeom>
        </p:spPr>
      </p:pic>
      <p:pic>
        <p:nvPicPr>
          <p:cNvPr id="5" name="Picture 4" descr="A yellow line art of a computer screen&#10;&#10;Description automatically generated">
            <a:extLst>
              <a:ext uri="{FF2B5EF4-FFF2-40B4-BE49-F238E27FC236}">
                <a16:creationId xmlns:a16="http://schemas.microsoft.com/office/drawing/2014/main" id="{A5DF3852-2C81-EF62-4794-0ABCBF724701}"/>
              </a:ext>
            </a:extLst>
          </p:cNvPr>
          <p:cNvPicPr>
            <a:picLocks noChangeAspect="1"/>
          </p:cNvPicPr>
          <p:nvPr/>
        </p:nvPicPr>
        <p:blipFill>
          <a:blip r:embed="rId3"/>
          <a:stretch>
            <a:fillRect/>
          </a:stretch>
        </p:blipFill>
        <p:spPr>
          <a:xfrm>
            <a:off x="1016444" y="1195976"/>
            <a:ext cx="596011" cy="594360"/>
          </a:xfrm>
          <a:prstGeom prst="rect">
            <a:avLst/>
          </a:prstGeom>
        </p:spPr>
      </p:pic>
      <p:pic>
        <p:nvPicPr>
          <p:cNvPr id="6" name="Picture 5" descr="A yellow line art of a computer screen&#10;&#10;Description automatically generated">
            <a:extLst>
              <a:ext uri="{FF2B5EF4-FFF2-40B4-BE49-F238E27FC236}">
                <a16:creationId xmlns:a16="http://schemas.microsoft.com/office/drawing/2014/main" id="{A802784A-9C1C-DFEA-343F-E32C18B2307D}"/>
              </a:ext>
            </a:extLst>
          </p:cNvPr>
          <p:cNvPicPr>
            <a:picLocks noChangeAspect="1"/>
          </p:cNvPicPr>
          <p:nvPr/>
        </p:nvPicPr>
        <p:blipFill>
          <a:blip r:embed="rId4"/>
          <a:stretch>
            <a:fillRect/>
          </a:stretch>
        </p:blipFill>
        <p:spPr>
          <a:xfrm>
            <a:off x="1016444" y="2027538"/>
            <a:ext cx="596011" cy="594360"/>
          </a:xfrm>
          <a:prstGeom prst="rect">
            <a:avLst/>
          </a:prstGeom>
        </p:spPr>
      </p:pic>
      <p:sp>
        <p:nvSpPr>
          <p:cNvPr id="7" name="Title 1">
            <a:extLst>
              <a:ext uri="{FF2B5EF4-FFF2-40B4-BE49-F238E27FC236}">
                <a16:creationId xmlns:a16="http://schemas.microsoft.com/office/drawing/2014/main" id="{55496145-2C9F-F0B9-34C9-E8D44D33E2FC}"/>
              </a:ext>
            </a:extLst>
          </p:cNvPr>
          <p:cNvSpPr txBox="1">
            <a:spLocks/>
          </p:cNvSpPr>
          <p:nvPr/>
        </p:nvSpPr>
        <p:spPr>
          <a:xfrm>
            <a:off x="4736360" y="4703628"/>
            <a:ext cx="1711520" cy="580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pPr>
              <a:lnSpc>
                <a:spcPct val="110000"/>
              </a:lnSpc>
            </a:pPr>
            <a:r>
              <a:rPr lang="en-US" sz="1400" dirty="0">
                <a:latin typeface="Calibri" panose="020F0502020204030204" pitchFamily="34" charset="0"/>
                <a:cs typeface="Calibri" panose="020F0502020204030204" pitchFamily="34" charset="0"/>
              </a:rPr>
              <a:t>Wisp</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Diagram</a:t>
            </a:r>
          </a:p>
        </p:txBody>
      </p:sp>
      <p:pic>
        <p:nvPicPr>
          <p:cNvPr id="9" name="Picture 8" descr="A screen shot of a computer&#10;&#10;Description automatically generated">
            <a:extLst>
              <a:ext uri="{FF2B5EF4-FFF2-40B4-BE49-F238E27FC236}">
                <a16:creationId xmlns:a16="http://schemas.microsoft.com/office/drawing/2014/main" id="{E325C89E-0334-2758-5567-090711D1116A}"/>
              </a:ext>
            </a:extLst>
          </p:cNvPr>
          <p:cNvPicPr>
            <a:picLocks noChangeAspect="1"/>
          </p:cNvPicPr>
          <p:nvPr/>
        </p:nvPicPr>
        <p:blipFill>
          <a:blip r:embed="rId5"/>
          <a:stretch>
            <a:fillRect/>
          </a:stretch>
        </p:blipFill>
        <p:spPr>
          <a:xfrm>
            <a:off x="5106760" y="3312011"/>
            <a:ext cx="3227832" cy="3227832"/>
          </a:xfrm>
          <a:prstGeom prst="rect">
            <a:avLst/>
          </a:prstGeom>
        </p:spPr>
      </p:pic>
      <p:sp>
        <p:nvSpPr>
          <p:cNvPr id="10" name="Title 1">
            <a:extLst>
              <a:ext uri="{FF2B5EF4-FFF2-40B4-BE49-F238E27FC236}">
                <a16:creationId xmlns:a16="http://schemas.microsoft.com/office/drawing/2014/main" id="{2FA37439-D504-5934-7DDC-B827081FBD23}"/>
              </a:ext>
            </a:extLst>
          </p:cNvPr>
          <p:cNvSpPr txBox="1">
            <a:spLocks/>
          </p:cNvSpPr>
          <p:nvPr/>
        </p:nvSpPr>
        <p:spPr>
          <a:xfrm>
            <a:off x="1418867" y="4639685"/>
            <a:ext cx="822992" cy="693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1400" dirty="0">
                <a:latin typeface="Calibri" panose="020F0502020204030204" pitchFamily="34" charset="0"/>
                <a:cs typeface="Calibri" panose="020F0502020204030204" pitchFamily="34" charset="0"/>
              </a:rPr>
              <a:t>Spawner</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Storm</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Diagram</a:t>
            </a:r>
          </a:p>
        </p:txBody>
      </p:sp>
      <p:pic>
        <p:nvPicPr>
          <p:cNvPr id="11" name="Picture 10" descr="A screen shot of a computer&#10;&#10;Description automatically generated">
            <a:extLst>
              <a:ext uri="{FF2B5EF4-FFF2-40B4-BE49-F238E27FC236}">
                <a16:creationId xmlns:a16="http://schemas.microsoft.com/office/drawing/2014/main" id="{9D1E7DEB-D914-8737-C8C8-FBC9CD5DDE27}"/>
              </a:ext>
            </a:extLst>
          </p:cNvPr>
          <p:cNvPicPr>
            <a:picLocks noChangeAspect="1"/>
          </p:cNvPicPr>
          <p:nvPr/>
        </p:nvPicPr>
        <p:blipFill>
          <a:blip r:embed="rId6"/>
          <a:stretch>
            <a:fillRect/>
          </a:stretch>
        </p:blipFill>
        <p:spPr>
          <a:xfrm>
            <a:off x="2102263" y="3810416"/>
            <a:ext cx="2611725" cy="2367421"/>
          </a:xfrm>
          <a:prstGeom prst="rect">
            <a:avLst/>
          </a:prstGeom>
        </p:spPr>
      </p:pic>
    </p:spTree>
    <p:extLst>
      <p:ext uri="{BB962C8B-B14F-4D97-AF65-F5344CB8AC3E}">
        <p14:creationId xmlns:p14="http://schemas.microsoft.com/office/powerpoint/2010/main" val="197677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8</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340458"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a:latin typeface="Calibri Light" panose="020F0302020204030204" pitchFamily="34" charset="0"/>
                <a:cs typeface="Calibri Light" panose="020F0302020204030204" pitchFamily="34" charset="0"/>
              </a:rPr>
              <a:t>Product Overview – Network Solutions</a:t>
            </a:r>
          </a:p>
        </p:txBody>
      </p:sp>
      <p:sp>
        <p:nvSpPr>
          <p:cNvPr id="3" name="Content Placeholder 2">
            <a:extLst>
              <a:ext uri="{FF2B5EF4-FFF2-40B4-BE49-F238E27FC236}">
                <a16:creationId xmlns:a16="http://schemas.microsoft.com/office/drawing/2014/main" id="{79C106B9-6EF1-94DF-A11F-011177092F51}"/>
              </a:ext>
            </a:extLst>
          </p:cNvPr>
          <p:cNvSpPr txBox="1">
            <a:spLocks noChangeAspect="1"/>
          </p:cNvSpPr>
          <p:nvPr/>
        </p:nvSpPr>
        <p:spPr>
          <a:xfrm>
            <a:off x="1996171" y="1153235"/>
            <a:ext cx="6009312" cy="4784797"/>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1"/>
              </a:spcBef>
              <a:buClr>
                <a:schemeClr val="accent1"/>
              </a:buClr>
              <a:buFont typeface="Arial" panose="020B0604020202020204" pitchFamily="34" charset="0"/>
              <a:buNone/>
            </a:pPr>
            <a:r>
              <a:rPr lang="en-US" sz="1400" dirty="0" err="1">
                <a:latin typeface="Calibri" panose="020F0502020204030204" pitchFamily="34" charset="0"/>
                <a:cs typeface="Calibri" panose="020F0502020204030204" pitchFamily="34" charset="0"/>
              </a:rPr>
              <a:t>Fognigma</a:t>
            </a:r>
            <a:r>
              <a:rPr lang="en-US" sz="1400" dirty="0">
                <a:latin typeface="Calibri" panose="020F0502020204030204" pitchFamily="34" charset="0"/>
                <a:cs typeface="Calibri" panose="020F0502020204030204" pitchFamily="34" charset="0"/>
              </a:rPr>
              <a:t> Networks &amp; Mission Partner Environments</a:t>
            </a:r>
          </a:p>
          <a:p>
            <a:pPr indent="-109723">
              <a:spcBef>
                <a:spcPts val="400"/>
              </a:spcBef>
              <a:spcAft>
                <a:spcPts val="1000"/>
              </a:spcAft>
              <a:buClr>
                <a:srgbClr val="1C75BC"/>
              </a:buClr>
            </a:pPr>
            <a:r>
              <a:rPr lang="en-US" sz="1100" dirty="0">
                <a:latin typeface="Calibri" panose="020F0502020204030204" pitchFamily="34" charset="0"/>
                <a:cs typeface="Calibri" panose="020F0502020204030204" pitchFamily="34" charset="0"/>
              </a:rPr>
              <a:t>Rapidly deployable, private, cloud-based networks that provide anonymity, managed attribution,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traceless connections, discreet communication, and hosting capabilities for single users or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multi-coalition, multi-location, high-population deployments &amp; missions</a:t>
            </a:r>
          </a:p>
          <a:p>
            <a:pPr marL="0" indent="0">
              <a:spcBef>
                <a:spcPts val="451"/>
              </a:spcBef>
              <a:buClr>
                <a:schemeClr val="accent1"/>
              </a:buClr>
              <a:buFont typeface="Arial" panose="020B0604020202020204" pitchFamily="34" charset="0"/>
              <a:buNone/>
            </a:pPr>
            <a:r>
              <a:rPr lang="en-US" sz="1400" dirty="0">
                <a:latin typeface="Calibri" panose="020F0502020204030204" pitchFamily="34" charset="0"/>
                <a:cs typeface="Calibri" panose="020F0502020204030204" pitchFamily="34" charset="0"/>
              </a:rPr>
              <a:t>Wicket</a:t>
            </a:r>
          </a:p>
          <a:p>
            <a:pPr indent="-109723">
              <a:spcBef>
                <a:spcPts val="400"/>
              </a:spcBef>
              <a:spcAft>
                <a:spcPts val="1000"/>
              </a:spcAft>
              <a:buClr>
                <a:schemeClr val="accent1"/>
              </a:buClr>
            </a:pPr>
            <a:r>
              <a:rPr lang="en-US" sz="1100" dirty="0">
                <a:latin typeface="Calibri" panose="020F0502020204030204" pitchFamily="34" charset="0"/>
                <a:cs typeface="Calibri" panose="020F0502020204030204" pitchFamily="34" charset="0"/>
              </a:rPr>
              <a:t>A pocket-sized hardware device that protects users, IoT devices, or any IP-enabled device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by connecting  them to a </a:t>
            </a:r>
            <a:r>
              <a:rPr lang="en-US" sz="1100" dirty="0" err="1">
                <a:latin typeface="Calibri" panose="020F0502020204030204" pitchFamily="34" charset="0"/>
                <a:cs typeface="Calibri" panose="020F0502020204030204" pitchFamily="34" charset="0"/>
              </a:rPr>
              <a:t>Fognigma</a:t>
            </a:r>
            <a:r>
              <a:rPr lang="en-US" sz="1100" dirty="0">
                <a:latin typeface="Calibri" panose="020F0502020204030204" pitchFamily="34" charset="0"/>
                <a:cs typeface="Calibri" panose="020F0502020204030204" pitchFamily="34" charset="0"/>
              </a:rPr>
              <a:t> Network without requiring the installation of additional software</a:t>
            </a:r>
          </a:p>
          <a:p>
            <a:pPr marL="0" indent="0">
              <a:spcBef>
                <a:spcPts val="451"/>
              </a:spcBef>
              <a:buClr>
                <a:schemeClr val="accent1"/>
              </a:buClr>
              <a:buFont typeface="Arial" panose="020B0604020202020204" pitchFamily="34" charset="0"/>
              <a:buNone/>
            </a:pPr>
            <a:r>
              <a:rPr lang="en-US" sz="1400" dirty="0" err="1">
                <a:latin typeface="Calibri" panose="020F0502020204030204" pitchFamily="34" charset="0"/>
                <a:cs typeface="Calibri" panose="020F0502020204030204" pitchFamily="34" charset="0"/>
              </a:rPr>
              <a:t>Netcutter</a:t>
            </a:r>
            <a:endParaRPr lang="en-US" sz="1400" dirty="0">
              <a:latin typeface="Calibri" panose="020F0502020204030204" pitchFamily="34" charset="0"/>
              <a:cs typeface="Calibri" panose="020F0502020204030204" pitchFamily="34" charset="0"/>
            </a:endParaRPr>
          </a:p>
          <a:p>
            <a:pPr indent="-109723">
              <a:spcBef>
                <a:spcPts val="400"/>
              </a:spcBef>
              <a:spcAft>
                <a:spcPts val="1000"/>
              </a:spcAft>
              <a:buClr>
                <a:schemeClr val="accent1"/>
              </a:buClr>
            </a:pPr>
            <a:r>
              <a:rPr lang="en-US" sz="1100" dirty="0">
                <a:latin typeface="Calibri" panose="020F0502020204030204" pitchFamily="34" charset="0"/>
                <a:cs typeface="Calibri" panose="020F0502020204030204" pitchFamily="34" charset="0"/>
              </a:rPr>
              <a:t>A portable device that provides remote access to LAN devices/resources and anonymous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data forwarding</a:t>
            </a:r>
          </a:p>
          <a:p>
            <a:pPr marL="0" indent="0">
              <a:spcBef>
                <a:spcPts val="451"/>
              </a:spcBef>
              <a:buClr>
                <a:schemeClr val="accent1"/>
              </a:buClr>
              <a:buFont typeface="Arial" panose="020B0604020202020204" pitchFamily="34" charset="0"/>
              <a:buNone/>
            </a:pPr>
            <a:r>
              <a:rPr lang="en-US" sz="1400" dirty="0">
                <a:latin typeface="Calibri" panose="020F0502020204030204" pitchFamily="34" charset="0"/>
                <a:cs typeface="Calibri" panose="020F0502020204030204" pitchFamily="34" charset="0"/>
              </a:rPr>
              <a:t>Gateway</a:t>
            </a:r>
          </a:p>
          <a:p>
            <a:pPr indent="-109723">
              <a:spcBef>
                <a:spcPts val="400"/>
              </a:spcBef>
              <a:spcAft>
                <a:spcPts val="1000"/>
              </a:spcAft>
              <a:buClr>
                <a:schemeClr val="accent1"/>
              </a:buClr>
            </a:pPr>
            <a:r>
              <a:rPr lang="en-US" sz="1100" dirty="0">
                <a:latin typeface="Calibri" panose="020F0502020204030204" pitchFamily="34" charset="0"/>
                <a:cs typeface="Calibri" panose="020F0502020204030204" pitchFamily="34" charset="0"/>
              </a:rPr>
              <a:t>A hardware device for headquarters environments that protects large numbers of users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by connecting them to a </a:t>
            </a:r>
            <a:r>
              <a:rPr lang="en-US" sz="1100" dirty="0" err="1">
                <a:latin typeface="Calibri" panose="020F0502020204030204" pitchFamily="34" charset="0"/>
                <a:cs typeface="Calibri" panose="020F0502020204030204" pitchFamily="34" charset="0"/>
              </a:rPr>
              <a:t>Fognigma</a:t>
            </a:r>
            <a:r>
              <a:rPr lang="en-US" sz="1100" dirty="0">
                <a:latin typeface="Calibri" panose="020F0502020204030204" pitchFamily="34" charset="0"/>
                <a:cs typeface="Calibri" panose="020F0502020204030204" pitchFamily="34" charset="0"/>
              </a:rPr>
              <a:t> Network without requiring the installation of additional software</a:t>
            </a:r>
          </a:p>
          <a:p>
            <a:pPr marL="0" indent="0">
              <a:spcBef>
                <a:spcPts val="451"/>
              </a:spcBef>
              <a:buClr>
                <a:schemeClr val="accent1"/>
              </a:buClr>
              <a:buFont typeface="Arial" panose="020B0604020202020204" pitchFamily="34" charset="0"/>
              <a:buNone/>
            </a:pPr>
            <a:r>
              <a:rPr lang="en-US" sz="1400" dirty="0">
                <a:latin typeface="Calibri" panose="020F0502020204030204" pitchFamily="34" charset="0"/>
                <a:cs typeface="Calibri" panose="020F0502020204030204" pitchFamily="34" charset="0"/>
              </a:rPr>
              <a:t>Portal Proxy</a:t>
            </a:r>
          </a:p>
          <a:p>
            <a:pPr indent="-109723">
              <a:spcBef>
                <a:spcPts val="400"/>
              </a:spcBef>
              <a:spcAft>
                <a:spcPts val="1000"/>
              </a:spcAft>
              <a:buClr>
                <a:schemeClr val="accent1"/>
              </a:buClr>
            </a:pPr>
            <a:r>
              <a:rPr lang="en-US" sz="1100" dirty="0">
                <a:latin typeface="Calibri" panose="020F0502020204030204" pitchFamily="34" charset="0"/>
                <a:cs typeface="Calibri" panose="020F0502020204030204" pitchFamily="34" charset="0"/>
              </a:rPr>
              <a:t>A disposable, low-cost, cloud-based instance that acts as an intermediary between users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and web-based destinations to anonymize connections by disguising them as interactions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with commercial web traffic (includes TOTP support)</a:t>
            </a:r>
          </a:p>
          <a:p>
            <a:pPr marL="0" indent="0">
              <a:spcBef>
                <a:spcPts val="451"/>
              </a:spcBef>
              <a:buClr>
                <a:schemeClr val="accent1"/>
              </a:buClr>
              <a:buFont typeface="Arial" panose="020B0604020202020204" pitchFamily="34" charset="0"/>
              <a:buNone/>
            </a:pPr>
            <a:r>
              <a:rPr lang="en-US" sz="1400" dirty="0">
                <a:latin typeface="Calibri" panose="020F0502020204030204" pitchFamily="34" charset="0"/>
                <a:cs typeface="Calibri" panose="020F0502020204030204" pitchFamily="34" charset="0"/>
              </a:rPr>
              <a:t>Reverse Proxy</a:t>
            </a:r>
          </a:p>
          <a:p>
            <a:pPr indent="-109723">
              <a:spcBef>
                <a:spcPts val="400"/>
              </a:spcBef>
              <a:spcAft>
                <a:spcPts val="1000"/>
              </a:spcAft>
              <a:buClr>
                <a:schemeClr val="accent1"/>
              </a:buClr>
            </a:pPr>
            <a:r>
              <a:rPr lang="en-US" sz="1100" dirty="0">
                <a:latin typeface="Calibri" panose="020F0502020204030204" pitchFamily="34" charset="0"/>
                <a:cs typeface="Calibri" panose="020F0502020204030204" pitchFamily="34" charset="0"/>
              </a:rPr>
              <a:t>A proxy server that facilitates controlled access to Fognigma resources without revealing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their locations or networks</a:t>
            </a:r>
          </a:p>
        </p:txBody>
      </p:sp>
      <p:pic>
        <p:nvPicPr>
          <p:cNvPr id="4" name="Picture 3" descr="A green logo with a black background&#10;&#10;Description automatically generated">
            <a:extLst>
              <a:ext uri="{FF2B5EF4-FFF2-40B4-BE49-F238E27FC236}">
                <a16:creationId xmlns:a16="http://schemas.microsoft.com/office/drawing/2014/main" id="{E6E4ED8C-C1B5-520F-6184-ED7DA21008D5}"/>
              </a:ext>
            </a:extLst>
          </p:cNvPr>
          <p:cNvPicPr>
            <a:picLocks noChangeAspect="1"/>
          </p:cNvPicPr>
          <p:nvPr/>
        </p:nvPicPr>
        <p:blipFill>
          <a:blip r:embed="rId2"/>
          <a:stretch>
            <a:fillRect/>
          </a:stretch>
        </p:blipFill>
        <p:spPr>
          <a:xfrm>
            <a:off x="1425005" y="1084374"/>
            <a:ext cx="616900" cy="616900"/>
          </a:xfrm>
          <a:prstGeom prst="rect">
            <a:avLst/>
          </a:prstGeom>
        </p:spPr>
      </p:pic>
      <p:pic>
        <p:nvPicPr>
          <p:cNvPr id="5" name="Picture 4" descr="A green line with a black background&#10;&#10;Description automatically generated">
            <a:extLst>
              <a:ext uri="{FF2B5EF4-FFF2-40B4-BE49-F238E27FC236}">
                <a16:creationId xmlns:a16="http://schemas.microsoft.com/office/drawing/2014/main" id="{CACBDE0E-1A27-AA93-4E56-346B6614FCF6}"/>
              </a:ext>
            </a:extLst>
          </p:cNvPr>
          <p:cNvPicPr>
            <a:picLocks noChangeAspect="1"/>
          </p:cNvPicPr>
          <p:nvPr/>
        </p:nvPicPr>
        <p:blipFill>
          <a:blip r:embed="rId3"/>
          <a:stretch>
            <a:fillRect/>
          </a:stretch>
        </p:blipFill>
        <p:spPr>
          <a:xfrm>
            <a:off x="1425005" y="1868039"/>
            <a:ext cx="616900" cy="616900"/>
          </a:xfrm>
          <a:prstGeom prst="rect">
            <a:avLst/>
          </a:prstGeom>
        </p:spPr>
      </p:pic>
      <p:pic>
        <p:nvPicPr>
          <p:cNvPr id="6" name="Picture 5" descr="A green and black logo&#10;&#10;Description automatically generated">
            <a:extLst>
              <a:ext uri="{FF2B5EF4-FFF2-40B4-BE49-F238E27FC236}">
                <a16:creationId xmlns:a16="http://schemas.microsoft.com/office/drawing/2014/main" id="{D817FEC5-D383-E29F-65AC-FD1AD0C86C5C}"/>
              </a:ext>
            </a:extLst>
          </p:cNvPr>
          <p:cNvPicPr>
            <a:picLocks noChangeAspect="1"/>
          </p:cNvPicPr>
          <p:nvPr/>
        </p:nvPicPr>
        <p:blipFill>
          <a:blip r:embed="rId4"/>
          <a:stretch>
            <a:fillRect/>
          </a:stretch>
        </p:blipFill>
        <p:spPr>
          <a:xfrm>
            <a:off x="1425005" y="3455578"/>
            <a:ext cx="616900" cy="616900"/>
          </a:xfrm>
          <a:prstGeom prst="rect">
            <a:avLst/>
          </a:prstGeom>
        </p:spPr>
      </p:pic>
      <p:pic>
        <p:nvPicPr>
          <p:cNvPr id="7" name="Picture 6" descr="A green line art of a rectangular object&#10;&#10;Description automatically generated">
            <a:extLst>
              <a:ext uri="{FF2B5EF4-FFF2-40B4-BE49-F238E27FC236}">
                <a16:creationId xmlns:a16="http://schemas.microsoft.com/office/drawing/2014/main" id="{0A6853F9-D106-1197-D47E-E7EAD428C727}"/>
              </a:ext>
            </a:extLst>
          </p:cNvPr>
          <p:cNvPicPr>
            <a:picLocks noChangeAspect="1"/>
          </p:cNvPicPr>
          <p:nvPr/>
        </p:nvPicPr>
        <p:blipFill>
          <a:blip r:embed="rId5"/>
          <a:stretch>
            <a:fillRect/>
          </a:stretch>
        </p:blipFill>
        <p:spPr>
          <a:xfrm>
            <a:off x="1425005" y="2593317"/>
            <a:ext cx="616900" cy="616900"/>
          </a:xfrm>
          <a:prstGeom prst="rect">
            <a:avLst/>
          </a:prstGeom>
        </p:spPr>
      </p:pic>
      <p:pic>
        <p:nvPicPr>
          <p:cNvPr id="9" name="Picture 8" descr="A green line art of a computer screen&#10;&#10;Description automatically generated">
            <a:extLst>
              <a:ext uri="{FF2B5EF4-FFF2-40B4-BE49-F238E27FC236}">
                <a16:creationId xmlns:a16="http://schemas.microsoft.com/office/drawing/2014/main" id="{91E5D91D-A50D-CF5B-D667-DFE8E8B251B8}"/>
              </a:ext>
            </a:extLst>
          </p:cNvPr>
          <p:cNvPicPr>
            <a:picLocks noChangeAspect="1"/>
          </p:cNvPicPr>
          <p:nvPr/>
        </p:nvPicPr>
        <p:blipFill>
          <a:blip r:embed="rId6"/>
          <a:stretch>
            <a:fillRect/>
          </a:stretch>
        </p:blipFill>
        <p:spPr>
          <a:xfrm>
            <a:off x="1425005" y="4121277"/>
            <a:ext cx="616900" cy="616900"/>
          </a:xfrm>
          <a:prstGeom prst="rect">
            <a:avLst/>
          </a:prstGeom>
        </p:spPr>
      </p:pic>
      <p:pic>
        <p:nvPicPr>
          <p:cNvPr id="10" name="Picture 9" descr="A green outline of a stack of objects&#10;&#10;Description automatically generated with medium confidence">
            <a:extLst>
              <a:ext uri="{FF2B5EF4-FFF2-40B4-BE49-F238E27FC236}">
                <a16:creationId xmlns:a16="http://schemas.microsoft.com/office/drawing/2014/main" id="{9D00CE8D-D26A-A651-D1D3-E357604D1E55}"/>
              </a:ext>
            </a:extLst>
          </p:cNvPr>
          <p:cNvPicPr>
            <a:picLocks noChangeAspect="1"/>
          </p:cNvPicPr>
          <p:nvPr/>
        </p:nvPicPr>
        <p:blipFill>
          <a:blip r:embed="rId7"/>
          <a:stretch>
            <a:fillRect/>
          </a:stretch>
        </p:blipFill>
        <p:spPr>
          <a:xfrm>
            <a:off x="1428274" y="5066871"/>
            <a:ext cx="616900" cy="616900"/>
          </a:xfrm>
          <a:prstGeom prst="rect">
            <a:avLst/>
          </a:prstGeom>
        </p:spPr>
      </p:pic>
    </p:spTree>
    <p:extLst>
      <p:ext uri="{BB962C8B-B14F-4D97-AF65-F5344CB8AC3E}">
        <p14:creationId xmlns:p14="http://schemas.microsoft.com/office/powerpoint/2010/main" val="315642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E260E9A0-A906-F925-2995-0574200B507A}"/>
              </a:ext>
            </a:extLst>
          </p:cNvPr>
          <p:cNvSpPr txBox="1">
            <a:spLocks/>
          </p:cNvSpPr>
          <p:nvPr/>
        </p:nvSpPr>
        <p:spPr>
          <a:xfrm>
            <a:off x="652145" y="6457950"/>
            <a:ext cx="662305" cy="290543"/>
          </a:xfrm>
          <a:prstGeom prst="rect">
            <a:avLst/>
          </a:prstGeom>
        </p:spPr>
        <p:txBody>
          <a:bodyPr anchor="ctr"/>
          <a:lstStyle>
            <a:defPPr>
              <a:defRPr lang="en-US"/>
            </a:defPPr>
            <a:lvl1pPr marL="0" algn="ctr" defTabSz="457200" rtl="0" eaLnBrk="1" latinLnBrk="0" hangingPunct="1">
              <a:defRPr sz="1000" b="0" i="0" kern="1200">
                <a:solidFill>
                  <a:schemeClr val="bg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B08E50-0A05-2C40-BCF2-6B3C960CBAD7}" type="slidenum">
              <a:rPr lang="en-US" b="1" smtClean="0">
                <a:solidFill>
                  <a:schemeClr val="accent2"/>
                </a:solidFill>
                <a:latin typeface="Calibri" panose="020F0502020204030204" pitchFamily="34" charset="0"/>
                <a:cs typeface="Calibri" panose="020F0502020204030204" pitchFamily="34" charset="0"/>
              </a:rPr>
              <a:pPr/>
              <a:t>9</a:t>
            </a:fld>
            <a:endParaRPr lang="en-US" b="1" dirty="0">
              <a:solidFill>
                <a:schemeClr val="accent2"/>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F0CDAA1C-F1BF-A13C-99FB-CA5ED9BE0951}"/>
              </a:ext>
            </a:extLst>
          </p:cNvPr>
          <p:cNvSpPr txBox="1">
            <a:spLocks/>
          </p:cNvSpPr>
          <p:nvPr/>
        </p:nvSpPr>
        <p:spPr>
          <a:xfrm>
            <a:off x="228600" y="228600"/>
            <a:ext cx="8340458" cy="841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DIN 2014 Light" panose="020B0404020202020204" pitchFamily="34" charset="77"/>
                <a:ea typeface="DIN 2014 Light" panose="020B0404020202020204" pitchFamily="34" charset="77"/>
                <a:cs typeface="+mj-cs"/>
              </a:defRPr>
            </a:lvl1pPr>
          </a:lstStyle>
          <a:p>
            <a:r>
              <a:rPr lang="en-US" sz="4000" dirty="0">
                <a:latin typeface="Calibri Light" panose="020F0302020204030204" pitchFamily="34" charset="0"/>
                <a:cs typeface="Calibri Light" panose="020F0302020204030204" pitchFamily="34" charset="0"/>
              </a:rPr>
              <a:t>Fognigma </a:t>
            </a:r>
            <a:r>
              <a:rPr lang="en-US" sz="4000">
                <a:latin typeface="Calibri Light" panose="020F0302020204030204" pitchFamily="34" charset="0"/>
                <a:cs typeface="Calibri Light" panose="020F0302020204030204" pitchFamily="34" charset="0"/>
              </a:rPr>
              <a:t>Certifications </a:t>
            </a:r>
            <a:endParaRPr lang="en-US" sz="40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AE2DAC3-EC42-344B-290D-636EB04145FE}"/>
              </a:ext>
            </a:extLst>
          </p:cNvPr>
          <p:cNvSpPr txBox="1">
            <a:spLocks/>
          </p:cNvSpPr>
          <p:nvPr/>
        </p:nvSpPr>
        <p:spPr>
          <a:xfrm>
            <a:off x="652145" y="1503384"/>
            <a:ext cx="4367782" cy="4259980"/>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1"/>
              </a:spcBef>
              <a:buClr>
                <a:srgbClr val="1C75BC"/>
              </a:buClr>
              <a:buFont typeface="System Font Regular"/>
              <a:buChar char="+"/>
            </a:pPr>
            <a:r>
              <a:rPr lang="en-US" sz="1400" b="1" dirty="0">
                <a:solidFill>
                  <a:srgbClr val="1C75BC"/>
                </a:solidFill>
              </a:rPr>
              <a:t>Certifications</a:t>
            </a:r>
          </a:p>
          <a:p>
            <a:pPr marL="457178">
              <a:spcBef>
                <a:spcPts val="451"/>
              </a:spcBef>
              <a:spcAft>
                <a:spcPts val="500"/>
              </a:spcAft>
              <a:buClr>
                <a:srgbClr val="1C75BC"/>
              </a:buClr>
            </a:pPr>
            <a:r>
              <a:rPr lang="en-US" sz="1100" dirty="0"/>
              <a:t>FIPS 140-3 Validated</a:t>
            </a:r>
          </a:p>
          <a:p>
            <a:pPr marL="457178">
              <a:spcBef>
                <a:spcPts val="451"/>
              </a:spcBef>
              <a:spcAft>
                <a:spcPts val="500"/>
              </a:spcAft>
              <a:buClr>
                <a:srgbClr val="1C75BC"/>
              </a:buClr>
            </a:pPr>
            <a:r>
              <a:rPr lang="en-US" sz="1100" dirty="0"/>
              <a:t>ISO 9001:2015 Accredited</a:t>
            </a:r>
          </a:p>
          <a:p>
            <a:pPr marL="457178">
              <a:spcBef>
                <a:spcPts val="451"/>
              </a:spcBef>
              <a:spcAft>
                <a:spcPts val="5500"/>
              </a:spcAft>
              <a:buClr>
                <a:srgbClr val="1C75BC"/>
              </a:buClr>
            </a:pPr>
            <a:r>
              <a:rPr lang="en-US" sz="1100" dirty="0"/>
              <a:t>35+ patents across the</a:t>
            </a:r>
            <a:br>
              <a:rPr lang="en-US" sz="1100" dirty="0"/>
            </a:br>
            <a:r>
              <a:rPr lang="en-US" sz="1100" dirty="0"/>
              <a:t>Fognigma product line</a:t>
            </a:r>
          </a:p>
        </p:txBody>
      </p:sp>
      <p:pic>
        <p:nvPicPr>
          <p:cNvPr id="7" name="Picture 6">
            <a:extLst>
              <a:ext uri="{FF2B5EF4-FFF2-40B4-BE49-F238E27FC236}">
                <a16:creationId xmlns:a16="http://schemas.microsoft.com/office/drawing/2014/main" id="{0B422090-B9D3-7FBC-AF03-DEC5CFBDF9B9}"/>
              </a:ext>
            </a:extLst>
          </p:cNvPr>
          <p:cNvPicPr>
            <a:picLocks noChangeAspect="1"/>
          </p:cNvPicPr>
          <p:nvPr/>
        </p:nvPicPr>
        <p:blipFill>
          <a:blip r:embed="rId2"/>
          <a:srcRect/>
          <a:stretch/>
        </p:blipFill>
        <p:spPr>
          <a:xfrm>
            <a:off x="2850786" y="2743130"/>
            <a:ext cx="1470008" cy="472989"/>
          </a:xfrm>
          <a:prstGeom prst="rect">
            <a:avLst/>
          </a:prstGeom>
        </p:spPr>
      </p:pic>
      <p:pic>
        <p:nvPicPr>
          <p:cNvPr id="12" name="Picture 11" descr="A black and white logo with a key and a lock&#10;&#10;Description automatically generated">
            <a:extLst>
              <a:ext uri="{FF2B5EF4-FFF2-40B4-BE49-F238E27FC236}">
                <a16:creationId xmlns:a16="http://schemas.microsoft.com/office/drawing/2014/main" id="{6AA2004D-A753-DE7B-6652-1E9CD7A5755C}"/>
              </a:ext>
            </a:extLst>
          </p:cNvPr>
          <p:cNvPicPr>
            <a:picLocks noChangeAspect="1"/>
          </p:cNvPicPr>
          <p:nvPr/>
        </p:nvPicPr>
        <p:blipFill>
          <a:blip r:embed="rId3"/>
          <a:stretch>
            <a:fillRect/>
          </a:stretch>
        </p:blipFill>
        <p:spPr>
          <a:xfrm>
            <a:off x="2850786" y="1538303"/>
            <a:ext cx="1432959" cy="885094"/>
          </a:xfrm>
          <a:prstGeom prst="rect">
            <a:avLst/>
          </a:prstGeom>
        </p:spPr>
      </p:pic>
      <p:sp>
        <p:nvSpPr>
          <p:cNvPr id="10" name="TextBox 9">
            <a:extLst>
              <a:ext uri="{FF2B5EF4-FFF2-40B4-BE49-F238E27FC236}">
                <a16:creationId xmlns:a16="http://schemas.microsoft.com/office/drawing/2014/main" id="{CC9D10DA-A767-16F6-DC2C-483D142B21A8}"/>
              </a:ext>
            </a:extLst>
          </p:cNvPr>
          <p:cNvSpPr txBox="1"/>
          <p:nvPr/>
        </p:nvSpPr>
        <p:spPr>
          <a:xfrm>
            <a:off x="4640818" y="1503384"/>
            <a:ext cx="4161197" cy="879728"/>
          </a:xfrm>
          <a:prstGeom prst="rect">
            <a:avLst/>
          </a:prstGeom>
          <a:noFill/>
        </p:spPr>
        <p:txBody>
          <a:bodyPr wrap="square">
            <a:spAutoFit/>
          </a:bodyPr>
          <a:lstStyle/>
          <a:p>
            <a:pPr marL="0" marR="0" lvl="0" indent="0" algn="l" defTabSz="457200" rtl="0" eaLnBrk="1" fontAlgn="auto" latinLnBrk="0" hangingPunct="1">
              <a:lnSpc>
                <a:spcPct val="100000"/>
              </a:lnSpc>
              <a:spcBef>
                <a:spcPts val="451"/>
              </a:spcBef>
              <a:spcAft>
                <a:spcPts val="0"/>
              </a:spcAft>
              <a:buClr>
                <a:srgbClr val="1C75BC"/>
              </a:buClr>
              <a:buSzTx/>
              <a:buFont typeface="System Font Regular"/>
              <a:buChar char="+"/>
              <a:tabLst/>
              <a:defRPr/>
            </a:pPr>
            <a:r>
              <a:rPr kumimoji="0" lang="en-US" sz="1400" b="1" i="0" u="none" strike="noStrike" kern="1200" cap="none" spc="0" normalizeH="0" baseline="0" noProof="0" dirty="0">
                <a:ln>
                  <a:noFill/>
                </a:ln>
                <a:solidFill>
                  <a:srgbClr val="1C75BC"/>
                </a:solidFill>
                <a:effectLst/>
                <a:uLnTx/>
                <a:uFillTx/>
                <a:latin typeface="Aptos" panose="02110004020202020204"/>
                <a:ea typeface="+mn-ea"/>
                <a:cs typeface="+mn-cs"/>
              </a:rPr>
              <a:t>FedRAMP</a:t>
            </a:r>
          </a:p>
          <a:p>
            <a:pPr marL="457178" marR="0" lvl="0" indent="0" algn="l" defTabSz="457200" rtl="0" eaLnBrk="1" fontAlgn="auto" latinLnBrk="0" hangingPunct="1">
              <a:lnSpc>
                <a:spcPct val="100000"/>
              </a:lnSpc>
              <a:spcBef>
                <a:spcPts val="451"/>
              </a:spcBef>
              <a:spcAft>
                <a:spcPts val="500"/>
              </a:spcAft>
              <a:buClr>
                <a:srgbClr val="1C75BC"/>
              </a:buClr>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Fognigma is pursuing FedRAMP certifications for our </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services and capabilities to ensure Fognigma exceeds </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all security standards for current and future customers</a:t>
            </a:r>
          </a:p>
        </p:txBody>
      </p:sp>
    </p:spTree>
    <p:extLst>
      <p:ext uri="{BB962C8B-B14F-4D97-AF65-F5344CB8AC3E}">
        <p14:creationId xmlns:p14="http://schemas.microsoft.com/office/powerpoint/2010/main" val="2248289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10628</TotalTime>
  <Words>959</Words>
  <Application>Microsoft Office PowerPoint</Application>
  <PresentationFormat>Letter Paper (8.5x11 in)</PresentationFormat>
  <Paragraphs>95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Calibri Light</vt:lpstr>
      <vt:lpstr>DIN 2014 Demi</vt:lpstr>
      <vt:lpstr>Poppins</vt:lpstr>
      <vt:lpstr>Source Sans Pro</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Cory Livezey</dc:creator>
  <cp:lastModifiedBy>Matthew Marsteller</cp:lastModifiedBy>
  <cp:revision>23</cp:revision>
  <dcterms:created xsi:type="dcterms:W3CDTF">2024-06-04T12:16:12Z</dcterms:created>
  <dcterms:modified xsi:type="dcterms:W3CDTF">2024-09-23T19:42:06Z</dcterms:modified>
</cp:coreProperties>
</file>