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686" r:id="rId2"/>
    <p:sldId id="803" r:id="rId3"/>
    <p:sldId id="291" r:id="rId4"/>
    <p:sldId id="811" r:id="rId5"/>
    <p:sldId id="802" r:id="rId6"/>
    <p:sldId id="809" r:id="rId7"/>
    <p:sldId id="798" r:id="rId8"/>
    <p:sldId id="797" r:id="rId9"/>
    <p:sldId id="813" r:id="rId10"/>
    <p:sldId id="800" r:id="rId11"/>
    <p:sldId id="799" r:id="rId12"/>
    <p:sldId id="801" r:id="rId13"/>
    <p:sldId id="810" r:id="rId14"/>
    <p:sldId id="804" r:id="rId15"/>
    <p:sldId id="81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424"/>
    <a:srgbClr val="E87466"/>
    <a:srgbClr val="EBA598"/>
    <a:srgbClr val="EB663A"/>
    <a:srgbClr val="020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7421"/>
  </p:normalViewPr>
  <p:slideViewPr>
    <p:cSldViewPr snapToGrid="0" snapToObjects="1">
      <p:cViewPr varScale="1">
        <p:scale>
          <a:sx n="177" d="100"/>
          <a:sy n="177" d="100"/>
        </p:scale>
        <p:origin x="42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141" d="100"/>
          <a:sy n="141" d="100"/>
        </p:scale>
        <p:origin x="4920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C47B0D-044C-C20D-DDEB-0A0DBBFBB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10A2DB-570D-26A5-B4E3-914F3A53F5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F61FC-5FFA-7E41-965B-A27310281C25}" type="datetimeFigureOut">
              <a:rPr lang="en-US" smtClean="0"/>
              <a:t>8/21/24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A4566-2A17-40EE-2721-2A18A61A1D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B85ED6-F58C-3DB4-D8CD-3533DD9BE9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3C12A-46D8-914E-9F8C-ED235D64D5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83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B961B-8607-A446-85FC-AAECFD8FD833}" type="datetimeFigureOut">
              <a:rPr lang="en-US" smtClean="0"/>
              <a:t>8/21/24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A6ED9-98B3-1D46-8740-5158BD240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22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A6ED9-98B3-1D46-8740-5158BD2409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96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A6ED9-98B3-1D46-8740-5158BD24095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71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A6ED9-98B3-1D46-8740-5158BD24095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310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A6ED9-98B3-1D46-8740-5158BD24095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45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A6ED9-98B3-1D46-8740-5158BD24095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33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A6ED9-98B3-1D46-8740-5158BD24095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812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Sources: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Calibri" panose="020F0502020204030204" pitchFamily="34" charset="0"/>
              </a:rPr>
              <a:t>“AI &amp; Business Readiness 2024 Report”, Washington State University. </a:t>
            </a:r>
            <a:endParaRPr lang="en-US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SAIC, How the Federal Government will win the cloud, January, 2023:  </a:t>
            </a:r>
            <a:r>
              <a:rPr lang="en-US" sz="1200" b="1"/>
              <a:t>https://www.saic.com/sites/default/files/2023-02/SAIC-Cloud-WP___2023.pdf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A6ED9-98B3-1D46-8740-5158BD2409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62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A6ED9-98B3-1D46-8740-5158BD2409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68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A6ED9-98B3-1D46-8740-5158BD24095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282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A6ED9-98B3-1D46-8740-5158BD2409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68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A6ED9-98B3-1D46-8740-5158BD2409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71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A6ED9-98B3-1D46-8740-5158BD24095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253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A6ED9-98B3-1D46-8740-5158BD24095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805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A6ED9-98B3-1D46-8740-5158BD24095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324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F2E51-A7C1-DE71-8386-587F4C5EB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CCCC2-3823-43AE-EE64-7E4D62B19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D4AAD-D600-225A-CFA1-D402CFDB6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C804-63E3-C84F-BB5B-BF31C66D0DDF}" type="datetimeFigureOut">
              <a:rPr lang="en-US" smtClean="0"/>
              <a:t>8/21/24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CCA7A-3BAD-61B9-3135-6A949861D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98F-6326-1B44-B909-9261AED7EE4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EEAADEE-CA31-1BCD-069B-DDB63250C691}"/>
              </a:ext>
            </a:extLst>
          </p:cNvPr>
          <p:cNvSpPr txBox="1">
            <a:spLocks/>
          </p:cNvSpPr>
          <p:nvPr userDrawn="1"/>
        </p:nvSpPr>
        <p:spPr>
          <a:xfrm>
            <a:off x="3964382" y="6721475"/>
            <a:ext cx="4114800" cy="139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0" dirty="0">
                <a:solidFill>
                  <a:schemeClr val="bg2">
                    <a:lumMod val="25000"/>
                  </a:schemeClr>
                </a:solidFill>
              </a:rPr>
              <a:t>© Acceleras.AI LLC.  All Rights Reserved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B3D120-2224-DD3A-795E-2A8CCA4BDC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896" y="32448"/>
            <a:ext cx="1454382" cy="145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55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65CF9-C37B-03F7-A51C-B2F0CC97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F0AA29-5E43-B576-7A9C-C8A7D347D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97AEB-8148-45D5-E50E-3E84AC809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C804-63E3-C84F-BB5B-BF31C66D0DDF}" type="datetimeFigureOut">
              <a:rPr lang="en-US" smtClean="0"/>
              <a:t>8/21/24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F2066-1470-212A-B5BA-F67B72F57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5608D-1E79-E247-A704-E7802BD1C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98F-6326-1B44-B909-9261AED7E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1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4A326B-A96C-D354-2AF8-6CC6EE3E13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2426D1-BFDF-8820-1C8B-C6EE20B88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4078E-E2AD-2732-CACA-A50482363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C804-63E3-C84F-BB5B-BF31C66D0DDF}" type="datetimeFigureOut">
              <a:rPr lang="en-US" smtClean="0"/>
              <a:t>8/21/24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F8340-9904-7B91-2F0E-1F01E6C1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A2B74-E05B-C185-D25B-AA3DE4E9D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98F-6326-1B44-B909-9261AED7E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08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8B60-3657-A882-E740-E08B4D948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8D66A-E59D-11C4-62CC-442A6CBD8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B1A2B-7F5B-5B9C-68C1-D3AFC4341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C804-63E3-C84F-BB5B-BF31C66D0DDF}" type="datetimeFigureOut">
              <a:rPr lang="en-US" smtClean="0"/>
              <a:t>8/21/24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D0B14-AF30-B0F1-7EB7-5846855BA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98F-6326-1B44-B909-9261AED7EE4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91B49DF-4652-D2BC-A634-9EE24A9B85BC}"/>
              </a:ext>
            </a:extLst>
          </p:cNvPr>
          <p:cNvSpPr txBox="1">
            <a:spLocks/>
          </p:cNvSpPr>
          <p:nvPr userDrawn="1"/>
        </p:nvSpPr>
        <p:spPr>
          <a:xfrm>
            <a:off x="4096000" y="6718217"/>
            <a:ext cx="4114800" cy="139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0" dirty="0">
                <a:solidFill>
                  <a:schemeClr val="bg2">
                    <a:lumMod val="25000"/>
                  </a:schemeClr>
                </a:solidFill>
              </a:rPr>
              <a:t>© Acceleras.AI LLC.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768107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9111D-FCD1-0407-9651-1DEFF866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C82EA-A1F9-6621-0B9A-A95E2547D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DA057-9756-FAF0-6CB2-DDBE3ED98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C804-63E3-C84F-BB5B-BF31C66D0DDF}" type="datetimeFigureOut">
              <a:rPr lang="en-US" smtClean="0"/>
              <a:t>8/21/24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DD11A-17D9-615B-98EE-1A0103111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© Acceleras.AI LLC. 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7220D-D4F5-421D-E507-B171EC611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98F-6326-1B44-B909-9261AED7E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61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B6F3E-ACD8-4F20-DED7-2C7084A56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E826B-9800-3D1F-CFB3-768765DB3B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FC8DED-E923-0631-7D19-9DFCCE1C8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88A5E6-EF2F-50AF-397F-31772E1F0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C804-63E3-C84F-BB5B-BF31C66D0DDF}" type="datetimeFigureOut">
              <a:rPr lang="en-US" smtClean="0"/>
              <a:t>8/21/24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1DE2C-C7BC-8927-A71A-42ADFEF36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© Acceleras.AI LLC.  All Rights Reserved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45034B-C9A1-10E1-1561-A2FE293DD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98F-6326-1B44-B909-9261AED7E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63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AA50C-7635-05A6-7BB8-C784712E3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3C655-39C6-BE40-65ED-3B8DD1C81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BC24ED-F763-B2F0-3477-E45BE0015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108D2F-4CE5-04F3-DC54-8BA818D22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1D674C-33C0-1E5A-11F0-C0DE8C8E9D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EDF4C9-2778-5849-132C-BBB8807AD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C804-63E3-C84F-BB5B-BF31C66D0DDF}" type="datetimeFigureOut">
              <a:rPr lang="en-US" smtClean="0"/>
              <a:t>8/21/24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46336C-3AAF-280F-ACD2-314FB4890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© Acceleras.AI LLC.  All Rights Reserved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EAA6ED-2EDB-6CCA-8A31-A758701FD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98F-6326-1B44-B909-9261AED7E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57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7B838-B269-FA3E-FE59-E414A2BCD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F14A37-AB7F-3FBD-1811-0597B8AF3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C804-63E3-C84F-BB5B-BF31C66D0DDF}" type="datetimeFigureOut">
              <a:rPr lang="en-US" smtClean="0"/>
              <a:t>8/21/24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09B710-C17C-775F-46B2-90B737F7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© Acceleras.AI LLC. 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49DE4B-60C0-D854-7963-7B04D330F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98F-6326-1B44-B909-9261AED7E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07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9842F8-F9C4-C315-58BC-CB761AB03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C804-63E3-C84F-BB5B-BF31C66D0DDF}" type="datetimeFigureOut">
              <a:rPr lang="en-US" smtClean="0"/>
              <a:t>8/21/24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693B9E-3ED2-4003-3CDD-42475252B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© Acceleras.AI LLC.  All Rights Reserved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EB91B-A9DE-3048-801F-1FC28ADF7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98F-6326-1B44-B909-9261AED7E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06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C41E7-0043-717B-F93F-779F543A4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F825D-C0C7-065F-6584-AF310B328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03B73-0B7E-6B45-F789-F653AA525D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9EF99B-76C1-9CD5-E2E2-9E672DF3C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C804-63E3-C84F-BB5B-BF31C66D0DDF}" type="datetimeFigureOut">
              <a:rPr lang="en-US" smtClean="0"/>
              <a:t>8/21/24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98735-8CE0-DD68-2631-88F9174B1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7110C1-79D6-C7DA-71C8-96B29A479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98F-6326-1B44-B909-9261AED7E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843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E3A0C-F508-9D9D-1DC1-DE31EA55F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CD5EE4-6ED9-5ECD-4143-9A8017F71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DFD2DB-FF1D-91A3-A44A-1DE5FBDA7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A7C6F5-DBBA-A83A-5F18-6E562ED9F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C804-63E3-C84F-BB5B-BF31C66D0DDF}" type="datetimeFigureOut">
              <a:rPr lang="en-US" smtClean="0"/>
              <a:t>8/21/24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A661C9-3FEE-E5FB-6731-4914B2A31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472ACD-8466-9C35-C931-011DA3351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98F-6326-1B44-B909-9261AED7E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25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086BA3-4CD8-7D6D-EF56-CEA6DA89E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4B482D-D42C-6140-8300-25C39D192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00B7A-6243-6242-4D60-AAA6BE3C44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3C804-63E3-C84F-BB5B-BF31C66D0DDF}" type="datetimeFigureOut">
              <a:rPr lang="en-US" smtClean="0"/>
              <a:t>8/21/24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AFDA0-AB07-3260-58FB-EEDB928F8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721475"/>
            <a:ext cx="4114800" cy="139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aseline="0" dirty="0">
                <a:solidFill>
                  <a:schemeClr val="bg2">
                    <a:lumMod val="25000"/>
                  </a:schemeClr>
                </a:solidFill>
              </a:rPr>
              <a:t>© Acceleras.AI LLC. 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995F2-92E0-6E92-6B99-34C16BE89B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AF98F-6326-1B44-B909-9261AED7E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8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leras.ai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leras.a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DF5ED-F9D2-2741-DE98-6D9F26424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8266" y="1426184"/>
            <a:ext cx="8288867" cy="2713094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US" sz="6800" dirty="0"/>
              <a:t>Acceleras.AI:  </a:t>
            </a:r>
            <a:br>
              <a:rPr lang="en-US" sz="6800" dirty="0"/>
            </a:br>
            <a:r>
              <a:rPr lang="en-US" sz="6800" dirty="0"/>
              <a:t>AI Literacy Training for the Public Workforce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0B5E7-7EF9-2BC1-A66D-B099F7759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4462" y="4106224"/>
            <a:ext cx="7594160" cy="1312657"/>
          </a:xfrm>
        </p:spPr>
        <p:txBody>
          <a:bodyPr anchor="t">
            <a:normAutofit/>
          </a:bodyPr>
          <a:lstStyle/>
          <a:p>
            <a:pPr algn="r"/>
            <a:r>
              <a:rPr lang="en-US" sz="2700" dirty="0"/>
              <a:t>Capability Briefing</a:t>
            </a:r>
          </a:p>
        </p:txBody>
      </p:sp>
      <p:pic>
        <p:nvPicPr>
          <p:cNvPr id="4" name="Picture 3" descr="A red and black logo&#10;&#10;Description automatically generated">
            <a:extLst>
              <a:ext uri="{FF2B5EF4-FFF2-40B4-BE49-F238E27FC236}">
                <a16:creationId xmlns:a16="http://schemas.microsoft.com/office/drawing/2014/main" id="{1D3C77C8-7279-784D-7A8A-37A71E9D4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6467" y="705571"/>
            <a:ext cx="1207496" cy="12074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D50994-7C95-14A4-6C80-AC1CC0A09314}"/>
              </a:ext>
            </a:extLst>
          </p:cNvPr>
          <p:cNvSpPr txBox="1"/>
          <p:nvPr/>
        </p:nvSpPr>
        <p:spPr>
          <a:xfrm>
            <a:off x="5458146" y="6708234"/>
            <a:ext cx="1687407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baseline="0" dirty="0">
                <a:solidFill>
                  <a:schemeClr val="bg2">
                    <a:lumMod val="25000"/>
                  </a:schemeClr>
                </a:solidFill>
              </a:rPr>
              <a:t>© Acceleras.AI LLC.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215121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98CC2-D7C2-95FF-B138-A9B9A5671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331" y="1519660"/>
            <a:ext cx="5446650" cy="627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AWS SageMaker Canvas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4B7DFD-A217-1DB5-18F9-72CE91D142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265" y="1177"/>
            <a:ext cx="4288735" cy="15749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2243A4-637D-AE3C-41C1-CE203C45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07" y="295410"/>
            <a:ext cx="7166558" cy="88354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Hands-on AI Labs (no coding)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176F3FA-4151-E222-7739-E07F2213050D}"/>
              </a:ext>
            </a:extLst>
          </p:cNvPr>
          <p:cNvSpPr txBox="1">
            <a:spLocks/>
          </p:cNvSpPr>
          <p:nvPr/>
        </p:nvSpPr>
        <p:spPr>
          <a:xfrm>
            <a:off x="6372639" y="1567796"/>
            <a:ext cx="5185723" cy="436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Azure Machine Learning Studio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C1DF6A-87D8-F090-86ED-83E0E8EB91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082" y="1931223"/>
            <a:ext cx="3357586" cy="12904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B50315-3E39-6E4E-29F2-D01A696E06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4253" y="2373083"/>
            <a:ext cx="2682102" cy="19808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FEE4D0-12DD-B958-E6CA-8A164E5F47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09" y="3805349"/>
            <a:ext cx="3397597" cy="1667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A98B71-E1A2-B5A3-CD5D-A5A9C961AE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1322" y="4785956"/>
            <a:ext cx="3700669" cy="2005783"/>
          </a:xfrm>
          <a:prstGeom prst="rect">
            <a:avLst/>
          </a:prstGeom>
        </p:spPr>
      </p:pic>
      <p:pic>
        <p:nvPicPr>
          <p:cNvPr id="17" name="Picture 16" descr="A screenshot of a video player&#10;&#10;Description automatically generated">
            <a:extLst>
              <a:ext uri="{FF2B5EF4-FFF2-40B4-BE49-F238E27FC236}">
                <a16:creationId xmlns:a16="http://schemas.microsoft.com/office/drawing/2014/main" id="{49F104B7-5F64-16A6-50FA-E18A033D95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9217" y="5354431"/>
            <a:ext cx="4675804" cy="129339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32A1433-580F-5935-64DD-226355628B4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868" y="2152821"/>
            <a:ext cx="4613193" cy="19808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639D8D-F86F-C62A-21C0-B5A1FDFFE01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0866" y="3076790"/>
            <a:ext cx="3279618" cy="232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85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98CC2-D7C2-95FF-B138-A9B9A5671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52" y="1823240"/>
            <a:ext cx="10440776" cy="6278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Training incorporates case studies of real-world AI/ML solutions that were built (or attempted) to highlight lessons learned on what works and where issues can occur. 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4B7DFD-A217-1DB5-18F9-72CE91D142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265" y="-1477"/>
            <a:ext cx="4288735" cy="15749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2243A4-637D-AE3C-41C1-CE203C45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773" y="328254"/>
            <a:ext cx="6290227" cy="104818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Real AI Case Studies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AC9659-914B-1121-2BB1-CCCFCCE06020}"/>
              </a:ext>
            </a:extLst>
          </p:cNvPr>
          <p:cNvSpPr txBox="1">
            <a:spLocks/>
          </p:cNvSpPr>
          <p:nvPr/>
        </p:nvSpPr>
        <p:spPr>
          <a:xfrm>
            <a:off x="693767" y="2457229"/>
            <a:ext cx="5287782" cy="436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 </a:t>
            </a:r>
            <a:r>
              <a:rPr lang="en-US" sz="1800" dirty="0"/>
              <a:t>Video Process Discovery (go)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B9602E-B4EC-A813-3F0D-CE07072B8AF1}"/>
              </a:ext>
            </a:extLst>
          </p:cNvPr>
          <p:cNvSpPr txBox="1">
            <a:spLocks/>
          </p:cNvSpPr>
          <p:nvPr/>
        </p:nvSpPr>
        <p:spPr>
          <a:xfrm>
            <a:off x="7106964" y="4183103"/>
            <a:ext cx="4708236" cy="1159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/>
              <a:t>Technical challenges:  </a:t>
            </a:r>
          </a:p>
          <a:p>
            <a:pPr marL="114300" indent="-114300">
              <a:spcBef>
                <a:spcPts val="0"/>
              </a:spcBef>
            </a:pPr>
            <a:r>
              <a:rPr lang="en-US" sz="1500" dirty="0"/>
              <a:t>POC data may not reflect actual data and accessibility.</a:t>
            </a:r>
          </a:p>
          <a:p>
            <a:pPr marL="114300" indent="-114300">
              <a:spcBef>
                <a:spcPts val="0"/>
              </a:spcBef>
            </a:pPr>
            <a:r>
              <a:rPr lang="en-US" sz="1500" dirty="0"/>
              <a:t>Models may not create strong enough predictions.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1EE35BD-EE2A-E4C9-EFC4-FE0D72519A22}"/>
              </a:ext>
            </a:extLst>
          </p:cNvPr>
          <p:cNvSpPr txBox="1">
            <a:spLocks/>
          </p:cNvSpPr>
          <p:nvPr/>
        </p:nvSpPr>
        <p:spPr>
          <a:xfrm>
            <a:off x="7106964" y="5312369"/>
            <a:ext cx="4513142" cy="10670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/>
              <a:t>Market challenges:  </a:t>
            </a:r>
          </a:p>
          <a:p>
            <a:pPr marL="114300" indent="-114300">
              <a:spcBef>
                <a:spcPts val="0"/>
              </a:spcBef>
            </a:pPr>
            <a:r>
              <a:rPr lang="en-US" sz="1500" dirty="0"/>
              <a:t>Build it and they will come doesn’t always work.</a:t>
            </a:r>
          </a:p>
          <a:p>
            <a:pPr marL="114300" indent="-114300">
              <a:spcBef>
                <a:spcPts val="0"/>
              </a:spcBef>
            </a:pPr>
            <a:r>
              <a:rPr lang="en-US" sz="1500" dirty="0"/>
              <a:t>User or client uptake may fall short.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9241F5-E753-514F-094C-BB5AC45E790F}"/>
              </a:ext>
            </a:extLst>
          </p:cNvPr>
          <p:cNvSpPr txBox="1">
            <a:spLocks/>
          </p:cNvSpPr>
          <p:nvPr/>
        </p:nvSpPr>
        <p:spPr>
          <a:xfrm>
            <a:off x="923205" y="2791070"/>
            <a:ext cx="5185723" cy="897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-114300">
              <a:spcBef>
                <a:spcPts val="400"/>
              </a:spcBef>
            </a:pPr>
            <a:r>
              <a:rPr lang="en-US" sz="1400" dirty="0"/>
              <a:t>Video analytics solution using multiple steps and algorithms to convert video workflow recordings into machine readable data for process analysis.</a:t>
            </a:r>
          </a:p>
          <a:p>
            <a:pPr marL="114300" indent="-114300">
              <a:spcBef>
                <a:spcPts val="400"/>
              </a:spcBef>
            </a:pPr>
            <a:r>
              <a:rPr lang="en-US" sz="1400" dirty="0"/>
              <a:t>Patent filed, exists as a production asset today.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E3AE659-BE25-DCFE-DB85-722847847A30}"/>
              </a:ext>
            </a:extLst>
          </p:cNvPr>
          <p:cNvSpPr txBox="1">
            <a:spLocks/>
          </p:cNvSpPr>
          <p:nvPr/>
        </p:nvSpPr>
        <p:spPr>
          <a:xfrm>
            <a:off x="659408" y="3691689"/>
            <a:ext cx="5287782" cy="436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 </a:t>
            </a:r>
            <a:r>
              <a:rPr lang="en-US" sz="1800" dirty="0"/>
              <a:t>Telecom Paperless Billing Prediction (no-go)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8D71C5E-D3AB-2D47-60F8-3417854ED3F4}"/>
              </a:ext>
            </a:extLst>
          </p:cNvPr>
          <p:cNvSpPr txBox="1">
            <a:spLocks/>
          </p:cNvSpPr>
          <p:nvPr/>
        </p:nvSpPr>
        <p:spPr>
          <a:xfrm>
            <a:off x="923205" y="4055204"/>
            <a:ext cx="5185723" cy="897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-114300">
              <a:spcBef>
                <a:spcPts val="400"/>
              </a:spcBef>
            </a:pPr>
            <a:r>
              <a:rPr lang="en-US" sz="1400" dirty="0"/>
              <a:t>Proof-of-Concept created to assess potential to predict user migration from paper to paperless billing to achieve cost savings.</a:t>
            </a:r>
          </a:p>
          <a:p>
            <a:pPr marL="114300" indent="-114300">
              <a:spcBef>
                <a:spcPts val="400"/>
              </a:spcBef>
            </a:pPr>
            <a:r>
              <a:rPr lang="en-US" sz="1400" dirty="0"/>
              <a:t>Model development found weak correlations, high cost to develop and maintain.  Decision was a no-go.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CE3B673-7A61-8F0B-5EB4-C5E60C4309A8}"/>
              </a:ext>
            </a:extLst>
          </p:cNvPr>
          <p:cNvSpPr txBox="1">
            <a:spLocks/>
          </p:cNvSpPr>
          <p:nvPr/>
        </p:nvSpPr>
        <p:spPr>
          <a:xfrm>
            <a:off x="659408" y="5021670"/>
            <a:ext cx="5287782" cy="436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 </a:t>
            </a:r>
            <a:r>
              <a:rPr lang="en-US" sz="1800" dirty="0"/>
              <a:t>AI Sales Platform Text Analytics (go)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06F4D32-8613-2A19-9D96-EFB0596134F0}"/>
              </a:ext>
            </a:extLst>
          </p:cNvPr>
          <p:cNvSpPr txBox="1">
            <a:spLocks/>
          </p:cNvSpPr>
          <p:nvPr/>
        </p:nvSpPr>
        <p:spPr>
          <a:xfrm>
            <a:off x="923205" y="5392385"/>
            <a:ext cx="5185723" cy="1109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-114300">
              <a:spcBef>
                <a:spcPts val="400"/>
              </a:spcBef>
            </a:pPr>
            <a:r>
              <a:rPr lang="en-US" sz="1400" dirty="0"/>
              <a:t>Asset created to ingest and analyze company market reports (annual reports, analyst reports) using NLP to identify linkage between key phrases/terms and consulting offerings.</a:t>
            </a:r>
          </a:p>
          <a:p>
            <a:pPr marL="114300" indent="-114300">
              <a:spcBef>
                <a:spcPts val="400"/>
              </a:spcBef>
            </a:pPr>
            <a:r>
              <a:rPr lang="en-US" sz="1400" dirty="0"/>
              <a:t>Model proved effective and solution was incorporated into an existing platform.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AD1FCD3-7808-DF28-CE18-2B0EFE89FF01}"/>
              </a:ext>
            </a:extLst>
          </p:cNvPr>
          <p:cNvSpPr txBox="1">
            <a:spLocks/>
          </p:cNvSpPr>
          <p:nvPr/>
        </p:nvSpPr>
        <p:spPr>
          <a:xfrm>
            <a:off x="7106964" y="2866790"/>
            <a:ext cx="4144134" cy="1159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/>
              <a:t>Organizational challenges:  </a:t>
            </a:r>
          </a:p>
          <a:p>
            <a:pPr marL="114300" indent="-114300">
              <a:spcBef>
                <a:spcPts val="0"/>
              </a:spcBef>
            </a:pPr>
            <a:r>
              <a:rPr lang="en-US" sz="1500" dirty="0"/>
              <a:t>Leadership not aligned on priority and funding.</a:t>
            </a:r>
          </a:p>
          <a:p>
            <a:pPr marL="114300" indent="-114300">
              <a:spcBef>
                <a:spcPts val="0"/>
              </a:spcBef>
            </a:pPr>
            <a:r>
              <a:rPr lang="en-US" sz="1500" dirty="0"/>
              <a:t>Capability gaps in team, engineering, product support.</a:t>
            </a: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2992C63C-D98F-AA16-C1E3-C5A503CD8999}"/>
              </a:ext>
            </a:extLst>
          </p:cNvPr>
          <p:cNvSpPr/>
          <p:nvPr/>
        </p:nvSpPr>
        <p:spPr>
          <a:xfrm>
            <a:off x="6210987" y="2866790"/>
            <a:ext cx="593013" cy="319561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707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98CC2-D7C2-95FF-B138-A9B9A5671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845" y="1757137"/>
            <a:ext cx="11051266" cy="773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Content and format can be customized with customer/agency specific AI content for programs, case studies, and guidelines.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4B7DFD-A217-1DB5-18F9-72CE91D142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265" y="-1477"/>
            <a:ext cx="4288735" cy="15749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2243A4-637D-AE3C-41C1-CE203C45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63" y="319295"/>
            <a:ext cx="7366551" cy="104818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Customizable Content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121C09-D00B-EAEF-A189-E2BF748EC791}"/>
              </a:ext>
            </a:extLst>
          </p:cNvPr>
          <p:cNvSpPr/>
          <p:nvPr/>
        </p:nvSpPr>
        <p:spPr>
          <a:xfrm>
            <a:off x="987285" y="3154013"/>
            <a:ext cx="927652" cy="3644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AI Trends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34B8AE-9D2F-3339-D70B-E7EF8E42D0EC}"/>
              </a:ext>
            </a:extLst>
          </p:cNvPr>
          <p:cNvSpPr/>
          <p:nvPr/>
        </p:nvSpPr>
        <p:spPr>
          <a:xfrm>
            <a:off x="1954692" y="3154013"/>
            <a:ext cx="927652" cy="3644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Definitions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B0463E-BA90-4DC8-987D-DAF64BC6D93F}"/>
              </a:ext>
            </a:extLst>
          </p:cNvPr>
          <p:cNvSpPr/>
          <p:nvPr/>
        </p:nvSpPr>
        <p:spPr>
          <a:xfrm>
            <a:off x="2922099" y="3154013"/>
            <a:ext cx="874646" cy="3644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Platforms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05DCB5-028D-CC65-6BCE-E57E633C7F6E}"/>
              </a:ext>
            </a:extLst>
          </p:cNvPr>
          <p:cNvSpPr/>
          <p:nvPr/>
        </p:nvSpPr>
        <p:spPr>
          <a:xfrm>
            <a:off x="987285" y="3584710"/>
            <a:ext cx="927652" cy="3644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Case Study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EEAB54-750E-B4F5-FD25-EA8B1169386A}"/>
              </a:ext>
            </a:extLst>
          </p:cNvPr>
          <p:cNvSpPr/>
          <p:nvPr/>
        </p:nvSpPr>
        <p:spPr>
          <a:xfrm>
            <a:off x="1954692" y="3584710"/>
            <a:ext cx="927652" cy="3644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Lab 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E0D148-0934-D899-07F6-70B20B55E388}"/>
              </a:ext>
            </a:extLst>
          </p:cNvPr>
          <p:cNvSpPr/>
          <p:nvPr/>
        </p:nvSpPr>
        <p:spPr>
          <a:xfrm>
            <a:off x="2922099" y="3584710"/>
            <a:ext cx="874646" cy="3644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Responsible AI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60AA53-415E-C021-DFC6-B857E1F7F4C8}"/>
              </a:ext>
            </a:extLst>
          </p:cNvPr>
          <p:cNvSpPr/>
          <p:nvPr/>
        </p:nvSpPr>
        <p:spPr>
          <a:xfrm>
            <a:off x="987285" y="4015407"/>
            <a:ext cx="927652" cy="3644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Lab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651609-A37C-D233-0779-BBCFB72C4FCC}"/>
              </a:ext>
            </a:extLst>
          </p:cNvPr>
          <p:cNvSpPr/>
          <p:nvPr/>
        </p:nvSpPr>
        <p:spPr>
          <a:xfrm>
            <a:off x="1954692" y="4015407"/>
            <a:ext cx="927652" cy="3644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MLOps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0E7A00-4BC1-3AE5-7169-8B2F6D7A4E85}"/>
              </a:ext>
            </a:extLst>
          </p:cNvPr>
          <p:cNvSpPr/>
          <p:nvPr/>
        </p:nvSpPr>
        <p:spPr>
          <a:xfrm>
            <a:off x="2922099" y="4015407"/>
            <a:ext cx="874646" cy="3644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GenAI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6574F3-3B6E-F0D7-1336-93A2A7F821FB}"/>
              </a:ext>
            </a:extLst>
          </p:cNvPr>
          <p:cNvSpPr/>
          <p:nvPr/>
        </p:nvSpPr>
        <p:spPr>
          <a:xfrm>
            <a:off x="987285" y="4446104"/>
            <a:ext cx="927652" cy="3644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AI Security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25B73C-D52A-AABD-C9BB-02852EEC8876}"/>
              </a:ext>
            </a:extLst>
          </p:cNvPr>
          <p:cNvSpPr/>
          <p:nvPr/>
        </p:nvSpPr>
        <p:spPr>
          <a:xfrm>
            <a:off x="1954692" y="4446104"/>
            <a:ext cx="927652" cy="3644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Manage AI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89000F-D6DB-F55A-2723-E3D0414B3443}"/>
              </a:ext>
            </a:extLst>
          </p:cNvPr>
          <p:cNvSpPr/>
          <p:nvPr/>
        </p:nvSpPr>
        <p:spPr>
          <a:xfrm>
            <a:off x="2922099" y="4446104"/>
            <a:ext cx="874646" cy="3644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Lab 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F2783C-75EB-E834-03F9-F04B2D342679}"/>
              </a:ext>
            </a:extLst>
          </p:cNvPr>
          <p:cNvSpPr/>
          <p:nvPr/>
        </p:nvSpPr>
        <p:spPr>
          <a:xfrm>
            <a:off x="987285" y="4876801"/>
            <a:ext cx="927652" cy="3644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Governance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DD88C87-D582-3E91-E4FF-B21AEAC6098B}"/>
              </a:ext>
            </a:extLst>
          </p:cNvPr>
          <p:cNvSpPr/>
          <p:nvPr/>
        </p:nvSpPr>
        <p:spPr>
          <a:xfrm>
            <a:off x="1954692" y="4876801"/>
            <a:ext cx="927652" cy="3644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Budgeting AI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E11E5A7-EB36-1DA8-A2D7-A0D7E2FE3523}"/>
              </a:ext>
            </a:extLst>
          </p:cNvPr>
          <p:cNvSpPr/>
          <p:nvPr/>
        </p:nvSpPr>
        <p:spPr>
          <a:xfrm>
            <a:off x="2922099" y="4876801"/>
            <a:ext cx="874646" cy="3644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Conclusion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EF8DB3-EEBC-7E8A-6273-1517DA56EC5D}"/>
              </a:ext>
            </a:extLst>
          </p:cNvPr>
          <p:cNvSpPr/>
          <p:nvPr/>
        </p:nvSpPr>
        <p:spPr>
          <a:xfrm>
            <a:off x="4757534" y="3147389"/>
            <a:ext cx="927652" cy="3644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AI Trends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948EDB-539E-7535-2EE0-9CC245800B42}"/>
              </a:ext>
            </a:extLst>
          </p:cNvPr>
          <p:cNvSpPr/>
          <p:nvPr/>
        </p:nvSpPr>
        <p:spPr>
          <a:xfrm>
            <a:off x="5724941" y="3147389"/>
            <a:ext cx="927652" cy="3644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Definitions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8CBF284-24C1-B0FE-2FDF-FE8CE672B1A9}"/>
              </a:ext>
            </a:extLst>
          </p:cNvPr>
          <p:cNvSpPr/>
          <p:nvPr/>
        </p:nvSpPr>
        <p:spPr>
          <a:xfrm>
            <a:off x="6692348" y="3147389"/>
            <a:ext cx="874646" cy="3644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Platforms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4EAB608-6836-FF22-4E68-7CF0AF1DD795}"/>
              </a:ext>
            </a:extLst>
          </p:cNvPr>
          <p:cNvSpPr/>
          <p:nvPr/>
        </p:nvSpPr>
        <p:spPr>
          <a:xfrm>
            <a:off x="4757534" y="3578086"/>
            <a:ext cx="927652" cy="36443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Customer Case Study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DAAE75B-2C8C-FDEF-7684-38B3B5651568}"/>
              </a:ext>
            </a:extLst>
          </p:cNvPr>
          <p:cNvSpPr/>
          <p:nvPr/>
        </p:nvSpPr>
        <p:spPr>
          <a:xfrm>
            <a:off x="5724941" y="3578086"/>
            <a:ext cx="927652" cy="3644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Lab 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469FE8E-D971-1808-C55A-EBAC0B767DFE}"/>
              </a:ext>
            </a:extLst>
          </p:cNvPr>
          <p:cNvSpPr/>
          <p:nvPr/>
        </p:nvSpPr>
        <p:spPr>
          <a:xfrm>
            <a:off x="6692348" y="3578086"/>
            <a:ext cx="874646" cy="3644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Responsible AI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66BF67-268B-CE3E-717D-788B2F82C15B}"/>
              </a:ext>
            </a:extLst>
          </p:cNvPr>
          <p:cNvSpPr/>
          <p:nvPr/>
        </p:nvSpPr>
        <p:spPr>
          <a:xfrm>
            <a:off x="4757534" y="4008783"/>
            <a:ext cx="927652" cy="3644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Lab 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7E52FB5-9C50-8E4C-1C34-CCD0DFC89418}"/>
              </a:ext>
            </a:extLst>
          </p:cNvPr>
          <p:cNvSpPr/>
          <p:nvPr/>
        </p:nvSpPr>
        <p:spPr>
          <a:xfrm>
            <a:off x="5724941" y="4008783"/>
            <a:ext cx="927652" cy="3644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MLOps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7252DE6-161E-BC17-2C2B-51FEF8B90753}"/>
              </a:ext>
            </a:extLst>
          </p:cNvPr>
          <p:cNvSpPr/>
          <p:nvPr/>
        </p:nvSpPr>
        <p:spPr>
          <a:xfrm>
            <a:off x="6692348" y="4008783"/>
            <a:ext cx="874646" cy="3644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GenAI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57317B0-1DC7-40D9-EF01-B69EB7126952}"/>
              </a:ext>
            </a:extLst>
          </p:cNvPr>
          <p:cNvSpPr/>
          <p:nvPr/>
        </p:nvSpPr>
        <p:spPr>
          <a:xfrm>
            <a:off x="4757534" y="4439480"/>
            <a:ext cx="927652" cy="3644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AI Security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EB3BBB-5AB0-F6BD-7EDF-9911884331EF}"/>
              </a:ext>
            </a:extLst>
          </p:cNvPr>
          <p:cNvSpPr/>
          <p:nvPr/>
        </p:nvSpPr>
        <p:spPr>
          <a:xfrm>
            <a:off x="5724941" y="4439480"/>
            <a:ext cx="927652" cy="36443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Customer Programs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A91AB97-DAA7-5A36-C198-2166A6E552C3}"/>
              </a:ext>
            </a:extLst>
          </p:cNvPr>
          <p:cNvSpPr/>
          <p:nvPr/>
        </p:nvSpPr>
        <p:spPr>
          <a:xfrm>
            <a:off x="6692348" y="4439480"/>
            <a:ext cx="874646" cy="36443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Workshop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19DABAB-0408-1765-44B8-DCDDA52CF969}"/>
              </a:ext>
            </a:extLst>
          </p:cNvPr>
          <p:cNvSpPr/>
          <p:nvPr/>
        </p:nvSpPr>
        <p:spPr>
          <a:xfrm>
            <a:off x="4757534" y="4870177"/>
            <a:ext cx="927652" cy="3644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Governance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E6CAAFE-1F6F-8556-0DE0-E170039D5D70}"/>
              </a:ext>
            </a:extLst>
          </p:cNvPr>
          <p:cNvSpPr/>
          <p:nvPr/>
        </p:nvSpPr>
        <p:spPr>
          <a:xfrm>
            <a:off x="5724941" y="4870177"/>
            <a:ext cx="927652" cy="3644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Budgeting AI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9BAE67E-E212-3040-652C-99F7EAD62EF0}"/>
              </a:ext>
            </a:extLst>
          </p:cNvPr>
          <p:cNvSpPr/>
          <p:nvPr/>
        </p:nvSpPr>
        <p:spPr>
          <a:xfrm>
            <a:off x="6692348" y="4870177"/>
            <a:ext cx="874646" cy="3644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Conclusion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4E47A7D-2278-0CB0-CF89-CC7CFF958982}"/>
              </a:ext>
            </a:extLst>
          </p:cNvPr>
          <p:cNvSpPr/>
          <p:nvPr/>
        </p:nvSpPr>
        <p:spPr>
          <a:xfrm>
            <a:off x="8534407" y="3140766"/>
            <a:ext cx="927652" cy="3644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AI Trends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E5532D6-F736-C98E-4945-8DF11CB54214}"/>
              </a:ext>
            </a:extLst>
          </p:cNvPr>
          <p:cNvSpPr/>
          <p:nvPr/>
        </p:nvSpPr>
        <p:spPr>
          <a:xfrm>
            <a:off x="9501814" y="3140766"/>
            <a:ext cx="927652" cy="3644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Definitions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BBB41EE-8E5D-FD7B-5406-4AF056084A4C}"/>
              </a:ext>
            </a:extLst>
          </p:cNvPr>
          <p:cNvSpPr/>
          <p:nvPr/>
        </p:nvSpPr>
        <p:spPr>
          <a:xfrm>
            <a:off x="10469221" y="3140766"/>
            <a:ext cx="874646" cy="3644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Platforms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7646B0E-823A-21EC-20C3-D5C3D974BC18}"/>
              </a:ext>
            </a:extLst>
          </p:cNvPr>
          <p:cNvSpPr/>
          <p:nvPr/>
        </p:nvSpPr>
        <p:spPr>
          <a:xfrm>
            <a:off x="8534407" y="3571463"/>
            <a:ext cx="927652" cy="3644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Case Study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AB47B68-69DC-F022-A5CF-6E1118B36DBB}"/>
              </a:ext>
            </a:extLst>
          </p:cNvPr>
          <p:cNvSpPr/>
          <p:nvPr/>
        </p:nvSpPr>
        <p:spPr>
          <a:xfrm>
            <a:off x="9501814" y="3571463"/>
            <a:ext cx="927652" cy="3644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Lab 1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4B03F70-92C2-5CBF-D0DE-209548B8B5B5}"/>
              </a:ext>
            </a:extLst>
          </p:cNvPr>
          <p:cNvSpPr/>
          <p:nvPr/>
        </p:nvSpPr>
        <p:spPr>
          <a:xfrm>
            <a:off x="10469221" y="3571463"/>
            <a:ext cx="874646" cy="3644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Responsible AI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28F06F2-5A24-40E2-06DA-86DBC61B8601}"/>
              </a:ext>
            </a:extLst>
          </p:cNvPr>
          <p:cNvSpPr/>
          <p:nvPr/>
        </p:nvSpPr>
        <p:spPr>
          <a:xfrm>
            <a:off x="8534407" y="3969028"/>
            <a:ext cx="927652" cy="3644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Lab 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C480584-4DC3-2D54-9FAC-12FEB68E7A57}"/>
              </a:ext>
            </a:extLst>
          </p:cNvPr>
          <p:cNvSpPr/>
          <p:nvPr/>
        </p:nvSpPr>
        <p:spPr>
          <a:xfrm>
            <a:off x="9501814" y="4552118"/>
            <a:ext cx="927652" cy="3644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MLOps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C006A01-4997-DA0F-B925-A7249323AC64}"/>
              </a:ext>
            </a:extLst>
          </p:cNvPr>
          <p:cNvSpPr/>
          <p:nvPr/>
        </p:nvSpPr>
        <p:spPr>
          <a:xfrm>
            <a:off x="10469221" y="4552118"/>
            <a:ext cx="874646" cy="3644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GenAI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7545A65-DBEA-366C-C6F1-125C3CCFE3F3}"/>
              </a:ext>
            </a:extLst>
          </p:cNvPr>
          <p:cNvSpPr/>
          <p:nvPr/>
        </p:nvSpPr>
        <p:spPr>
          <a:xfrm>
            <a:off x="8534407" y="4962938"/>
            <a:ext cx="927652" cy="3644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AI Security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4DFF156-2DC6-3919-6085-60ECD4D62367}"/>
              </a:ext>
            </a:extLst>
          </p:cNvPr>
          <p:cNvSpPr/>
          <p:nvPr/>
        </p:nvSpPr>
        <p:spPr>
          <a:xfrm>
            <a:off x="9501814" y="4962938"/>
            <a:ext cx="927652" cy="36443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Customer Programs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D935A59-8C51-E166-B0EF-44AE9D3A6908}"/>
              </a:ext>
            </a:extLst>
          </p:cNvPr>
          <p:cNvSpPr/>
          <p:nvPr/>
        </p:nvSpPr>
        <p:spPr>
          <a:xfrm>
            <a:off x="10469221" y="4962938"/>
            <a:ext cx="874646" cy="36443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Workshop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F078DE0-781A-CB05-2CAE-394DCFA9F001}"/>
              </a:ext>
            </a:extLst>
          </p:cNvPr>
          <p:cNvSpPr/>
          <p:nvPr/>
        </p:nvSpPr>
        <p:spPr>
          <a:xfrm>
            <a:off x="8534407" y="5393635"/>
            <a:ext cx="927652" cy="3644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Governance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263C25F-F186-9359-8362-0A6E09D2C40A}"/>
              </a:ext>
            </a:extLst>
          </p:cNvPr>
          <p:cNvSpPr/>
          <p:nvPr/>
        </p:nvSpPr>
        <p:spPr>
          <a:xfrm>
            <a:off x="9501814" y="5393635"/>
            <a:ext cx="927652" cy="3644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Budgeting AI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59CE2EA-6347-A2C2-3EF6-010438AEEBC9}"/>
              </a:ext>
            </a:extLst>
          </p:cNvPr>
          <p:cNvSpPr/>
          <p:nvPr/>
        </p:nvSpPr>
        <p:spPr>
          <a:xfrm>
            <a:off x="10469221" y="5393635"/>
            <a:ext cx="874646" cy="3644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Conclusion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8B44710F-858C-6644-12EB-CA727E758AA4}"/>
              </a:ext>
            </a:extLst>
          </p:cNvPr>
          <p:cNvSpPr txBox="1">
            <a:spLocks/>
          </p:cNvSpPr>
          <p:nvPr/>
        </p:nvSpPr>
        <p:spPr>
          <a:xfrm>
            <a:off x="1131564" y="2862103"/>
            <a:ext cx="2670315" cy="364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1-Day Format, Common Content</a:t>
            </a: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0DD14417-822D-0AE9-4BE1-3CCA3AD2C593}"/>
              </a:ext>
            </a:extLst>
          </p:cNvPr>
          <p:cNvSpPr txBox="1">
            <a:spLocks/>
          </p:cNvSpPr>
          <p:nvPr/>
        </p:nvSpPr>
        <p:spPr>
          <a:xfrm>
            <a:off x="4928207" y="2881666"/>
            <a:ext cx="2670315" cy="36443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1-Day Format, Agency Content</a:t>
            </a:r>
            <a:endParaRPr lang="en-US" dirty="0"/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52541EB9-9B24-2C27-5690-1881E1645092}"/>
              </a:ext>
            </a:extLst>
          </p:cNvPr>
          <p:cNvSpPr txBox="1">
            <a:spLocks/>
          </p:cNvSpPr>
          <p:nvPr/>
        </p:nvSpPr>
        <p:spPr>
          <a:xfrm>
            <a:off x="8630482" y="2870066"/>
            <a:ext cx="2670315" cy="36443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2 Half-Days, Flexible Content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D3E51C-1AE1-D533-D5A8-CA8A8E39204E}"/>
              </a:ext>
            </a:extLst>
          </p:cNvPr>
          <p:cNvSpPr txBox="1"/>
          <p:nvPr/>
        </p:nvSpPr>
        <p:spPr>
          <a:xfrm>
            <a:off x="2635200" y="6024470"/>
            <a:ext cx="5786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In-person at </a:t>
            </a:r>
            <a:r>
              <a:rPr lang="en-US" dirty="0">
                <a:solidFill>
                  <a:srgbClr val="FF0000"/>
                </a:solidFill>
              </a:rPr>
              <a:t>Customer Site </a:t>
            </a:r>
            <a:r>
              <a:rPr lang="en-US" dirty="0"/>
              <a:t>OR </a:t>
            </a:r>
            <a:r>
              <a:rPr lang="en-US" dirty="0">
                <a:solidFill>
                  <a:srgbClr val="FF0000"/>
                </a:solidFill>
              </a:rPr>
              <a:t>Virtual</a:t>
            </a:r>
            <a:r>
              <a:rPr lang="en-US" dirty="0"/>
              <a:t> on Vendor’s Platform.</a:t>
            </a:r>
          </a:p>
        </p:txBody>
      </p:sp>
    </p:spTree>
    <p:extLst>
      <p:ext uri="{BB962C8B-B14F-4D97-AF65-F5344CB8AC3E}">
        <p14:creationId xmlns:p14="http://schemas.microsoft.com/office/powerpoint/2010/main" val="1152488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B7DFD-A217-1DB5-18F9-72CE91D142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265" y="-1477"/>
            <a:ext cx="4288735" cy="15749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2243A4-637D-AE3C-41C1-CE203C45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91" y="252564"/>
            <a:ext cx="8974487" cy="104818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Example Courses:  Many formats are possible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191A1-F766-68BE-439C-0684CD569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81" y="1763060"/>
            <a:ext cx="5613990" cy="2306945"/>
          </a:xfrm>
          <a:ln w="38100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US" sz="1600" b="1" dirty="0">
                <a:latin typeface="Calibri" panose="020F0502020204030204" pitchFamily="34" charset="0"/>
              </a:rPr>
              <a:t>Managing AI/ML for Executive and Professionals (1-Day)</a:t>
            </a:r>
          </a:p>
          <a:p>
            <a:pPr marL="0" indent="0" algn="l">
              <a:spcBef>
                <a:spcPts val="200"/>
              </a:spcBef>
              <a:buNone/>
            </a:pPr>
            <a:r>
              <a:rPr lang="en-US" sz="1300" b="0" i="0" dirty="0">
                <a:effectLst/>
                <a:highlight>
                  <a:srgbClr val="FFFFFF"/>
                </a:highlight>
              </a:rPr>
              <a:t>For executives and professionals seeking to lead or work more effectively with AI/ML initiatives, programs, and teams. You will:</a:t>
            </a:r>
          </a:p>
          <a:p>
            <a:pPr marL="233363" indent="-233363" algn="l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300" b="0" i="0" dirty="0">
                <a:effectLst/>
                <a:highlight>
                  <a:srgbClr val="FFFFFF"/>
                </a:highlight>
              </a:rPr>
              <a:t>Review AI/ML concepts, processes, measures, and issues.</a:t>
            </a:r>
          </a:p>
          <a:p>
            <a:pPr marL="233363" indent="-233363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b="0" i="0" dirty="0">
                <a:effectLst/>
                <a:highlight>
                  <a:srgbClr val="FFFFFF"/>
                </a:highlight>
              </a:rPr>
              <a:t>Identify bias in an ML model, review Responsible AI frameworks.</a:t>
            </a:r>
          </a:p>
          <a:p>
            <a:pPr marL="233363" indent="-233363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b="0" i="0" dirty="0">
                <a:effectLst/>
                <a:highlight>
                  <a:srgbClr val="FFFFFF"/>
                </a:highlight>
              </a:rPr>
              <a:t>Explore </a:t>
            </a:r>
            <a:r>
              <a:rPr lang="en-US" sz="1300" b="0" i="0" dirty="0" err="1">
                <a:effectLst/>
                <a:highlight>
                  <a:srgbClr val="FFFFFF"/>
                </a:highlight>
              </a:rPr>
              <a:t>MLOps</a:t>
            </a:r>
            <a:r>
              <a:rPr lang="en-US" sz="1300" b="0" i="0" dirty="0">
                <a:effectLst/>
                <a:highlight>
                  <a:srgbClr val="FFFFFF"/>
                </a:highlight>
              </a:rPr>
              <a:t>; managing models from prototype to production.</a:t>
            </a:r>
          </a:p>
          <a:p>
            <a:pPr marL="233363" indent="-233363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b="0" i="0" dirty="0">
                <a:effectLst/>
                <a:highlight>
                  <a:srgbClr val="FFFFFF"/>
                </a:highlight>
              </a:rPr>
              <a:t>Review common AI security threats and defenses.</a:t>
            </a:r>
          </a:p>
          <a:p>
            <a:pPr marL="233363" indent="-233363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b="0" i="0" dirty="0">
                <a:effectLst/>
                <a:highlight>
                  <a:srgbClr val="FFFFFF"/>
                </a:highlight>
              </a:rPr>
              <a:t>Investigate Gen AI use cases, architectures, and challenges.</a:t>
            </a:r>
          </a:p>
          <a:p>
            <a:pPr marL="233363" indent="-233363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b="0" i="0" dirty="0">
                <a:effectLst/>
                <a:highlight>
                  <a:srgbClr val="FFFFFF"/>
                </a:highlight>
              </a:rPr>
              <a:t>Discuss governance, evaluation, and budgeting for AI/ML solutions.</a:t>
            </a:r>
          </a:p>
          <a:p>
            <a:pPr marL="233363" indent="-233363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b="0" i="0" dirty="0">
                <a:effectLst/>
                <a:highlight>
                  <a:srgbClr val="FFFFFF"/>
                </a:highlight>
              </a:rPr>
              <a:t>Gain hands-on using two clouds (AWS, Microsoft Azure).</a:t>
            </a:r>
            <a:endParaRPr lang="en-US" sz="1300" dirty="0">
              <a:effectLst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AC5642D-8DF2-AE02-424D-6DA836090EA6}"/>
              </a:ext>
            </a:extLst>
          </p:cNvPr>
          <p:cNvSpPr txBox="1">
            <a:spLocks/>
          </p:cNvSpPr>
          <p:nvPr/>
        </p:nvSpPr>
        <p:spPr>
          <a:xfrm>
            <a:off x="6222022" y="1759780"/>
            <a:ext cx="5500976" cy="2306945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US" sz="1600" b="1" dirty="0">
                <a:latin typeface="Calibri" panose="020F0502020204030204" pitchFamily="34" charset="0"/>
              </a:rPr>
              <a:t>Supervised Learning Workshop (Half-day)</a:t>
            </a:r>
          </a:p>
          <a:p>
            <a:pPr marL="0" indent="0">
              <a:spcBef>
                <a:spcPts val="200"/>
              </a:spcBef>
              <a:buFont typeface="Arial" panose="020B0604020202020204" pitchFamily="34" charset="0"/>
              <a:buNone/>
            </a:pPr>
            <a:r>
              <a:rPr lang="en-US" sz="1300" dirty="0">
                <a:highlight>
                  <a:srgbClr val="FFFFFF"/>
                </a:highlight>
              </a:rPr>
              <a:t>Created to provide a workshop format to explore and explain Supervised Learning, a Machine Learning model created with historical, labelled data used to make real-world predictions. Most organizations will use Supervised Learning as part of their AI/ML portfolio. We offer an engaging 3-4 hours workshop for your team to explore Supervised Learning in practice.</a:t>
            </a:r>
          </a:p>
          <a:p>
            <a:pPr marL="230188" indent="-230188">
              <a:spcBef>
                <a:spcPts val="200"/>
              </a:spcBef>
            </a:pPr>
            <a:r>
              <a:rPr lang="en-US" sz="1300" dirty="0">
                <a:highlight>
                  <a:srgbClr val="FFFFFF"/>
                </a:highlight>
              </a:rPr>
              <a:t>Review AI/ML definitions, metrics, and concepts to understand how Supervised Learning fits into the portfolio of AI/ML solutions.</a:t>
            </a:r>
          </a:p>
          <a:p>
            <a:pPr marL="230188" indent="-230188">
              <a:spcBef>
                <a:spcPts val="200"/>
              </a:spcBef>
            </a:pPr>
            <a:r>
              <a:rPr lang="en-US" sz="1300" dirty="0">
                <a:highlight>
                  <a:srgbClr val="FFFFFF"/>
                </a:highlight>
              </a:rPr>
              <a:t>Get hands-on with a cloud-based lab to explore creating a machine learning model in real-life and generating predictions.</a:t>
            </a:r>
          </a:p>
          <a:p>
            <a:pPr marL="230188" indent="-230188">
              <a:spcBef>
                <a:spcPts val="200"/>
              </a:spcBef>
            </a:pPr>
            <a:r>
              <a:rPr lang="en-US" sz="1300" dirty="0">
                <a:highlight>
                  <a:srgbClr val="FFFFFF"/>
                </a:highlight>
              </a:rPr>
              <a:t>Explore the basics of Responsible AI by diagnosing bias in model outputs.</a:t>
            </a:r>
            <a:endParaRPr lang="en-US" sz="13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1F4B6FD-50F0-CF10-CC28-820E117205BB}"/>
              </a:ext>
            </a:extLst>
          </p:cNvPr>
          <p:cNvSpPr txBox="1">
            <a:spLocks/>
          </p:cNvSpPr>
          <p:nvPr/>
        </p:nvSpPr>
        <p:spPr>
          <a:xfrm>
            <a:off x="6222022" y="4238351"/>
            <a:ext cx="5500976" cy="2273022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US" sz="1600" b="1" dirty="0">
                <a:latin typeface="Calibri" panose="020F0502020204030204" pitchFamily="34" charset="0"/>
              </a:rPr>
              <a:t>Reinforcement Learning Workshop (Half-day)</a:t>
            </a:r>
          </a:p>
          <a:p>
            <a:pPr marL="0" indent="0">
              <a:spcBef>
                <a:spcPts val="200"/>
              </a:spcBef>
              <a:buFont typeface="Arial" panose="020B0604020202020204" pitchFamily="34" charset="0"/>
              <a:buNone/>
            </a:pPr>
            <a:r>
              <a:rPr lang="en-US" sz="1300" dirty="0">
                <a:highlight>
                  <a:srgbClr val="FFFFFF"/>
                </a:highlight>
              </a:rPr>
              <a:t>Created to provide a workshop format of 3-4 hours to explore Reinforcement Learning and how it works through discussion, simulation, and case studies. Useful for team building exercises to increase AI knowledge while having fun.</a:t>
            </a:r>
          </a:p>
          <a:p>
            <a:pPr>
              <a:spcBef>
                <a:spcPts val="200"/>
              </a:spcBef>
            </a:pPr>
            <a:r>
              <a:rPr lang="en-US" sz="1300" dirty="0">
                <a:highlight>
                  <a:srgbClr val="FFFFFF"/>
                </a:highlight>
              </a:rPr>
              <a:t>Overview of AI/ML concepts, processes, measures, and issues.</a:t>
            </a:r>
          </a:p>
          <a:p>
            <a:pPr>
              <a:spcBef>
                <a:spcPts val="0"/>
              </a:spcBef>
            </a:pPr>
            <a:r>
              <a:rPr lang="en-US" sz="1300" dirty="0">
                <a:highlight>
                  <a:srgbClr val="FFFFFF"/>
                </a:highlight>
              </a:rPr>
              <a:t>Explore how Reinforcement Learning models created.</a:t>
            </a:r>
          </a:p>
          <a:p>
            <a:pPr>
              <a:spcBef>
                <a:spcPts val="0"/>
              </a:spcBef>
            </a:pPr>
            <a:r>
              <a:rPr lang="en-US" sz="1300" dirty="0">
                <a:highlight>
                  <a:srgbClr val="FFFFFF"/>
                </a:highlight>
              </a:rPr>
              <a:t>Run a simulation in real-time to explore RL in action.</a:t>
            </a:r>
          </a:p>
          <a:p>
            <a:pPr>
              <a:spcBef>
                <a:spcPts val="0"/>
              </a:spcBef>
            </a:pPr>
            <a:r>
              <a:rPr lang="en-US" sz="1300" dirty="0">
                <a:highlight>
                  <a:srgbClr val="FFFFFF"/>
                </a:highlight>
              </a:rPr>
              <a:t>Review case studies and contemporary issues with RL.</a:t>
            </a:r>
          </a:p>
          <a:p>
            <a:pPr>
              <a:spcBef>
                <a:spcPts val="0"/>
              </a:spcBef>
            </a:pPr>
            <a:r>
              <a:rPr lang="en-US" sz="1300" dirty="0">
                <a:highlight>
                  <a:srgbClr val="FFFFFF"/>
                </a:highlight>
              </a:rPr>
              <a:t>Finish with a return to simulation exercise.</a:t>
            </a:r>
            <a:endParaRPr lang="en-US" sz="13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7EAEF7-A281-2391-7898-C36363856C90}"/>
              </a:ext>
            </a:extLst>
          </p:cNvPr>
          <p:cNvSpPr txBox="1">
            <a:spLocks/>
          </p:cNvSpPr>
          <p:nvPr/>
        </p:nvSpPr>
        <p:spPr>
          <a:xfrm>
            <a:off x="432781" y="4238351"/>
            <a:ext cx="5613990" cy="2273022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US" sz="1600" b="1" dirty="0">
                <a:latin typeface="Calibri" panose="020F0502020204030204" pitchFamily="34" charset="0"/>
              </a:rPr>
              <a:t>Responsible AI Workshop (Half-day)</a:t>
            </a:r>
          </a:p>
          <a:p>
            <a:pPr marL="0" indent="0">
              <a:spcBef>
                <a:spcPts val="200"/>
              </a:spcBef>
              <a:buFont typeface="Arial" panose="020B0604020202020204" pitchFamily="34" charset="0"/>
              <a:buNone/>
            </a:pPr>
            <a:r>
              <a:rPr lang="en-US" sz="1300" dirty="0">
                <a:highlight>
                  <a:srgbClr val="FFFFFF"/>
                </a:highlight>
              </a:rPr>
              <a:t>A workshop format of 4-5 hours to explore </a:t>
            </a:r>
            <a:r>
              <a:rPr lang="en-US" sz="1300" b="0" i="0" dirty="0">
                <a:effectLst/>
                <a:highlight>
                  <a:srgbClr val="FFFFFF"/>
                </a:highlight>
              </a:rPr>
              <a:t>Responsible AI’s core frameworks and concepts for evaluating an AI solution. Useful for all professionals accountable for AI solution risk, compliance, and public or customer impacts.</a:t>
            </a:r>
            <a:r>
              <a:rPr lang="en-US" sz="1300" dirty="0">
                <a:highlight>
                  <a:srgbClr val="FFFFFF"/>
                </a:highlight>
              </a:rPr>
              <a:t>.</a:t>
            </a:r>
          </a:p>
          <a:p>
            <a:pPr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b="0" i="0" dirty="0">
                <a:effectLst/>
                <a:highlight>
                  <a:srgbClr val="FFFFFF"/>
                </a:highlight>
              </a:rPr>
              <a:t>Overview of Responsible AI frameworks, concepts, and methods.</a:t>
            </a:r>
          </a:p>
          <a:p>
            <a:pPr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b="0" i="0" dirty="0">
                <a:effectLst/>
                <a:highlight>
                  <a:srgbClr val="FFFFFF"/>
                </a:highlight>
              </a:rPr>
              <a:t>Real-time exploration of Supervised Learning and </a:t>
            </a:r>
            <a:r>
              <a:rPr lang="en-US" sz="1300" b="0" i="0" dirty="0" err="1">
                <a:effectLst/>
                <a:highlight>
                  <a:srgbClr val="FFFFFF"/>
                </a:highlight>
              </a:rPr>
              <a:t>Explainability</a:t>
            </a:r>
            <a:r>
              <a:rPr lang="en-US" sz="1300" b="0" i="0" dirty="0">
                <a:effectLst/>
                <a:highlight>
                  <a:srgbClr val="FFFFFF"/>
                </a:highlight>
              </a:rPr>
              <a:t> in practice.</a:t>
            </a:r>
          </a:p>
          <a:p>
            <a:pPr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b="0" i="0" dirty="0">
                <a:effectLst/>
                <a:highlight>
                  <a:srgbClr val="FFFFFF"/>
                </a:highlight>
              </a:rPr>
              <a:t>Identify gender bias in a machine learning model’s outputs using key metrics.</a:t>
            </a:r>
          </a:p>
          <a:p>
            <a:pPr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b="0" i="0" dirty="0">
                <a:effectLst/>
                <a:highlight>
                  <a:srgbClr val="FFFFFF"/>
                </a:highlight>
              </a:rPr>
              <a:t>Explore model probabilities and thresholds and how they can lead to errors.</a:t>
            </a:r>
          </a:p>
          <a:p>
            <a:pPr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b="0" i="0" dirty="0">
                <a:effectLst/>
                <a:highlight>
                  <a:srgbClr val="FFFFFF"/>
                </a:highlight>
              </a:rPr>
              <a:t>Review case studies and contemporary issues in Responsible AI.</a:t>
            </a:r>
          </a:p>
          <a:p>
            <a:pPr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b="0" i="0" dirty="0">
                <a:effectLst/>
                <a:highlight>
                  <a:srgbClr val="FFFFFF"/>
                </a:highlight>
              </a:rPr>
              <a:t>Use AI platforms on two clouds for simple hands-on learning.</a:t>
            </a:r>
          </a:p>
        </p:txBody>
      </p:sp>
    </p:spTree>
    <p:extLst>
      <p:ext uri="{BB962C8B-B14F-4D97-AF65-F5344CB8AC3E}">
        <p14:creationId xmlns:p14="http://schemas.microsoft.com/office/powerpoint/2010/main" val="365869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243A4-637D-AE3C-41C1-CE203C45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199" y="2304000"/>
            <a:ext cx="5582511" cy="93673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Questions?</a:t>
            </a:r>
            <a:endParaRPr lang="en-US" dirty="0"/>
          </a:p>
        </p:txBody>
      </p:sp>
      <p:pic>
        <p:nvPicPr>
          <p:cNvPr id="7" name="Picture 6" descr="A red and black logo&#10;&#10;Description automatically generated">
            <a:extLst>
              <a:ext uri="{FF2B5EF4-FFF2-40B4-BE49-F238E27FC236}">
                <a16:creationId xmlns:a16="http://schemas.microsoft.com/office/drawing/2014/main" id="{4A79F6BA-BEA7-5AB9-C2E1-EB31B96E8F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794" y="140550"/>
            <a:ext cx="874117" cy="87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51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98CC2-D7C2-95FF-B138-A9B9A5671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187" y="1447614"/>
            <a:ext cx="4859535" cy="4292488"/>
          </a:xfrm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en-US" sz="1800" b="1" dirty="0">
                <a:effectLst/>
                <a:latin typeface="Calibri" panose="020F0502020204030204" pitchFamily="34" charset="0"/>
              </a:rPr>
              <a:t>COMPANY DATA</a:t>
            </a:r>
          </a:p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en-US" sz="1800" b="1" dirty="0">
                <a:effectLst/>
                <a:latin typeface="Calibri" panose="020F0502020204030204" pitchFamily="34" charset="0"/>
              </a:rPr>
              <a:t>Company</a:t>
            </a:r>
            <a:r>
              <a:rPr lang="en-US" sz="1800" dirty="0">
                <a:effectLst/>
                <a:latin typeface="Calibri" panose="020F0502020204030204" pitchFamily="34" charset="0"/>
              </a:rPr>
              <a:t>: Acceleras.AI LLC</a:t>
            </a:r>
            <a:endParaRPr lang="en-US" sz="1800" b="1" dirty="0">
              <a:effectLst/>
              <a:latin typeface="Calibri" panose="020F050202020403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en-US" sz="1800" b="1" dirty="0">
                <a:effectLst/>
                <a:latin typeface="Calibri" panose="020F0502020204030204" pitchFamily="34" charset="0"/>
              </a:rPr>
              <a:t>UEI</a:t>
            </a:r>
            <a:r>
              <a:rPr lang="en-US" sz="1800" dirty="0">
                <a:effectLst/>
                <a:latin typeface="Calibri" panose="020F0502020204030204" pitchFamily="34" charset="0"/>
              </a:rPr>
              <a:t>: VQX9DJ8BRNK8</a:t>
            </a:r>
            <a:endParaRPr lang="en-US" sz="1800" b="1" dirty="0">
              <a:effectLst/>
              <a:latin typeface="Calibri" panose="020F050202020403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en-US" sz="1800" b="1" dirty="0">
                <a:effectLst/>
                <a:latin typeface="Calibri" panose="020F0502020204030204" pitchFamily="34" charset="0"/>
              </a:rPr>
              <a:t>CAGE</a:t>
            </a:r>
            <a:r>
              <a:rPr lang="en-US" sz="1800" dirty="0">
                <a:effectLst/>
                <a:latin typeface="Calibri" panose="020F0502020204030204" pitchFamily="34" charset="0"/>
              </a:rPr>
              <a:t>: 9RZ43 </a:t>
            </a:r>
          </a:p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en-US" sz="1800" b="1" dirty="0">
                <a:effectLst/>
                <a:latin typeface="Calibri" panose="020F0502020204030204" pitchFamily="34" charset="0"/>
              </a:rPr>
              <a:t>WEBSITE</a:t>
            </a:r>
            <a:r>
              <a:rPr lang="en-US" sz="1800" dirty="0">
                <a:effectLst/>
                <a:latin typeface="Calibri" panose="020F0502020204030204" pitchFamily="34" charset="0"/>
              </a:rPr>
              <a:t>: </a:t>
            </a:r>
            <a:r>
              <a:rPr lang="en-US" sz="1800" dirty="0">
                <a:effectLst/>
                <a:latin typeface="Calibri" panose="020F0502020204030204" pitchFamily="34" charset="0"/>
                <a:hlinkClick r:id="rId3"/>
              </a:rPr>
              <a:t>https://acceleras.ai/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en-US" sz="1800" b="1" dirty="0">
                <a:effectLst/>
                <a:latin typeface="Calibri" panose="020F0502020204030204" pitchFamily="34" charset="0"/>
              </a:rPr>
              <a:t>FORMAT: </a:t>
            </a:r>
            <a:r>
              <a:rPr lang="en-US" sz="1800" dirty="0">
                <a:effectLst/>
                <a:latin typeface="Calibri" panose="020F0502020204030204" pitchFamily="34" charset="0"/>
              </a:rPr>
              <a:t>Delivery at customer site or virtual </a:t>
            </a:r>
          </a:p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en-US" sz="1800" b="1" dirty="0">
                <a:effectLst/>
                <a:latin typeface="Calibri" panose="020F0502020204030204" pitchFamily="34" charset="0"/>
              </a:rPr>
              <a:t>DETAILS: </a:t>
            </a:r>
            <a:r>
              <a:rPr lang="en-US" sz="1800" dirty="0">
                <a:effectLst/>
                <a:latin typeface="Calibri" panose="020F0502020204030204" pitchFamily="34" charset="0"/>
              </a:rPr>
              <a:t>https://acceleras.ai/training/ </a:t>
            </a:r>
            <a:endParaRPr lang="en-US" sz="1600" dirty="0">
              <a:effectLst/>
            </a:endParaRPr>
          </a:p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en-US" sz="1800" b="1" dirty="0">
                <a:effectLst/>
                <a:latin typeface="Calibri" panose="020F0502020204030204" pitchFamily="34" charset="0"/>
              </a:rPr>
              <a:t>ADDRESS</a:t>
            </a:r>
            <a:r>
              <a:rPr lang="en-US" sz="1800" dirty="0">
                <a:effectLst/>
                <a:latin typeface="Calibri" panose="020F0502020204030204" pitchFamily="34" charset="0"/>
              </a:rPr>
              <a:t>: 8195 SW Ernst Rd, Portland, OR 97225 </a:t>
            </a:r>
          </a:p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en-US" sz="1800" b="1" dirty="0">
                <a:effectLst/>
                <a:latin typeface="Calibri" panose="020F0502020204030204" pitchFamily="34" charset="0"/>
              </a:rPr>
              <a:t>SOCIO-ECONOMIC STATUS</a:t>
            </a:r>
            <a:r>
              <a:rPr lang="en-US" sz="1800" dirty="0">
                <a:effectLst/>
                <a:latin typeface="Calibri" panose="020F0502020204030204" pitchFamily="34" charset="0"/>
              </a:rPr>
              <a:t>: Small business </a:t>
            </a:r>
            <a:endParaRPr lang="en-US" sz="1600" dirty="0">
              <a:effectLst/>
            </a:endParaRPr>
          </a:p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en-US" sz="1800" b="1" dirty="0">
                <a:effectLst/>
                <a:latin typeface="Calibri" panose="020F0502020204030204" pitchFamily="34" charset="0"/>
              </a:rPr>
              <a:t>NAICS</a:t>
            </a:r>
            <a:r>
              <a:rPr lang="en-US" sz="1800" dirty="0">
                <a:effectLst/>
                <a:latin typeface="Calibri" panose="020F0502020204030204" pitchFamily="34" charset="0"/>
              </a:rPr>
              <a:t>: 611420, 611430, 541611, 541618, 541511, 541512, 541519, 541690, 541990 </a:t>
            </a:r>
          </a:p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en-US" sz="1800" b="1" dirty="0">
                <a:effectLst/>
                <a:latin typeface="Calibri" panose="020F0502020204030204" pitchFamily="34" charset="0"/>
              </a:rPr>
              <a:t>PAYMENT</a:t>
            </a:r>
            <a:r>
              <a:rPr lang="en-US" sz="1800" dirty="0">
                <a:effectLst/>
                <a:latin typeface="Calibri" panose="020F0502020204030204" pitchFamily="34" charset="0"/>
              </a:rPr>
              <a:t>: Accepts Credit Cards</a:t>
            </a:r>
            <a:endParaRPr lang="en-US" sz="1600" dirty="0">
              <a:effectLst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243A4-637D-AE3C-41C1-CE203C45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92" y="140550"/>
            <a:ext cx="8256588" cy="104818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Acceleras.AI LLC Company Data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5462DA1-6EF3-186D-C7A4-40EA170B1049}"/>
              </a:ext>
            </a:extLst>
          </p:cNvPr>
          <p:cNvSpPr txBox="1">
            <a:spLocks/>
          </p:cNvSpPr>
          <p:nvPr/>
        </p:nvSpPr>
        <p:spPr>
          <a:xfrm>
            <a:off x="7086638" y="1447614"/>
            <a:ext cx="3797670" cy="40048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effectLst/>
                <a:latin typeface="Calibri" panose="020F0502020204030204" pitchFamily="34" charset="0"/>
              </a:rPr>
              <a:t>POINTS OF CONTACT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effectLst/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effectLst/>
                <a:latin typeface="Calibri" panose="020F0502020204030204" pitchFamily="34" charset="0"/>
              </a:rPr>
              <a:t>Sco</a:t>
            </a:r>
            <a:r>
              <a:rPr lang="en-US" sz="1800" dirty="0">
                <a:latin typeface="Calibri" panose="020F0502020204030204" pitchFamily="34" charset="0"/>
              </a:rPr>
              <a:t>tt</a:t>
            </a:r>
            <a:r>
              <a:rPr lang="en-US" sz="1800" dirty="0">
                <a:effectLst/>
                <a:latin typeface="Calibri" panose="020F0502020204030204" pitchFamily="34" charset="0"/>
              </a:rPr>
              <a:t> Phillips</a:t>
            </a:r>
            <a:br>
              <a:rPr lang="en-US" sz="1800" dirty="0">
                <a:effectLst/>
                <a:latin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</a:rPr>
              <a:t>PHONE:    415-948-7158 </a:t>
            </a:r>
            <a:endParaRPr lang="en-US" sz="1600" dirty="0"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effectLst/>
                <a:latin typeface="Calibri" panose="020F0502020204030204" pitchFamily="34" charset="0"/>
              </a:rPr>
              <a:t>EMAIL:      </a:t>
            </a:r>
            <a:r>
              <a:rPr lang="en-US" sz="1800" dirty="0">
                <a:solidFill>
                  <a:srgbClr val="0260BF"/>
                </a:solidFill>
                <a:effectLst/>
                <a:latin typeface="Calibri" panose="020F0502020204030204" pitchFamily="34" charset="0"/>
              </a:rPr>
              <a:t>sphillips@acceleras.ai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effectLst/>
                <a:latin typeface="Calibri" panose="020F0502020204030204" pitchFamily="34" charset="0"/>
              </a:rPr>
              <a:t>ADDRESS: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effectLst/>
                <a:latin typeface="Calibri" panose="020F0502020204030204" pitchFamily="34" charset="0"/>
              </a:rPr>
              <a:t>8195 SW Ernst Rd,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effectLst/>
                <a:latin typeface="Calibri" panose="020F0502020204030204" pitchFamily="34" charset="0"/>
              </a:rPr>
              <a:t>Portland, OR 97225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effectLst/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effectLst/>
                <a:latin typeface="Calibri" panose="020F0502020204030204" pitchFamily="34" charset="0"/>
              </a:rPr>
              <a:t>Matt Davis</a:t>
            </a:r>
            <a:br>
              <a:rPr lang="en-US" sz="1800" dirty="0">
                <a:effectLst/>
                <a:latin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</a:rPr>
              <a:t>PHONE: 	 703-930-5027</a:t>
            </a:r>
            <a:br>
              <a:rPr lang="en-US" sz="1800" dirty="0">
                <a:effectLst/>
                <a:latin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</a:rPr>
              <a:t>EMAIL:  	 </a:t>
            </a:r>
            <a:r>
              <a:rPr lang="en-US" sz="1800" dirty="0">
                <a:solidFill>
                  <a:srgbClr val="0260BF"/>
                </a:solidFill>
                <a:effectLst/>
                <a:latin typeface="Calibri" panose="020F0502020204030204" pitchFamily="34" charset="0"/>
              </a:rPr>
              <a:t>mdavis@acceleras.ai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effectLst/>
                <a:latin typeface="Calibri" panose="020F0502020204030204" pitchFamily="34" charset="0"/>
              </a:rPr>
              <a:t>ADDRESS: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effectLst/>
                <a:latin typeface="Calibri" panose="020F0502020204030204" pitchFamily="34" charset="0"/>
              </a:rPr>
              <a:t>14813 Kelley Farm Dr,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effectLst/>
                <a:latin typeface="Calibri" panose="020F0502020204030204" pitchFamily="34" charset="0"/>
              </a:rPr>
              <a:t>Darnestown, MD 20874 </a:t>
            </a:r>
            <a:endParaRPr lang="en-US" sz="1600" dirty="0"/>
          </a:p>
        </p:txBody>
      </p:sp>
      <p:pic>
        <p:nvPicPr>
          <p:cNvPr id="7" name="Picture 6" descr="A red and black logo&#10;&#10;Description automatically generated">
            <a:extLst>
              <a:ext uri="{FF2B5EF4-FFF2-40B4-BE49-F238E27FC236}">
                <a16:creationId xmlns:a16="http://schemas.microsoft.com/office/drawing/2014/main" id="{4A79F6BA-BEA7-5AB9-C2E1-EB31B96E8F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794" y="140550"/>
            <a:ext cx="874117" cy="87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11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98CC2-D7C2-95FF-B138-A9B9A5671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5633" y="214380"/>
            <a:ext cx="2919364" cy="96911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effectLst/>
                <a:latin typeface="Calibri" panose="020F0502020204030204" pitchFamily="34" charset="0"/>
              </a:rPr>
              <a:t>Company:  </a:t>
            </a:r>
            <a:r>
              <a:rPr lang="en-US" sz="1200" dirty="0">
                <a:effectLst/>
                <a:latin typeface="Calibri" panose="020F0502020204030204" pitchFamily="34" charset="0"/>
              </a:rPr>
              <a:t>Acceleras.AI LLC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effectLst/>
                <a:latin typeface="Calibri" panose="020F0502020204030204" pitchFamily="34" charset="0"/>
              </a:rPr>
              <a:t>UEI</a:t>
            </a:r>
            <a:r>
              <a:rPr lang="en-US" sz="1200" dirty="0">
                <a:effectLst/>
                <a:latin typeface="Calibri" panose="020F0502020204030204" pitchFamily="34" charset="0"/>
              </a:rPr>
              <a:t>: VQX9DJ8BRNK8</a:t>
            </a:r>
            <a:r>
              <a:rPr lang="en-US" sz="1200" b="1" dirty="0">
                <a:effectLst/>
                <a:latin typeface="Calibri" panose="020F050202020403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effectLst/>
                <a:latin typeface="Calibri" panose="020F0502020204030204" pitchFamily="34" charset="0"/>
              </a:rPr>
              <a:t>CAGE</a:t>
            </a:r>
            <a:r>
              <a:rPr lang="en-US" sz="1200" dirty="0">
                <a:effectLst/>
                <a:latin typeface="Calibri" panose="020F0502020204030204" pitchFamily="34" charset="0"/>
              </a:rPr>
              <a:t>: 9RZ43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effectLst/>
                <a:latin typeface="Calibri" panose="020F0502020204030204" pitchFamily="34" charset="0"/>
              </a:rPr>
              <a:t>WEBSITE</a:t>
            </a:r>
            <a:r>
              <a:rPr lang="en-US" sz="1200" dirty="0">
                <a:effectLst/>
                <a:latin typeface="Calibri" panose="020F0502020204030204" pitchFamily="34" charset="0"/>
              </a:rPr>
              <a:t>: </a:t>
            </a:r>
            <a:r>
              <a:rPr lang="en-US" sz="1200" dirty="0">
                <a:effectLst/>
                <a:latin typeface="Calibri" panose="020F0502020204030204" pitchFamily="34" charset="0"/>
                <a:hlinkClick r:id="rId3"/>
              </a:rPr>
              <a:t>https://acceleras.ai/</a:t>
            </a:r>
            <a:r>
              <a:rPr lang="en-US" sz="1200" dirty="0">
                <a:effectLst/>
                <a:latin typeface="Calibri" panose="020F0502020204030204" pitchFamily="34" charset="0"/>
              </a:rPr>
              <a:t> </a:t>
            </a:r>
            <a:br>
              <a:rPr lang="en-US" sz="1200" dirty="0">
                <a:effectLst/>
                <a:latin typeface="Calibri" panose="020F0502020204030204" pitchFamily="34" charset="0"/>
              </a:rPr>
            </a:br>
            <a:r>
              <a:rPr lang="en-US" sz="1200" b="1" dirty="0">
                <a:effectLst/>
                <a:latin typeface="Calibri" panose="020F0502020204030204" pitchFamily="34" charset="0"/>
              </a:rPr>
              <a:t>SOCIO-ECONOMIC STATUS</a:t>
            </a:r>
            <a:r>
              <a:rPr lang="en-US" sz="1200" dirty="0">
                <a:effectLst/>
                <a:latin typeface="Calibri" panose="020F0502020204030204" pitchFamily="34" charset="0"/>
              </a:rPr>
              <a:t>: Small business </a:t>
            </a:r>
            <a:endParaRPr lang="en-US" sz="1200" dirty="0">
              <a:effectLst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243A4-637D-AE3C-41C1-CE203C45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24" y="214380"/>
            <a:ext cx="6357568" cy="83500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Acceleras.AI LLC Company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5462DA1-6EF3-186D-C7A4-40EA170B1049}"/>
              </a:ext>
            </a:extLst>
          </p:cNvPr>
          <p:cNvSpPr txBox="1">
            <a:spLocks/>
          </p:cNvSpPr>
          <p:nvPr/>
        </p:nvSpPr>
        <p:spPr>
          <a:xfrm>
            <a:off x="425124" y="3301664"/>
            <a:ext cx="5189023" cy="3482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effectLst/>
                <a:latin typeface="Calibri" panose="020F0502020204030204" pitchFamily="34" charset="0"/>
              </a:rPr>
              <a:t>Matt Davis, Co-Founder</a:t>
            </a:r>
          </a:p>
          <a:p>
            <a:pPr algn="l"/>
            <a:r>
              <a:rPr lang="en-US" sz="1400" b="0" i="0" dirty="0">
                <a:solidFill>
                  <a:srgbClr val="000000"/>
                </a:solidFill>
                <a:effectLst/>
              </a:rPr>
              <a:t>Matt brings over 25 years of IT management consulting and delivery experience to Acceleras.AI.</a:t>
            </a:r>
          </a:p>
          <a:p>
            <a:pPr algn="l"/>
            <a:r>
              <a:rPr lang="en-US" sz="1400" b="0" i="0" dirty="0">
                <a:solidFill>
                  <a:srgbClr val="000000"/>
                </a:solidFill>
                <a:effectLst/>
              </a:rPr>
              <a:t>Matt served as Principal Program Manager in Microsoft’s National Security Group where he oversaw $20 million in Federal consulting and Premier contracts, as well as CIO for two Federal contractors that provided services to the DoD, DHS, and Veteran Affairs.</a:t>
            </a:r>
          </a:p>
          <a:p>
            <a:pPr algn="l"/>
            <a:r>
              <a:rPr lang="en-US" sz="1400" b="0" i="0" dirty="0">
                <a:solidFill>
                  <a:srgbClr val="000000"/>
                </a:solidFill>
                <a:effectLst/>
              </a:rPr>
              <a:t>Matt has also held various positions at Nextel, American Management Systems, PwC, and Arthur Andersen.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dirty="0"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Contact: </a:t>
            </a:r>
          </a:p>
          <a:p>
            <a:pPr marL="115888" indent="-115888">
              <a:spcBef>
                <a:spcPts val="0"/>
              </a:spcBef>
            </a:pPr>
            <a:r>
              <a:rPr lang="en-US" sz="1400" dirty="0">
                <a:effectLst/>
              </a:rPr>
              <a:t>PHONE: 703-930-5027</a:t>
            </a:r>
          </a:p>
          <a:p>
            <a:pPr marL="115888" indent="-115888">
              <a:spcBef>
                <a:spcPts val="0"/>
              </a:spcBef>
            </a:pPr>
            <a:r>
              <a:rPr lang="en-US" sz="1400" dirty="0">
                <a:effectLst/>
              </a:rPr>
              <a:t>EMAIL:  </a:t>
            </a:r>
            <a:r>
              <a:rPr lang="en-US" sz="1400" dirty="0">
                <a:solidFill>
                  <a:srgbClr val="0260BF"/>
                </a:solidFill>
                <a:effectLst/>
              </a:rPr>
              <a:t>mdavis@acceleras</a:t>
            </a:r>
            <a:r>
              <a:rPr lang="en-US" sz="1400" dirty="0">
                <a:solidFill>
                  <a:srgbClr val="0260BF"/>
                </a:solidFill>
                <a:effectLst/>
                <a:latin typeface="Calibri" panose="020F0502020204030204" pitchFamily="34" charset="0"/>
              </a:rPr>
              <a:t>.ai</a:t>
            </a:r>
            <a:endParaRPr lang="en-US" sz="1400" dirty="0"/>
          </a:p>
        </p:txBody>
      </p:sp>
      <p:pic>
        <p:nvPicPr>
          <p:cNvPr id="7" name="Picture 6" descr="A red and black logo&#10;&#10;Description automatically generated">
            <a:extLst>
              <a:ext uri="{FF2B5EF4-FFF2-40B4-BE49-F238E27FC236}">
                <a16:creationId xmlns:a16="http://schemas.microsoft.com/office/drawing/2014/main" id="{4A79F6BA-BEA7-5AB9-C2E1-EB31B96E8F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404" y="0"/>
            <a:ext cx="1050527" cy="1050527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9DC3DA-4DA1-61D5-11CE-2105790076DC}"/>
              </a:ext>
            </a:extLst>
          </p:cNvPr>
          <p:cNvSpPr txBox="1">
            <a:spLocks/>
          </p:cNvSpPr>
          <p:nvPr/>
        </p:nvSpPr>
        <p:spPr>
          <a:xfrm>
            <a:off x="6096000" y="3301665"/>
            <a:ext cx="5824818" cy="3556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effectLst/>
                <a:latin typeface="Calibri" panose="020F0502020204030204" pitchFamily="34" charset="0"/>
              </a:rPr>
              <a:t>Scott Phillips, Co-Founder</a:t>
            </a:r>
          </a:p>
          <a:p>
            <a:pPr marL="114300" indent="-114300"/>
            <a:r>
              <a:rPr lang="en-US" sz="1400" dirty="0"/>
              <a:t>Scott worked 23 years with Accenture, Delivery Innovation/Offering Development for Cloud Native and AI/ML.</a:t>
            </a:r>
          </a:p>
          <a:p>
            <a:pPr marL="114300" indent="-114300"/>
            <a:r>
              <a:rPr lang="en-US" sz="1400" dirty="0"/>
              <a:t>He managed a Skunkworks innovation lab for DevOps, Cloud, AI/ML prototypes with 50+ solutions over 7 years, $10M total.</a:t>
            </a:r>
          </a:p>
          <a:p>
            <a:pPr marL="114300" indent="-114300"/>
            <a:r>
              <a:rPr lang="en-US" sz="1400" dirty="0"/>
              <a:t>He created executive training and enablement programs for new technologies including DevOps, Cloud Native, AI/ML.</a:t>
            </a:r>
          </a:p>
          <a:p>
            <a:pPr marL="114300" indent="-114300"/>
            <a:r>
              <a:rPr lang="en-US" sz="1400" dirty="0"/>
              <a:t>He started his career as a Peace Corps volunteer and Peace Corps HQ DC staffer.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dirty="0"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Contact: </a:t>
            </a:r>
          </a:p>
          <a:p>
            <a:pPr marL="115888" indent="-115888">
              <a:spcBef>
                <a:spcPts val="0"/>
              </a:spcBef>
            </a:pPr>
            <a:r>
              <a:rPr lang="en-US" sz="1400" dirty="0">
                <a:effectLst/>
              </a:rPr>
              <a:t>PHONE: 415-948-7158</a:t>
            </a:r>
          </a:p>
          <a:p>
            <a:pPr marL="115888" indent="-115888">
              <a:spcBef>
                <a:spcPts val="0"/>
              </a:spcBef>
            </a:pPr>
            <a:r>
              <a:rPr lang="en-US" sz="1400" dirty="0">
                <a:effectLst/>
              </a:rPr>
              <a:t>EMAIL:  </a:t>
            </a:r>
            <a:r>
              <a:rPr lang="en-US" sz="1400" dirty="0">
                <a:solidFill>
                  <a:srgbClr val="0260BF"/>
                </a:solidFill>
                <a:effectLst/>
              </a:rPr>
              <a:t>sphillips@acceleras.ai</a:t>
            </a:r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20BCE5-5E73-B372-AD08-1B60CF6521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0681" y="1673219"/>
            <a:ext cx="1208087" cy="13694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B69BA8-F1E9-B620-6815-33FA822CC7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223" y="1673179"/>
            <a:ext cx="1398789" cy="136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39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98CC2-D7C2-95FF-B138-A9B9A5671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83" y="3620141"/>
            <a:ext cx="1866899" cy="9796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/>
              <a:t>49% have not received </a:t>
            </a:r>
            <a:r>
              <a:rPr lang="en-US" sz="2400" b="1" i="1"/>
              <a:t>any</a:t>
            </a:r>
            <a:r>
              <a:rPr lang="en-US" sz="2400"/>
              <a:t> training on AI.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4B7DFD-A217-1DB5-18F9-72CE91D142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9120" y="0"/>
            <a:ext cx="7818353" cy="28712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2243A4-637D-AE3C-41C1-CE203C45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699" y="746081"/>
            <a:ext cx="7662525" cy="1066801"/>
          </a:xfrm>
        </p:spPr>
        <p:txBody>
          <a:bodyPr>
            <a:normAutofit/>
          </a:bodyPr>
          <a:lstStyle/>
          <a:p>
            <a:r>
              <a:rPr lang="en-US" sz="3500" b="1">
                <a:solidFill>
                  <a:srgbClr val="7030A0"/>
                </a:solidFill>
              </a:rPr>
              <a:t>Goal:  Create an inspired, confident public workforce able to work with AI.  </a:t>
            </a:r>
            <a:endParaRPr lang="en-US" sz="35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D57DE4-5732-3C8C-703A-87C137E14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582" y="3588889"/>
            <a:ext cx="472902" cy="101855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AC9659-914B-1121-2BB1-CCCFCCE06020}"/>
              </a:ext>
            </a:extLst>
          </p:cNvPr>
          <p:cNvSpPr txBox="1">
            <a:spLocks/>
          </p:cNvSpPr>
          <p:nvPr/>
        </p:nvSpPr>
        <p:spPr>
          <a:xfrm>
            <a:off x="7693913" y="3620141"/>
            <a:ext cx="2274570" cy="1048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/>
              <a:t>50% are afraid of being “left behind” without learning about AI.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1010CC-24F5-6B4E-5ECB-53AE21E32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8445" y="3604227"/>
            <a:ext cx="457797" cy="979685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176F3FA-4151-E222-7739-E07F2213050D}"/>
              </a:ext>
            </a:extLst>
          </p:cNvPr>
          <p:cNvSpPr txBox="1">
            <a:spLocks/>
          </p:cNvSpPr>
          <p:nvPr/>
        </p:nvSpPr>
        <p:spPr>
          <a:xfrm>
            <a:off x="3838043" y="5047099"/>
            <a:ext cx="2676939" cy="12457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/>
              <a:t>Only 14% of government agencies call themselves “Very ready” for AI.  </a:t>
            </a:r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7CF2A59-F932-E91E-2BBF-A5B9D0A73890}"/>
              </a:ext>
            </a:extLst>
          </p:cNvPr>
          <p:cNvSpPr txBox="1">
            <a:spLocks/>
          </p:cNvSpPr>
          <p:nvPr/>
        </p:nvSpPr>
        <p:spPr>
          <a:xfrm>
            <a:off x="8046083" y="5220065"/>
            <a:ext cx="2111065" cy="8918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/>
              <a:t>Only 20% “very” likely to adopt AI in coming year. </a:t>
            </a:r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67FCC9B-0BC0-C815-7B52-E05B342FD0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555" y="5172892"/>
            <a:ext cx="941702" cy="8893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AD6930-9AB2-113E-D7FB-DB70403B05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8086" y="5158348"/>
            <a:ext cx="949505" cy="903929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68D9EA6-51A6-4FD6-F971-79001C6C0A19}"/>
              </a:ext>
            </a:extLst>
          </p:cNvPr>
          <p:cNvSpPr txBox="1">
            <a:spLocks/>
          </p:cNvSpPr>
          <p:nvPr/>
        </p:nvSpPr>
        <p:spPr>
          <a:xfrm>
            <a:off x="324566" y="3949293"/>
            <a:ext cx="1248621" cy="38988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/>
              <a:t>US Workforce* (2024)</a:t>
            </a:r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5462DA1-6EF3-186D-C7A4-40EA170B1049}"/>
              </a:ext>
            </a:extLst>
          </p:cNvPr>
          <p:cNvSpPr txBox="1">
            <a:spLocks/>
          </p:cNvSpPr>
          <p:nvPr/>
        </p:nvSpPr>
        <p:spPr>
          <a:xfrm>
            <a:off x="316409" y="5471051"/>
            <a:ext cx="1424609" cy="38988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/>
              <a:t>Federal Agencies* (2023)</a:t>
            </a:r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10DC17A-3C52-CDA9-8CC3-A53947C52F34}"/>
              </a:ext>
            </a:extLst>
          </p:cNvPr>
          <p:cNvSpPr txBox="1">
            <a:spLocks/>
          </p:cNvSpPr>
          <p:nvPr/>
        </p:nvSpPr>
        <p:spPr>
          <a:xfrm>
            <a:off x="492699" y="2852824"/>
            <a:ext cx="3333034" cy="553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7030A0"/>
                </a:solidFill>
              </a:rPr>
              <a:t>Challenge:</a:t>
            </a:r>
            <a:endParaRPr lang="en-US" sz="3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E35C9-22C7-B52C-2944-EF013EF702A7}"/>
              </a:ext>
            </a:extLst>
          </p:cNvPr>
          <p:cNvSpPr txBox="1"/>
          <p:nvPr/>
        </p:nvSpPr>
        <p:spPr>
          <a:xfrm>
            <a:off x="12458" y="6642556"/>
            <a:ext cx="20537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*Sources:  Washington State University, SAIC</a:t>
            </a:r>
          </a:p>
        </p:txBody>
      </p:sp>
    </p:spTree>
    <p:extLst>
      <p:ext uri="{BB962C8B-B14F-4D97-AF65-F5344CB8AC3E}">
        <p14:creationId xmlns:p14="http://schemas.microsoft.com/office/powerpoint/2010/main" val="3975406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B7DFD-A217-1DB5-18F9-72CE91D142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265" y="-1477"/>
            <a:ext cx="4288735" cy="15749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2243A4-637D-AE3C-41C1-CE203C45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92" y="338018"/>
            <a:ext cx="8716656" cy="104818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OMB Memo (March 28, 2024)  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22020A-AE74-9738-32B1-506AD8CBC84C}"/>
              </a:ext>
            </a:extLst>
          </p:cNvPr>
          <p:cNvSpPr txBox="1">
            <a:spLocks/>
          </p:cNvSpPr>
          <p:nvPr/>
        </p:nvSpPr>
        <p:spPr>
          <a:xfrm>
            <a:off x="670005" y="1913015"/>
            <a:ext cx="11226903" cy="2957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i="1" dirty="0"/>
              <a:t>Advancing Governance, Innovation, and Risk Management for Agency Use of Artificial Intelligence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4.0 Advancing Responsible AI Innovation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a.VII</a:t>
            </a:r>
            <a:r>
              <a:rPr lang="en-US" dirty="0"/>
              <a:t>:  a current assessment of the agency’s AI and AI-enabling workforce capacity and projected AI and AI-enabling workforce needs, as well as a plan to recruit, hire, train, retain, and empower AI practitioners and achieve AI literacy for non-practitioners involved in AI to meet those needs;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103E5-66FE-6E56-7CAC-C11C3BEDCC97}"/>
              </a:ext>
            </a:extLst>
          </p:cNvPr>
          <p:cNvSpPr txBox="1">
            <a:spLocks/>
          </p:cNvSpPr>
          <p:nvPr/>
        </p:nvSpPr>
        <p:spPr>
          <a:xfrm>
            <a:off x="2284889" y="5397008"/>
            <a:ext cx="7622221" cy="85869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i="1" dirty="0">
                <a:solidFill>
                  <a:srgbClr val="FF0000"/>
                </a:solidFill>
              </a:rPr>
              <a:t>Why AI Literacy for non-practitioners?  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Without: Organizational equivalent to driving with the emergency brake on (for adoption) OR driving without a brake at all (for implementation).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25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B7DFD-A217-1DB5-18F9-72CE91D142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265" y="-1477"/>
            <a:ext cx="4288735" cy="15749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2243A4-637D-AE3C-41C1-CE203C45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826" y="255173"/>
            <a:ext cx="9210261" cy="104818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Five Skills for AI Readiness/Literacy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294878-2E33-855C-3DD4-33E2222F1AF3}"/>
              </a:ext>
            </a:extLst>
          </p:cNvPr>
          <p:cNvSpPr txBox="1"/>
          <p:nvPr/>
        </p:nvSpPr>
        <p:spPr>
          <a:xfrm>
            <a:off x="1789042" y="1677529"/>
            <a:ext cx="98662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en-US" b="1" dirty="0">
                <a:effectLst/>
              </a:rPr>
              <a:t>AI ecosystem and solutions knowledge </a:t>
            </a:r>
            <a:r>
              <a:rPr lang="en-US" dirty="0">
                <a:effectLst/>
              </a:rPr>
              <a:t>- How AI/ML models are built, how to apply the right AI/ML solutions to different business problems;</a:t>
            </a:r>
          </a:p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en-US" b="1" dirty="0">
                <a:effectLst/>
              </a:rPr>
              <a:t>Computational AI skills using metrics, thresholds, and measures </a:t>
            </a:r>
            <a:r>
              <a:rPr lang="en-US" dirty="0">
                <a:effectLst/>
              </a:rPr>
              <a:t>– How AI/ML models are measured, resulting in teams that can ask questions and understand outcomes;</a:t>
            </a:r>
          </a:p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en-US" b="1" dirty="0">
                <a:effectLst/>
              </a:rPr>
              <a:t>Model bias awareness and diagnosis </a:t>
            </a:r>
            <a:r>
              <a:rPr lang="en-US" dirty="0">
                <a:effectLst/>
              </a:rPr>
              <a:t>- Experience uncovering bias in model outputs, learn how to apply Responsible AI principles and support regulatory compliance requirements;</a:t>
            </a:r>
          </a:p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en-US" b="1" dirty="0">
                <a:effectLst/>
              </a:rPr>
              <a:t>Evaluating AI uses cases for business outcomes </a:t>
            </a:r>
            <a:r>
              <a:rPr lang="en-US" dirty="0">
                <a:effectLst/>
              </a:rPr>
              <a:t>- How to evaluate AI use cases to solve business challenges; and</a:t>
            </a:r>
          </a:p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en-US" b="1" dirty="0">
                <a:effectLst/>
              </a:rPr>
              <a:t>Experience with real AI tools </a:t>
            </a:r>
            <a:r>
              <a:rPr lang="en-US" dirty="0">
                <a:effectLst/>
              </a:rPr>
              <a:t>- Hands-on experience with Amazon SageMaker and the Azure Machine Learning Studio.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86C02B-13AA-263E-2EFE-89E9CAFF9C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213" y="1590889"/>
            <a:ext cx="855121" cy="8373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EB080E-BD4D-A22E-8A3B-C0462F9191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38" y="3432313"/>
            <a:ext cx="929633" cy="8804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3AC270-3E13-763F-FDBA-1F08B2BA90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770" y="5290382"/>
            <a:ext cx="961939" cy="8804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68E6150-C6B4-F55C-BB0D-2ACBAB0A4E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770" y="4346841"/>
            <a:ext cx="934076" cy="9069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1E8E6B6-68C8-4BFF-89F6-22B17AC7B2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770" y="2482275"/>
            <a:ext cx="926834" cy="9149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C973F-1C27-0FAD-4C3A-C11BD110EB87}"/>
              </a:ext>
            </a:extLst>
          </p:cNvPr>
          <p:cNvSpPr txBox="1">
            <a:spLocks/>
          </p:cNvSpPr>
          <p:nvPr/>
        </p:nvSpPr>
        <p:spPr>
          <a:xfrm>
            <a:off x="2786466" y="6290373"/>
            <a:ext cx="7494570" cy="4363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Basics of AI for working with AI / Data Science teams, tools, and programs.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760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98CC2-D7C2-95FF-B138-A9B9A5671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623" y="3495251"/>
            <a:ext cx="1948773" cy="6470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/>
              <a:t>Foundational AI Content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4B7DFD-A217-1DB5-18F9-72CE91D142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265" y="-1477"/>
            <a:ext cx="4288735" cy="15749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2243A4-637D-AE3C-41C1-CE203C45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92" y="338018"/>
            <a:ext cx="8716656" cy="1048186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7030A0"/>
                </a:solidFill>
              </a:rPr>
              <a:t>Acceleras.AI offers a proven and tested format for AI workforce training.  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AC9659-914B-1121-2BB1-CCCFCCE06020}"/>
              </a:ext>
            </a:extLst>
          </p:cNvPr>
          <p:cNvSpPr txBox="1">
            <a:spLocks/>
          </p:cNvSpPr>
          <p:nvPr/>
        </p:nvSpPr>
        <p:spPr>
          <a:xfrm>
            <a:off x="4734133" y="4385324"/>
            <a:ext cx="2282859" cy="529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/>
              <a:t>AI-experienced Instructors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22B161C-198E-9DE1-F847-F165F94F26DB}"/>
              </a:ext>
            </a:extLst>
          </p:cNvPr>
          <p:cNvSpPr txBox="1">
            <a:spLocks/>
          </p:cNvSpPr>
          <p:nvPr/>
        </p:nvSpPr>
        <p:spPr>
          <a:xfrm>
            <a:off x="7327710" y="3489756"/>
            <a:ext cx="2235108" cy="414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/>
              <a:t>Real AI Case Studies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176F3FA-4151-E222-7739-E07F2213050D}"/>
              </a:ext>
            </a:extLst>
          </p:cNvPr>
          <p:cNvSpPr txBox="1">
            <a:spLocks/>
          </p:cNvSpPr>
          <p:nvPr/>
        </p:nvSpPr>
        <p:spPr>
          <a:xfrm>
            <a:off x="2739873" y="5396873"/>
            <a:ext cx="1576164" cy="509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/>
              <a:t>Hands-on AI Labs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7CF2A59-F932-E91E-2BBF-A5B9D0A73890}"/>
              </a:ext>
            </a:extLst>
          </p:cNvPr>
          <p:cNvSpPr txBox="1">
            <a:spLocks/>
          </p:cNvSpPr>
          <p:nvPr/>
        </p:nvSpPr>
        <p:spPr>
          <a:xfrm>
            <a:off x="6925470" y="5463259"/>
            <a:ext cx="2741343" cy="529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/>
              <a:t>Customizable Content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5462DA1-6EF3-186D-C7A4-40EA170B1049}"/>
              </a:ext>
            </a:extLst>
          </p:cNvPr>
          <p:cNvSpPr txBox="1">
            <a:spLocks/>
          </p:cNvSpPr>
          <p:nvPr/>
        </p:nvSpPr>
        <p:spPr>
          <a:xfrm>
            <a:off x="3223788" y="6269912"/>
            <a:ext cx="5744423" cy="4363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No coding and no prerequisites required to participate.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6B1B42-0CCB-AF48-8A80-4BCC76C3D4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0939" y="4509967"/>
            <a:ext cx="978157" cy="8916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17694DC-9539-079C-DC19-102C0517E3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2029" y="2528755"/>
            <a:ext cx="999055" cy="9344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CDCF41A-CB56-1F12-AA3D-808A0813AB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075" y="4468779"/>
            <a:ext cx="1074134" cy="9740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50861F5-217E-0B12-EC42-BE8CBA66A4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5218" y="3429367"/>
            <a:ext cx="994502" cy="97813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964E699-A95A-459F-BB1D-B21CD990D8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191" y="2517455"/>
            <a:ext cx="984963" cy="96534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22020A-AE74-9738-32B1-506AD8CBC84C}"/>
              </a:ext>
            </a:extLst>
          </p:cNvPr>
          <p:cNvSpPr txBox="1">
            <a:spLocks/>
          </p:cNvSpPr>
          <p:nvPr/>
        </p:nvSpPr>
        <p:spPr>
          <a:xfrm>
            <a:off x="2614199" y="1756126"/>
            <a:ext cx="8622541" cy="436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Course formats are based on following components: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48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98CC2-D7C2-95FF-B138-A9B9A5671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833" y="2012715"/>
            <a:ext cx="3341993" cy="627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AI Training experience: 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4B7DFD-A217-1DB5-18F9-72CE91D142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265" y="-1477"/>
            <a:ext cx="4288735" cy="15749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2243A4-637D-AE3C-41C1-CE203C45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07" y="261928"/>
            <a:ext cx="7013752" cy="1048186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7030A0"/>
                </a:solidFill>
              </a:rPr>
              <a:t>AI-Experienced Instructors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AC9659-914B-1121-2BB1-CCCFCCE06020}"/>
              </a:ext>
            </a:extLst>
          </p:cNvPr>
          <p:cNvSpPr txBox="1">
            <a:spLocks/>
          </p:cNvSpPr>
          <p:nvPr/>
        </p:nvSpPr>
        <p:spPr>
          <a:xfrm>
            <a:off x="6345767" y="2012715"/>
            <a:ext cx="5112792" cy="522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/>
              <a:t>AI Solution experience: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10D42BF-220F-559B-2B6C-96A1224CE837}"/>
              </a:ext>
            </a:extLst>
          </p:cNvPr>
          <p:cNvSpPr txBox="1">
            <a:spLocks/>
          </p:cNvSpPr>
          <p:nvPr/>
        </p:nvSpPr>
        <p:spPr>
          <a:xfrm>
            <a:off x="1077607" y="2640574"/>
            <a:ext cx="3557698" cy="32819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Led capability programs that trained 4,000+ executives at Accenture on five continents.</a:t>
            </a:r>
          </a:p>
          <a:p>
            <a:r>
              <a:rPr lang="en-US" sz="2400"/>
              <a:t>Scaled Agile Framework (</a:t>
            </a:r>
            <a:r>
              <a:rPr lang="en-US" sz="2400" err="1"/>
              <a:t>SAFe</a:t>
            </a:r>
            <a:r>
              <a:rPr lang="en-US" sz="2400"/>
              <a:t>).</a:t>
            </a:r>
          </a:p>
          <a:p>
            <a:r>
              <a:rPr lang="en-US" sz="2400"/>
              <a:t>DevOps Made Real (DevOps).</a:t>
            </a:r>
          </a:p>
          <a:p>
            <a:r>
              <a:rPr lang="en-US" sz="2400"/>
              <a:t>Cloud Native Made Real.</a:t>
            </a:r>
          </a:p>
          <a:p>
            <a:r>
              <a:rPr lang="en-US" sz="2400"/>
              <a:t>120+ classes directly trained.</a:t>
            </a:r>
          </a:p>
          <a:p>
            <a:r>
              <a:rPr lang="en-US" sz="2400"/>
              <a:t>Trained-the-trainers in Australia, Japan, Germany, Italy, France, UK, US, and Canada.</a:t>
            </a:r>
          </a:p>
          <a:p>
            <a:r>
              <a:rPr lang="en-US" sz="2400"/>
              <a:t>2,000 people trained on AI/ML labs and AI content.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AFF213E-5368-BCC9-AD5A-76CBB54BFDCE}"/>
              </a:ext>
            </a:extLst>
          </p:cNvPr>
          <p:cNvSpPr txBox="1">
            <a:spLocks/>
          </p:cNvSpPr>
          <p:nvPr/>
        </p:nvSpPr>
        <p:spPr>
          <a:xfrm>
            <a:off x="6585068" y="2578945"/>
            <a:ext cx="4030114" cy="3405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Led internal Skunkworks prototyping factories for DevOps, Cloud Native, and AI/ML solutions (7 years).</a:t>
            </a:r>
          </a:p>
          <a:p>
            <a:r>
              <a:rPr lang="en-US" sz="2400"/>
              <a:t>20+ AI/ML solutions created over 5 years. 50+ solutions across all technologies.</a:t>
            </a:r>
          </a:p>
          <a:p>
            <a:r>
              <a:rPr lang="en-US" sz="2400"/>
              <a:t>Managed $3M in annual innovation funding, 10 direct reports, dotted line responsibility for 100+ developers offshore.</a:t>
            </a:r>
          </a:p>
          <a:p>
            <a:r>
              <a:rPr lang="en-US" sz="2400"/>
              <a:t>Coordinated governance for business sponsors across all workstreams. </a:t>
            </a:r>
          </a:p>
          <a:p>
            <a:r>
              <a:rPr lang="en-US" sz="2400"/>
              <a:t>Single point of contact for all escalations between engineering teams and business sponsors.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12" name="Plus 11">
            <a:extLst>
              <a:ext uri="{FF2B5EF4-FFF2-40B4-BE49-F238E27FC236}">
                <a16:creationId xmlns:a16="http://schemas.microsoft.com/office/drawing/2014/main" id="{48D09FD3-7364-82A9-8AC5-8143337AEFED}"/>
              </a:ext>
            </a:extLst>
          </p:cNvPr>
          <p:cNvSpPr/>
          <p:nvPr/>
        </p:nvSpPr>
        <p:spPr>
          <a:xfrm>
            <a:off x="5155421" y="3362621"/>
            <a:ext cx="636703" cy="632646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51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98CC2-D7C2-95FF-B138-A9B9A5671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84" y="1528847"/>
            <a:ext cx="6126032" cy="461144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Content on AI technology that is not too technical (no coding) and accessible to a variety of audiences.  </a:t>
            </a:r>
          </a:p>
          <a:p>
            <a:r>
              <a:rPr lang="en-US" sz="2400" dirty="0"/>
              <a:t>AI trends, market, progress, and challenges.</a:t>
            </a:r>
          </a:p>
          <a:p>
            <a:r>
              <a:rPr lang="en-US" sz="2400" dirty="0"/>
              <a:t>Definitions, measures / metrics, and platforms.</a:t>
            </a:r>
          </a:p>
          <a:p>
            <a:r>
              <a:rPr lang="en-US" sz="2400" dirty="0"/>
              <a:t>Responsible AI frameworks, bias, explainability.</a:t>
            </a:r>
          </a:p>
          <a:p>
            <a:r>
              <a:rPr lang="en-US" sz="2400" dirty="0"/>
              <a:t>MLOps and how models are managed in production.</a:t>
            </a:r>
          </a:p>
          <a:p>
            <a:r>
              <a:rPr lang="en-US" sz="2400" dirty="0"/>
              <a:t>Generative AI trends, architectures, and challenges.</a:t>
            </a:r>
          </a:p>
          <a:p>
            <a:r>
              <a:rPr lang="en-US" sz="2400" dirty="0"/>
              <a:t>AI security threats and defenses.</a:t>
            </a:r>
          </a:p>
          <a:p>
            <a:r>
              <a:rPr lang="en-US" sz="2400" dirty="0"/>
              <a:t>Managing AI/ML:  governance, evaluation, budgeting, communication, etc.  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4B7DFD-A217-1DB5-18F9-72CE91D142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265" y="-1477"/>
            <a:ext cx="4288735" cy="15749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2243A4-637D-AE3C-41C1-CE203C45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19" y="261928"/>
            <a:ext cx="8256588" cy="104818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Foundational AI Content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4EE8D6-0318-4F45-9A30-7B13FB6DEC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110" y="1888933"/>
            <a:ext cx="1912585" cy="17983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C62BC6-BC2D-9938-B515-F536006F1F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5422" y="3181484"/>
            <a:ext cx="2716994" cy="10329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D58ACC-F8EC-74CC-10B8-43F64550AF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2788" y="1705517"/>
            <a:ext cx="1697036" cy="17234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2CF04A-83C3-4EE6-9EA0-3120C3F5D0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110" y="5515510"/>
            <a:ext cx="3531364" cy="12495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C1D644-7700-B6C8-D884-164AD9F534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507" y="3869818"/>
            <a:ext cx="3113188" cy="17387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B6DD53-97EA-FF86-67D9-EFA6EAFD3F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0" y="4175604"/>
            <a:ext cx="2173020" cy="163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54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98CC2-D7C2-95FF-B138-A9B9A5671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84" y="1528847"/>
            <a:ext cx="5335319" cy="46114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AI/ML is not just Gen AI:</a:t>
            </a:r>
          </a:p>
          <a:p>
            <a:r>
              <a:rPr lang="en-US" sz="2400" dirty="0"/>
              <a:t>Solutions should focus on value to the business.</a:t>
            </a:r>
          </a:p>
          <a:p>
            <a:r>
              <a:rPr lang="en-US" sz="2400" dirty="0"/>
              <a:t>They will be a mix of :</a:t>
            </a:r>
          </a:p>
          <a:p>
            <a:pPr lvl="1"/>
            <a:r>
              <a:rPr lang="en-US" sz="2000" dirty="0"/>
              <a:t>Traditional analytics/BI, </a:t>
            </a:r>
          </a:p>
          <a:p>
            <a:pPr lvl="1"/>
            <a:r>
              <a:rPr lang="en-US" sz="2000" dirty="0"/>
              <a:t>‘Traditional’ AI and Machine Learning solutions, and </a:t>
            </a:r>
          </a:p>
          <a:p>
            <a:pPr lvl="1"/>
            <a:r>
              <a:rPr lang="en-US" sz="2000" dirty="0"/>
              <a:t>Newer Gen AI applications.</a:t>
            </a:r>
          </a:p>
          <a:p>
            <a:r>
              <a:rPr lang="en-US" sz="2400" dirty="0"/>
              <a:t>This illustrative view is a good prompt to think about the range of technical approaches available to solving business problems.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4B7DFD-A217-1DB5-18F9-72CE91D142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265" y="-1477"/>
            <a:ext cx="4288735" cy="15749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2243A4-637D-AE3C-41C1-CE203C45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19" y="261928"/>
            <a:ext cx="8256588" cy="104818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Portfolio Perspective:  Not just </a:t>
            </a:r>
            <a:r>
              <a:rPr lang="en-US" b="1" dirty="0" err="1">
                <a:solidFill>
                  <a:srgbClr val="7030A0"/>
                </a:solidFill>
              </a:rPr>
              <a:t>GenAI</a:t>
            </a:r>
            <a:endParaRPr lang="en-US" dirty="0"/>
          </a:p>
        </p:txBody>
      </p:sp>
      <p:pic>
        <p:nvPicPr>
          <p:cNvPr id="5" name="Picture 4" descr="A diagram of a banking system&#10;&#10;Description automatically generated with medium confidence">
            <a:extLst>
              <a:ext uri="{FF2B5EF4-FFF2-40B4-BE49-F238E27FC236}">
                <a16:creationId xmlns:a16="http://schemas.microsoft.com/office/drawing/2014/main" id="{31AE3B1C-93BA-C9B9-820E-FB1746140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996" y="1958399"/>
            <a:ext cx="5285595" cy="461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07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233192</TotalTime>
  <Words>1992</Words>
  <Application>Microsoft Macintosh PowerPoint</Application>
  <PresentationFormat>Widescreen</PresentationFormat>
  <Paragraphs>233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Acceleras.AI:   AI Literacy Training for the Public Workforce</vt:lpstr>
      <vt:lpstr>Acceleras.AI LLC Company</vt:lpstr>
      <vt:lpstr>Goal:  Create an inspired, confident public workforce able to work with AI.  </vt:lpstr>
      <vt:lpstr>OMB Memo (March 28, 2024)  </vt:lpstr>
      <vt:lpstr>Five Skills for AI Readiness/Literacy</vt:lpstr>
      <vt:lpstr>Acceleras.AI offers a proven and tested format for AI workforce training.  </vt:lpstr>
      <vt:lpstr>AI-Experienced Instructors</vt:lpstr>
      <vt:lpstr>Foundational AI Content</vt:lpstr>
      <vt:lpstr>Portfolio Perspective:  Not just GenAI</vt:lpstr>
      <vt:lpstr>Hands-on AI Labs (no coding)</vt:lpstr>
      <vt:lpstr>Real AI Case Studies</vt:lpstr>
      <vt:lpstr>Customizable Content</vt:lpstr>
      <vt:lpstr>Example Courses:  Many formats are possible</vt:lpstr>
      <vt:lpstr>Questions?</vt:lpstr>
      <vt:lpstr>Acceleras.AI LLC Company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Phillips</dc:creator>
  <cp:lastModifiedBy>Scott Phillips</cp:lastModifiedBy>
  <cp:revision>276</cp:revision>
  <dcterms:created xsi:type="dcterms:W3CDTF">2022-06-17T02:09:23Z</dcterms:created>
  <dcterms:modified xsi:type="dcterms:W3CDTF">2024-08-21T15:33:25Z</dcterms:modified>
</cp:coreProperties>
</file>