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6" r:id="rId2"/>
    <p:sldId id="260" r:id="rId3"/>
    <p:sldId id="270" r:id="rId4"/>
    <p:sldId id="267" r:id="rId5"/>
    <p:sldId id="276"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96247" autoAdjust="0"/>
  </p:normalViewPr>
  <p:slideViewPr>
    <p:cSldViewPr snapToGrid="0">
      <p:cViewPr varScale="1">
        <p:scale>
          <a:sx n="103" d="100"/>
          <a:sy n="103" d="100"/>
        </p:scale>
        <p:origin x="54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285472-53F3-D174-47FB-61F51922DF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256C903-A69A-28E8-DDC0-BE53AC5D3A1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2F3DF5-F660-4F76-BC84-3A0799720C5B}" type="datetimeFigureOut">
              <a:rPr lang="en-US" smtClean="0"/>
              <a:t>8/9/2024</a:t>
            </a:fld>
            <a:endParaRPr lang="en-US"/>
          </a:p>
        </p:txBody>
      </p:sp>
      <p:sp>
        <p:nvSpPr>
          <p:cNvPr id="4" name="Footer Placeholder 3">
            <a:extLst>
              <a:ext uri="{FF2B5EF4-FFF2-40B4-BE49-F238E27FC236}">
                <a16:creationId xmlns:a16="http://schemas.microsoft.com/office/drawing/2014/main" id="{3E9E4B09-AA64-D855-B696-0F85B140F05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F66CD9D-C781-8391-D2F4-A8AE386BAD2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194681-56F7-4A36-965D-224DB0D47153}" type="slidenum">
              <a:rPr lang="en-US" smtClean="0"/>
              <a:t>‹#›</a:t>
            </a:fld>
            <a:endParaRPr lang="en-US"/>
          </a:p>
        </p:txBody>
      </p:sp>
    </p:spTree>
    <p:extLst>
      <p:ext uri="{BB962C8B-B14F-4D97-AF65-F5344CB8AC3E}">
        <p14:creationId xmlns:p14="http://schemas.microsoft.com/office/powerpoint/2010/main" val="35023712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3D2D4-0F88-1787-1468-A3540DBE7A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D24465-A5CD-8ED0-13D9-CDACF575E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8631AF-ACE0-E744-33D5-09D05B59B4A1}"/>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5" name="Footer Placeholder 4">
            <a:extLst>
              <a:ext uri="{FF2B5EF4-FFF2-40B4-BE49-F238E27FC236}">
                <a16:creationId xmlns:a16="http://schemas.microsoft.com/office/drawing/2014/main" id="{A5441D5D-34C5-13A1-2B44-425289F55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79834-AD21-864B-5EFD-F71471F6988B}"/>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4056765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0542D-E961-9EC2-21E7-7FB83C34A9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13E2B5-9923-C9FC-F4F3-8EB401B039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22875-A0C6-9CA7-A120-91C3B63C36D5}"/>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5" name="Footer Placeholder 4">
            <a:extLst>
              <a:ext uri="{FF2B5EF4-FFF2-40B4-BE49-F238E27FC236}">
                <a16:creationId xmlns:a16="http://schemas.microsoft.com/office/drawing/2014/main" id="{0AFB94CF-6B33-5C19-184D-7315A1D1F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08B0D7-6C3A-3BE1-D14C-9B1879983A57}"/>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319310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2E1631-9363-9DB4-3DB0-A44E521914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80CFCD-CC1E-EDBE-9D0D-3FDA0E0BF5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AFB67A-3468-51CA-ECA0-EAD6400E3A1F}"/>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5" name="Footer Placeholder 4">
            <a:extLst>
              <a:ext uri="{FF2B5EF4-FFF2-40B4-BE49-F238E27FC236}">
                <a16:creationId xmlns:a16="http://schemas.microsoft.com/office/drawing/2014/main" id="{41E313D4-FE2F-A982-C662-D2162BCBF2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0C4EAD-E86E-3833-0AFD-F09BDBF533FB}"/>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622845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982A5-44AA-82EF-FC64-D1C36AC8F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36DA1C-5B29-AE4D-20F9-903255ED5D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4027C8-6E78-A0C9-B32B-7514941C9B34}"/>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5" name="Footer Placeholder 4">
            <a:extLst>
              <a:ext uri="{FF2B5EF4-FFF2-40B4-BE49-F238E27FC236}">
                <a16:creationId xmlns:a16="http://schemas.microsoft.com/office/drawing/2014/main" id="{0F3FE6D9-009E-419E-C056-0F78BEA8B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391137-EE4F-F0C1-87F7-9F5B5FB1C83F}"/>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2188210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DF566-BD74-DE35-993C-6D97767263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8EA273-D338-31E8-521D-286728D124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8F38AE-FBF3-E9F7-B3A5-213307E776E8}"/>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5" name="Footer Placeholder 4">
            <a:extLst>
              <a:ext uri="{FF2B5EF4-FFF2-40B4-BE49-F238E27FC236}">
                <a16:creationId xmlns:a16="http://schemas.microsoft.com/office/drawing/2014/main" id="{B9AA9AF4-5CF3-BEDF-D112-336F47CB0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C4132-DF51-D650-993A-E80DFFDD3701}"/>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428703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7AABA-CA85-8DED-D030-5B69A93121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F18F34-C3D5-5D54-CC43-FA572D4571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E4E633-CE22-40B2-D3FD-CA05EF3B94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53F324-29A8-5DDB-FBFA-E96C6FF6776F}"/>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6" name="Footer Placeholder 5">
            <a:extLst>
              <a:ext uri="{FF2B5EF4-FFF2-40B4-BE49-F238E27FC236}">
                <a16:creationId xmlns:a16="http://schemas.microsoft.com/office/drawing/2014/main" id="{0A11ED5D-6E29-A29E-46A5-A8B20BE76A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EF39A0-F672-1EFC-1F4D-AA474E6EB8C7}"/>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151133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007E9-974F-E2CA-3D03-D9454F9918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F40E2C-CDC4-63AF-F4FE-AFD62391BC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690C3C-73E0-2FA9-914F-88E356DAFD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0EAFA3-806C-20CC-7E4C-D6CDE69146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40B527-09F9-8C2E-A6CD-8C1E969D59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3B9DDB-30F9-C944-0ADD-85710B20859A}"/>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8" name="Footer Placeholder 7">
            <a:extLst>
              <a:ext uri="{FF2B5EF4-FFF2-40B4-BE49-F238E27FC236}">
                <a16:creationId xmlns:a16="http://schemas.microsoft.com/office/drawing/2014/main" id="{0EF7F2C6-E4F2-514D-076E-85A7C94011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CF636F-795D-C412-7D79-2B941D72ED7E}"/>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91714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02F15-659C-A575-8D5E-185D0735D9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C987CE-52AB-1F93-21FF-1D16C9BE34A0}"/>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4" name="Footer Placeholder 3">
            <a:extLst>
              <a:ext uri="{FF2B5EF4-FFF2-40B4-BE49-F238E27FC236}">
                <a16:creationId xmlns:a16="http://schemas.microsoft.com/office/drawing/2014/main" id="{6D07D906-EE7B-FB0D-F683-D926301BB5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9B8E49-7C25-C5FE-4A4F-86E7F3FB3432}"/>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67478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0603A5-8E6F-E0D0-0A62-4FF508345201}"/>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3" name="Footer Placeholder 2">
            <a:extLst>
              <a:ext uri="{FF2B5EF4-FFF2-40B4-BE49-F238E27FC236}">
                <a16:creationId xmlns:a16="http://schemas.microsoft.com/office/drawing/2014/main" id="{04B7FCF7-765A-BA8C-8831-9B48D76102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DEF136-3850-CA4C-BC2E-87F8C8ABA02E}"/>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108783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BFE38-0901-439A-5820-B05F27ABF1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57C579-0367-B253-4A77-2A64F698D1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71527B-2B5C-09DC-36A4-3CD1D9DC2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E3C38-10A5-C427-02D4-C63100DF54C7}"/>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6" name="Footer Placeholder 5">
            <a:extLst>
              <a:ext uri="{FF2B5EF4-FFF2-40B4-BE49-F238E27FC236}">
                <a16:creationId xmlns:a16="http://schemas.microsoft.com/office/drawing/2014/main" id="{B07260BD-10D2-5B5D-A88E-80908BCEF3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A314E7-947A-EAE8-E282-91E620E83D12}"/>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4038109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F2906-8107-75EE-5FC0-8EB1993819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CB4B0F-B270-91D0-617C-50825D8EB9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845B06-954B-D318-E09E-62FF7A9328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594824-C868-0044-7415-394F775ABF10}"/>
              </a:ext>
            </a:extLst>
          </p:cNvPr>
          <p:cNvSpPr>
            <a:spLocks noGrp="1"/>
          </p:cNvSpPr>
          <p:nvPr>
            <p:ph type="dt" sz="half" idx="10"/>
          </p:nvPr>
        </p:nvSpPr>
        <p:spPr/>
        <p:txBody>
          <a:bodyPr/>
          <a:lstStyle/>
          <a:p>
            <a:fld id="{14F39C4C-5ACC-4253-8538-D7D05EB0BE25}" type="datetimeFigureOut">
              <a:rPr lang="en-US" smtClean="0"/>
              <a:t>8/9/2024</a:t>
            </a:fld>
            <a:endParaRPr lang="en-US"/>
          </a:p>
        </p:txBody>
      </p:sp>
      <p:sp>
        <p:nvSpPr>
          <p:cNvPr id="6" name="Footer Placeholder 5">
            <a:extLst>
              <a:ext uri="{FF2B5EF4-FFF2-40B4-BE49-F238E27FC236}">
                <a16:creationId xmlns:a16="http://schemas.microsoft.com/office/drawing/2014/main" id="{4708BE0B-3C6C-B316-B9FE-FE480D8C11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D074A6-2E39-F53D-239A-783D5E1626F9}"/>
              </a:ext>
            </a:extLst>
          </p:cNvPr>
          <p:cNvSpPr>
            <a:spLocks noGrp="1"/>
          </p:cNvSpPr>
          <p:nvPr>
            <p:ph type="sldNum" sz="quarter" idx="12"/>
          </p:nvPr>
        </p:nvSpPr>
        <p:spPr/>
        <p:txBody>
          <a:bodyPr/>
          <a:lstStyle/>
          <a:p>
            <a:fld id="{37AA44D4-758E-43C8-9B88-6FFDBBA4794D}" type="slidenum">
              <a:rPr lang="en-US" smtClean="0"/>
              <a:t>‹#›</a:t>
            </a:fld>
            <a:endParaRPr lang="en-US"/>
          </a:p>
        </p:txBody>
      </p:sp>
    </p:spTree>
    <p:extLst>
      <p:ext uri="{BB962C8B-B14F-4D97-AF65-F5344CB8AC3E}">
        <p14:creationId xmlns:p14="http://schemas.microsoft.com/office/powerpoint/2010/main" val="1910582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5FF0E8-E859-0113-DFC0-A805870464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21B1ED-0762-60B5-6035-4C63E74E26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5B1CA2-E6D5-1EAB-4056-C063D57B27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39C4C-5ACC-4253-8538-D7D05EB0BE25}" type="datetimeFigureOut">
              <a:rPr lang="en-US" smtClean="0"/>
              <a:t>8/9/2024</a:t>
            </a:fld>
            <a:endParaRPr lang="en-US"/>
          </a:p>
        </p:txBody>
      </p:sp>
      <p:sp>
        <p:nvSpPr>
          <p:cNvPr id="5" name="Footer Placeholder 4">
            <a:extLst>
              <a:ext uri="{FF2B5EF4-FFF2-40B4-BE49-F238E27FC236}">
                <a16:creationId xmlns:a16="http://schemas.microsoft.com/office/drawing/2014/main" id="{DB06AA40-0753-A70C-E113-D9630307A9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E99AF7-70A0-4B68-03D9-2EF1069ACB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A44D4-758E-43C8-9B88-6FFDBBA4794D}" type="slidenum">
              <a:rPr lang="en-US" smtClean="0"/>
              <a:t>‹#›</a:t>
            </a:fld>
            <a:endParaRPr lang="en-US"/>
          </a:p>
        </p:txBody>
      </p:sp>
    </p:spTree>
    <p:extLst>
      <p:ext uri="{BB962C8B-B14F-4D97-AF65-F5344CB8AC3E}">
        <p14:creationId xmlns:p14="http://schemas.microsoft.com/office/powerpoint/2010/main" val="4057036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m@hathr.ai"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contact@hathr.a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am@hathr.ai"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20" name="Freeform: Shape 19">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92712F8-36FA-35DF-0CE8-4098D93322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9716" y="1183081"/>
            <a:ext cx="759147"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F9469B9-6468-5B6A-E832-8D45903884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189" y="5674917"/>
            <a:ext cx="10774344" cy="0"/>
          </a:xfrm>
          <a:prstGeom prst="line">
            <a:avLst/>
          </a:prstGeom>
          <a:ln w="127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78440CE-8367-671B-C363-DED4F64557AB}"/>
              </a:ext>
            </a:extLst>
          </p:cNvPr>
          <p:cNvSpPr txBox="1"/>
          <p:nvPr/>
        </p:nvSpPr>
        <p:spPr>
          <a:xfrm>
            <a:off x="854765" y="5721108"/>
            <a:ext cx="6119776" cy="369332"/>
          </a:xfrm>
          <a:prstGeom prst="rect">
            <a:avLst/>
          </a:prstGeom>
          <a:noFill/>
        </p:spPr>
        <p:txBody>
          <a:bodyPr wrap="square" rtlCol="0">
            <a:spAutoFit/>
          </a:bodyPr>
          <a:lstStyle/>
          <a:p>
            <a:r>
              <a:rPr lang="en-US" dirty="0"/>
              <a:t>The only private and secure AI for regulated industries</a:t>
            </a:r>
          </a:p>
        </p:txBody>
      </p:sp>
      <p:pic>
        <p:nvPicPr>
          <p:cNvPr id="6" name="Picture 5" descr="A black and grey logo&#10;&#10;Description automatically generated">
            <a:extLst>
              <a:ext uri="{FF2B5EF4-FFF2-40B4-BE49-F238E27FC236}">
                <a16:creationId xmlns:a16="http://schemas.microsoft.com/office/drawing/2014/main" id="{525B3C32-BEC4-7CA8-2EC0-8D5F12A0AB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911" y="1020634"/>
            <a:ext cx="4424235" cy="929089"/>
          </a:xfrm>
          <a:prstGeom prst="rect">
            <a:avLst/>
          </a:prstGeom>
        </p:spPr>
      </p:pic>
      <p:sp>
        <p:nvSpPr>
          <p:cNvPr id="2" name="Content Placeholder 2">
            <a:extLst>
              <a:ext uri="{FF2B5EF4-FFF2-40B4-BE49-F238E27FC236}">
                <a16:creationId xmlns:a16="http://schemas.microsoft.com/office/drawing/2014/main" id="{D5987B89-017D-0642-6C7B-43E76419E25F}"/>
              </a:ext>
            </a:extLst>
          </p:cNvPr>
          <p:cNvSpPr txBox="1">
            <a:spLocks/>
          </p:cNvSpPr>
          <p:nvPr/>
        </p:nvSpPr>
        <p:spPr>
          <a:xfrm>
            <a:off x="649911" y="2112170"/>
            <a:ext cx="10977282" cy="49972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500"/>
              </a:spcBef>
            </a:pPr>
            <a:r>
              <a:rPr lang="en-US" sz="1400" dirty="0">
                <a:latin typeface="Roboto" panose="02000000000000000000" pitchFamily="2" charset="0"/>
                <a:ea typeface="Roboto" panose="02000000000000000000" pitchFamily="2" charset="0"/>
              </a:rPr>
              <a:t>Legal Name: </a:t>
            </a:r>
            <a:r>
              <a:rPr lang="en-US" sz="1400" b="1" dirty="0">
                <a:latin typeface="Roboto" panose="02000000000000000000" pitchFamily="2" charset="0"/>
                <a:ea typeface="Roboto" panose="02000000000000000000" pitchFamily="2" charset="0"/>
              </a:rPr>
              <a:t>Hathr LLC</a:t>
            </a:r>
          </a:p>
          <a:p>
            <a:pPr algn="l">
              <a:spcBef>
                <a:spcPts val="500"/>
              </a:spcBef>
            </a:pPr>
            <a:r>
              <a:rPr lang="en-US" sz="1400" dirty="0">
                <a:latin typeface="Roboto" panose="02000000000000000000" pitchFamily="2" charset="0"/>
                <a:ea typeface="Roboto" panose="02000000000000000000" pitchFamily="2" charset="0"/>
              </a:rPr>
              <a:t>UEI: </a:t>
            </a:r>
            <a:r>
              <a:rPr lang="en-US" sz="1400" b="1" dirty="0">
                <a:latin typeface="Roboto" panose="02000000000000000000" pitchFamily="2" charset="0"/>
                <a:ea typeface="Roboto" panose="02000000000000000000" pitchFamily="2" charset="0"/>
              </a:rPr>
              <a:t>EKD1FKD666A9</a:t>
            </a:r>
          </a:p>
          <a:p>
            <a:pPr algn="l">
              <a:spcBef>
                <a:spcPts val="500"/>
              </a:spcBef>
            </a:pPr>
            <a:r>
              <a:rPr lang="en-US" sz="1400" dirty="0">
                <a:latin typeface="Roboto" panose="02000000000000000000" pitchFamily="2" charset="0"/>
                <a:ea typeface="Roboto" panose="02000000000000000000" pitchFamily="2" charset="0"/>
              </a:rPr>
              <a:t>CAGE Code: </a:t>
            </a:r>
            <a:r>
              <a:rPr lang="en-US" sz="1400" b="1" dirty="0">
                <a:latin typeface="Roboto" panose="02000000000000000000" pitchFamily="2" charset="0"/>
                <a:ea typeface="Roboto" panose="02000000000000000000" pitchFamily="2" charset="0"/>
              </a:rPr>
              <a:t>9SLJ5</a:t>
            </a:r>
          </a:p>
          <a:p>
            <a:pPr algn="l">
              <a:spcBef>
                <a:spcPts val="500"/>
              </a:spcBef>
            </a:pPr>
            <a:r>
              <a:rPr lang="en-US" sz="1400" dirty="0">
                <a:latin typeface="Roboto" panose="02000000000000000000" pitchFamily="2" charset="0"/>
                <a:ea typeface="Roboto" panose="02000000000000000000" pitchFamily="2" charset="0"/>
              </a:rPr>
              <a:t>Small Disadvantaged Business Status: </a:t>
            </a:r>
            <a:r>
              <a:rPr lang="en-US" sz="1400" b="1" dirty="0">
                <a:latin typeface="Roboto" panose="02000000000000000000" pitchFamily="2" charset="0"/>
                <a:ea typeface="Roboto" panose="02000000000000000000" pitchFamily="2" charset="0"/>
              </a:rPr>
              <a:t>SDVOSB</a:t>
            </a:r>
          </a:p>
          <a:p>
            <a:pPr algn="l">
              <a:spcBef>
                <a:spcPts val="500"/>
              </a:spcBef>
            </a:pPr>
            <a:endParaRPr lang="en-US" sz="1400" dirty="0">
              <a:latin typeface="Roboto" panose="02000000000000000000" pitchFamily="2" charset="0"/>
              <a:ea typeface="Roboto" panose="02000000000000000000" pitchFamily="2" charset="0"/>
            </a:endParaRPr>
          </a:p>
          <a:p>
            <a:pPr algn="l">
              <a:spcBef>
                <a:spcPts val="500"/>
              </a:spcBef>
            </a:pPr>
            <a:endParaRPr lang="en-US" sz="1400" dirty="0">
              <a:latin typeface="Roboto" panose="02000000000000000000" pitchFamily="2" charset="0"/>
              <a:ea typeface="Roboto" panose="02000000000000000000" pitchFamily="2" charset="0"/>
            </a:endParaRPr>
          </a:p>
          <a:p>
            <a:pPr algn="l">
              <a:spcBef>
                <a:spcPts val="500"/>
              </a:spcBef>
            </a:pPr>
            <a:endParaRPr lang="en-US" sz="1400" dirty="0">
              <a:latin typeface="Roboto" panose="02000000000000000000" pitchFamily="2" charset="0"/>
              <a:ea typeface="Roboto" panose="02000000000000000000" pitchFamily="2" charset="0"/>
            </a:endParaRPr>
          </a:p>
          <a:p>
            <a:pPr algn="l">
              <a:spcBef>
                <a:spcPts val="500"/>
              </a:spcBef>
            </a:pPr>
            <a:endParaRPr lang="en-US" sz="1400" dirty="0">
              <a:latin typeface="Roboto" panose="02000000000000000000" pitchFamily="2" charset="0"/>
              <a:ea typeface="Roboto" panose="02000000000000000000" pitchFamily="2" charset="0"/>
            </a:endParaRPr>
          </a:p>
          <a:p>
            <a:pPr algn="l">
              <a:spcBef>
                <a:spcPts val="500"/>
              </a:spcBef>
            </a:pPr>
            <a:r>
              <a:rPr lang="en-US" sz="1400" dirty="0">
                <a:latin typeface="Roboto" panose="02000000000000000000" pitchFamily="2" charset="0"/>
                <a:ea typeface="Roboto" panose="02000000000000000000" pitchFamily="2" charset="0"/>
              </a:rPr>
              <a:t>POC Contact Info: </a:t>
            </a:r>
          </a:p>
          <a:p>
            <a:pPr algn="l">
              <a:spcBef>
                <a:spcPts val="500"/>
              </a:spcBef>
            </a:pPr>
            <a:r>
              <a:rPr lang="en-US" sz="1400" dirty="0">
                <a:latin typeface="Roboto" panose="02000000000000000000" pitchFamily="2" charset="0"/>
                <a:ea typeface="Roboto" panose="02000000000000000000" pitchFamily="2" charset="0"/>
              </a:rPr>
              <a:t>Email: </a:t>
            </a:r>
            <a:r>
              <a:rPr lang="en-US" sz="1400" dirty="0">
                <a:latin typeface="Roboto" panose="02000000000000000000" pitchFamily="2" charset="0"/>
                <a:ea typeface="Roboto" panose="02000000000000000000" pitchFamily="2" charset="0"/>
                <a:hlinkClick r:id="rId3"/>
              </a:rPr>
              <a:t>Sam@hathr.ai</a:t>
            </a:r>
            <a:endParaRPr lang="en-US" sz="1400" dirty="0">
              <a:latin typeface="Roboto" panose="02000000000000000000" pitchFamily="2" charset="0"/>
              <a:ea typeface="Roboto" panose="02000000000000000000" pitchFamily="2" charset="0"/>
            </a:endParaRPr>
          </a:p>
          <a:p>
            <a:pPr algn="l">
              <a:spcBef>
                <a:spcPts val="500"/>
              </a:spcBef>
            </a:pPr>
            <a:r>
              <a:rPr lang="en-US" sz="1400" dirty="0">
                <a:latin typeface="Roboto" panose="02000000000000000000" pitchFamily="2" charset="0"/>
                <a:ea typeface="Roboto" panose="02000000000000000000" pitchFamily="2" charset="0"/>
              </a:rPr>
              <a:t>Corporate Contact: </a:t>
            </a:r>
            <a:r>
              <a:rPr lang="en-US" sz="1400" dirty="0">
                <a:latin typeface="Roboto" panose="02000000000000000000" pitchFamily="2" charset="0"/>
                <a:ea typeface="Roboto" panose="02000000000000000000" pitchFamily="2" charset="0"/>
                <a:hlinkClick r:id="rId4"/>
              </a:rPr>
              <a:t>contact@hathr.ai</a:t>
            </a:r>
            <a:r>
              <a:rPr lang="en-US" sz="1400" dirty="0">
                <a:latin typeface="Roboto" panose="02000000000000000000" pitchFamily="2" charset="0"/>
                <a:ea typeface="Roboto" panose="02000000000000000000" pitchFamily="2" charset="0"/>
              </a:rPr>
              <a:t> </a:t>
            </a:r>
          </a:p>
          <a:p>
            <a:pPr algn="l">
              <a:spcBef>
                <a:spcPts val="500"/>
              </a:spcBef>
            </a:pPr>
            <a:r>
              <a:rPr lang="en-US" sz="1400" dirty="0">
                <a:latin typeface="Roboto" panose="02000000000000000000" pitchFamily="2" charset="0"/>
                <a:ea typeface="Roboto" panose="02000000000000000000" pitchFamily="2" charset="0"/>
              </a:rPr>
              <a:t>Address: </a:t>
            </a:r>
            <a:r>
              <a:rPr lang="en-US" sz="1400" b="1" dirty="0">
                <a:latin typeface="Roboto" panose="02000000000000000000" pitchFamily="2" charset="0"/>
                <a:ea typeface="Roboto" panose="02000000000000000000" pitchFamily="2" charset="0"/>
              </a:rPr>
              <a:t>8001 Forbes Place, Suite 200, Springfield, VA, 22151</a:t>
            </a:r>
          </a:p>
          <a:p>
            <a:pPr algn="l">
              <a:spcBef>
                <a:spcPts val="500"/>
              </a:spcBef>
            </a:pPr>
            <a:r>
              <a:rPr lang="en-US" sz="1400" dirty="0">
                <a:latin typeface="Roboto" panose="02000000000000000000" pitchFamily="2" charset="0"/>
                <a:ea typeface="Roboto" panose="02000000000000000000" pitchFamily="2" charset="0"/>
              </a:rPr>
              <a:t>NAICS</a:t>
            </a:r>
            <a:r>
              <a:rPr lang="en-US" sz="1400" b="1" dirty="0">
                <a:latin typeface="Roboto" panose="02000000000000000000" pitchFamily="2" charset="0"/>
                <a:ea typeface="Roboto" panose="02000000000000000000" pitchFamily="2" charset="0"/>
              </a:rPr>
              <a:t>: 541511, 518210, 541512, 541519, 541690, 541715</a:t>
            </a:r>
          </a:p>
          <a:p>
            <a:pPr algn="l"/>
            <a:endParaRPr lang="en-US"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93352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22" name="Freeform: Shape 21">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2">
            <a:extLst>
              <a:ext uri="{FF2B5EF4-FFF2-40B4-BE49-F238E27FC236}">
                <a16:creationId xmlns:a16="http://schemas.microsoft.com/office/drawing/2014/main" id="{CAEFB2A0-1ADB-7C87-E85F-42321ECE9DF1}"/>
              </a:ext>
            </a:extLst>
          </p:cNvPr>
          <p:cNvSpPr txBox="1">
            <a:spLocks/>
          </p:cNvSpPr>
          <p:nvPr/>
        </p:nvSpPr>
        <p:spPr>
          <a:xfrm>
            <a:off x="607357" y="1147607"/>
            <a:ext cx="10977282" cy="49972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err="1">
                <a:latin typeface="Roboto" panose="02000000000000000000" pitchFamily="2" charset="0"/>
                <a:ea typeface="Roboto" panose="02000000000000000000" pitchFamily="2" charset="0"/>
              </a:rPr>
              <a:t>GenAI</a:t>
            </a:r>
            <a:r>
              <a:rPr lang="en-US" sz="2000" dirty="0">
                <a:latin typeface="Roboto" panose="02000000000000000000" pitchFamily="2" charset="0"/>
                <a:ea typeface="Roboto" panose="02000000000000000000" pitchFamily="2" charset="0"/>
              </a:rPr>
              <a:t> is taking the world by storm but it’s not private or secure.</a:t>
            </a:r>
            <a:endParaRPr lang="en-US" sz="2000" b="1" dirty="0">
              <a:latin typeface="Roboto" panose="02000000000000000000" pitchFamily="2" charset="0"/>
              <a:ea typeface="Roboto" panose="02000000000000000000" pitchFamily="2" charset="0"/>
            </a:endParaRPr>
          </a:p>
          <a:p>
            <a:pPr lvl="1"/>
            <a:endParaRPr lang="en-US" dirty="0">
              <a:latin typeface="Roboto" panose="02000000000000000000" pitchFamily="2" charset="0"/>
              <a:ea typeface="Roboto" panose="02000000000000000000" pitchFamily="2" charset="0"/>
            </a:endParaRPr>
          </a:p>
          <a:p>
            <a:pPr lvl="1"/>
            <a:r>
              <a:rPr lang="en-US" dirty="0">
                <a:latin typeface="Roboto" panose="02000000000000000000" pitchFamily="2" charset="0"/>
                <a:ea typeface="Roboto" panose="02000000000000000000" pitchFamily="2" charset="0"/>
              </a:rPr>
              <a:t>It’s 2024 and major AI Tools are dangerous for US Government workloads because…</a:t>
            </a:r>
          </a:p>
          <a:p>
            <a:pPr lvl="1"/>
            <a:endParaRPr lang="en-US" b="1" dirty="0">
              <a:latin typeface="Roboto" panose="02000000000000000000" pitchFamily="2" charset="0"/>
              <a:ea typeface="Roboto" panose="02000000000000000000" pitchFamily="2" charset="0"/>
            </a:endParaRPr>
          </a:p>
          <a:p>
            <a:pPr marL="800100" lvl="1" indent="-342900" algn="l">
              <a:spcBef>
                <a:spcPts val="1200"/>
              </a:spcBef>
              <a:buFont typeface="Arial" panose="020B0604020202020204" pitchFamily="34" charset="0"/>
              <a:buChar char="•"/>
            </a:pPr>
            <a:r>
              <a:rPr lang="en-US" dirty="0">
                <a:latin typeface="Roboto" panose="02000000000000000000" pitchFamily="2" charset="0"/>
                <a:ea typeface="Roboto" panose="02000000000000000000" pitchFamily="2" charset="0"/>
              </a:rPr>
              <a:t>GPT/Gemini/etc. access, store, and share controlled data they shouldn’t</a:t>
            </a:r>
            <a:endParaRPr lang="en-US" sz="1800" dirty="0">
              <a:latin typeface="Roboto" panose="02000000000000000000" pitchFamily="2" charset="0"/>
              <a:ea typeface="Roboto" panose="02000000000000000000" pitchFamily="2" charset="0"/>
            </a:endParaRPr>
          </a:p>
          <a:p>
            <a:pPr marL="800100" lvl="1" indent="-342900" algn="l">
              <a:spcBef>
                <a:spcPts val="1200"/>
              </a:spcBef>
              <a:buFont typeface="Arial" panose="020B0604020202020204" pitchFamily="34" charset="0"/>
              <a:buChar char="•"/>
            </a:pPr>
            <a:r>
              <a:rPr lang="en-US" dirty="0">
                <a:latin typeface="Roboto" panose="02000000000000000000" pitchFamily="2" charset="0"/>
                <a:ea typeface="Roboto" panose="02000000000000000000" pitchFamily="2" charset="0"/>
              </a:rPr>
              <a:t>Big Tech’s AI doesn’t have a way to clean and manage their LLMs if someone uploads something they shouldn’t (e.g. data spill)</a:t>
            </a:r>
          </a:p>
          <a:p>
            <a:pPr marL="800100" lvl="1" indent="-342900" algn="l">
              <a:spcBef>
                <a:spcPts val="1200"/>
              </a:spcBef>
              <a:buFont typeface="Arial" panose="020B0604020202020204" pitchFamily="34" charset="0"/>
              <a:buChar char="•"/>
            </a:pPr>
            <a:r>
              <a:rPr lang="en-US" dirty="0">
                <a:latin typeface="Roboto" panose="02000000000000000000" pitchFamily="2" charset="0"/>
                <a:ea typeface="Roboto" panose="02000000000000000000" pitchFamily="2" charset="0"/>
              </a:rPr>
              <a:t>Hallucinations are rampant and provide unrelated data for specific tasks.</a:t>
            </a:r>
          </a:p>
          <a:p>
            <a:pPr marL="1257300" lvl="2" indent="-342900" algn="l">
              <a:spcBef>
                <a:spcPts val="1200"/>
              </a:spcBef>
              <a:buFont typeface="Arial" panose="020B0604020202020204" pitchFamily="34" charset="0"/>
              <a:buChar char="•"/>
            </a:pPr>
            <a:r>
              <a:rPr lang="en-US" dirty="0">
                <a:latin typeface="Roboto" panose="02000000000000000000" pitchFamily="2" charset="0"/>
                <a:ea typeface="Roboto" panose="02000000000000000000" pitchFamily="2" charset="0"/>
              </a:rPr>
              <a:t>Big Tech’s AI edits responses based on Microsoft/Google/</a:t>
            </a:r>
            <a:r>
              <a:rPr lang="en-US" dirty="0" err="1">
                <a:latin typeface="Roboto" panose="02000000000000000000" pitchFamily="2" charset="0"/>
                <a:ea typeface="Roboto" panose="02000000000000000000" pitchFamily="2" charset="0"/>
              </a:rPr>
              <a:t>Etc</a:t>
            </a:r>
            <a:r>
              <a:rPr lang="en-US" dirty="0">
                <a:latin typeface="Roboto" panose="02000000000000000000" pitchFamily="2" charset="0"/>
                <a:ea typeface="Roboto" panose="02000000000000000000" pitchFamily="2" charset="0"/>
              </a:rPr>
              <a:t>.’s moralizing on Defense work </a:t>
            </a:r>
          </a:p>
          <a:p>
            <a:pPr marL="800100" lvl="1" indent="-342900" algn="l">
              <a:spcBef>
                <a:spcPts val="1200"/>
              </a:spcBef>
              <a:buFont typeface="Arial" panose="020B0604020202020204" pitchFamily="34" charset="0"/>
              <a:buChar char="•"/>
            </a:pPr>
            <a:r>
              <a:rPr lang="en-US" dirty="0">
                <a:latin typeface="Roboto" panose="02000000000000000000" pitchFamily="2" charset="0"/>
                <a:ea typeface="Roboto" panose="02000000000000000000" pitchFamily="2" charset="0"/>
              </a:rPr>
              <a:t>Other AI tools don’t comply with NIST800-171, NIST800-53, or other IT infrastructure standards</a:t>
            </a:r>
          </a:p>
          <a:p>
            <a:pPr marL="1257300" lvl="2" indent="-342900" algn="l">
              <a:spcBef>
                <a:spcPts val="1200"/>
              </a:spcBef>
              <a:buFont typeface="Arial" panose="020B0604020202020204" pitchFamily="34" charset="0"/>
              <a:buChar char="•"/>
            </a:pPr>
            <a:r>
              <a:rPr lang="en-US" dirty="0">
                <a:latin typeface="Roboto" panose="02000000000000000000" pitchFamily="2" charset="0"/>
                <a:ea typeface="Roboto" panose="02000000000000000000" pitchFamily="2" charset="0"/>
              </a:rPr>
              <a:t>Big Tech’s AI tools want all the data to flow around everywhere – which is in contrast with data custody requirements for US Government workloads</a:t>
            </a:r>
          </a:p>
        </p:txBody>
      </p:sp>
      <p:pic>
        <p:nvPicPr>
          <p:cNvPr id="4" name="Picture 3" descr="A black and grey logo&#10;&#10;Description automatically generated">
            <a:extLst>
              <a:ext uri="{FF2B5EF4-FFF2-40B4-BE49-F238E27FC236}">
                <a16:creationId xmlns:a16="http://schemas.microsoft.com/office/drawing/2014/main" id="{4B8E4566-CBAB-7817-901D-B11E15016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1945" y="79570"/>
            <a:ext cx="848106" cy="226444"/>
          </a:xfrm>
          <a:prstGeom prst="rect">
            <a:avLst/>
          </a:prstGeom>
        </p:spPr>
      </p:pic>
    </p:spTree>
    <p:extLst>
      <p:ext uri="{BB962C8B-B14F-4D97-AF65-F5344CB8AC3E}">
        <p14:creationId xmlns:p14="http://schemas.microsoft.com/office/powerpoint/2010/main" val="3731879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2" name="Freeform: Shape 11">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2">
            <a:extLst>
              <a:ext uri="{FF2B5EF4-FFF2-40B4-BE49-F238E27FC236}">
                <a16:creationId xmlns:a16="http://schemas.microsoft.com/office/drawing/2014/main" id="{CAEFB2A0-1ADB-7C87-E85F-42321ECE9DF1}"/>
              </a:ext>
            </a:extLst>
          </p:cNvPr>
          <p:cNvSpPr txBox="1">
            <a:spLocks/>
          </p:cNvSpPr>
          <p:nvPr/>
        </p:nvSpPr>
        <p:spPr>
          <a:xfrm>
            <a:off x="587829" y="760738"/>
            <a:ext cx="11476653" cy="4590058"/>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defTabSz="832104">
              <a:spcBef>
                <a:spcPts val="910"/>
              </a:spcBef>
            </a:pPr>
            <a:r>
              <a:rPr lang="en-US" sz="1820" b="1" kern="1200" dirty="0">
                <a:solidFill>
                  <a:schemeClr val="tx1"/>
                </a:solidFill>
                <a:latin typeface="+mn-lt"/>
                <a:ea typeface="+mn-ea"/>
                <a:cs typeface="+mn-cs"/>
              </a:rPr>
              <a:t>The current paradigm is to use AI you must give away your data</a:t>
            </a:r>
          </a:p>
          <a:p>
            <a:pPr marL="416052" lvl="1" defTabSz="832104">
              <a:spcBef>
                <a:spcPts val="455"/>
              </a:spcBef>
            </a:pPr>
            <a:endParaRPr lang="en-US" sz="1820" kern="1200" dirty="0">
              <a:solidFill>
                <a:schemeClr val="tx1"/>
              </a:solidFill>
              <a:latin typeface="+mn-lt"/>
              <a:ea typeface="+mn-ea"/>
              <a:cs typeface="+mn-cs"/>
            </a:endParaRPr>
          </a:p>
          <a:p>
            <a:pPr marL="416052" lvl="1" defTabSz="832104">
              <a:spcBef>
                <a:spcPts val="455"/>
              </a:spcBef>
            </a:pPr>
            <a:r>
              <a:rPr lang="en-US" sz="1820" kern="1200" dirty="0">
                <a:solidFill>
                  <a:schemeClr val="tx1"/>
                </a:solidFill>
                <a:latin typeface="+mn-lt"/>
                <a:ea typeface="+mn-ea"/>
                <a:cs typeface="+mn-cs"/>
              </a:rPr>
              <a:t>We found another way at Hathr.</a:t>
            </a:r>
          </a:p>
          <a:p>
            <a:pPr marL="416052" lvl="1" defTabSz="832104">
              <a:spcBef>
                <a:spcPts val="455"/>
              </a:spcBef>
            </a:pPr>
            <a:endParaRPr lang="en-US" sz="1820" kern="1200" dirty="0">
              <a:solidFill>
                <a:schemeClr val="tx1"/>
              </a:solidFill>
              <a:latin typeface="+mn-lt"/>
              <a:ea typeface="+mn-ea"/>
              <a:cs typeface="+mn-cs"/>
            </a:endParaRPr>
          </a:p>
          <a:p>
            <a:pPr marL="416052" lvl="1" algn="l" defTabSz="832104">
              <a:spcBef>
                <a:spcPts val="455"/>
              </a:spcBef>
            </a:pPr>
            <a:r>
              <a:rPr lang="en-US" sz="1820" kern="1200" dirty="0">
                <a:solidFill>
                  <a:schemeClr val="tx1"/>
                </a:solidFill>
                <a:latin typeface="+mn-lt"/>
                <a:ea typeface="+mn-ea"/>
                <a:cs typeface="+mn-cs"/>
              </a:rPr>
              <a:t>Our private and secure AI webapp…</a:t>
            </a:r>
          </a:p>
          <a:p>
            <a:pPr marL="728091" lvl="1" indent="-312039" algn="l" defTabSz="832104">
              <a:spcBef>
                <a:spcPts val="1092"/>
              </a:spcBef>
              <a:buFont typeface="Arial" panose="020B0604020202020204" pitchFamily="34" charset="0"/>
              <a:buChar char="•"/>
            </a:pPr>
            <a:r>
              <a:rPr lang="en-US" sz="1820" kern="1200" dirty="0">
                <a:solidFill>
                  <a:schemeClr val="tx1"/>
                </a:solidFill>
                <a:latin typeface="+mn-lt"/>
                <a:ea typeface="+mn-ea"/>
                <a:cs typeface="+mn-cs"/>
              </a:rPr>
              <a:t>Can host your data in AWS GovCloud (FedRAMP High Environment) completely segmented from other users</a:t>
            </a:r>
          </a:p>
          <a:p>
            <a:pPr marL="728091" lvl="1" indent="-312039" algn="l" defTabSz="832104">
              <a:spcBef>
                <a:spcPts val="1092"/>
              </a:spcBef>
              <a:buFont typeface="Arial" panose="020B0604020202020204" pitchFamily="34" charset="0"/>
              <a:buChar char="•"/>
            </a:pPr>
            <a:r>
              <a:rPr lang="en-US" sz="1820" kern="1200" dirty="0">
                <a:solidFill>
                  <a:schemeClr val="tx1"/>
                </a:solidFill>
                <a:latin typeface="+mn-lt"/>
                <a:ea typeface="+mn-ea"/>
                <a:cs typeface="+mn-cs"/>
              </a:rPr>
              <a:t>Runs a standalone AI privacy and security layer that protects your data from mixing or reuse (no backdoor prompting)</a:t>
            </a:r>
          </a:p>
          <a:p>
            <a:pPr marL="728091" lvl="1" indent="-312039" algn="l" defTabSz="832104">
              <a:spcBef>
                <a:spcPts val="1092"/>
              </a:spcBef>
              <a:buFont typeface="Arial" panose="020B0604020202020204" pitchFamily="34" charset="0"/>
              <a:buChar char="•"/>
            </a:pPr>
            <a:r>
              <a:rPr lang="en-US" sz="1820" kern="1200" dirty="0">
                <a:solidFill>
                  <a:schemeClr val="tx1"/>
                </a:solidFill>
                <a:latin typeface="+mn-lt"/>
                <a:ea typeface="+mn-ea"/>
                <a:cs typeface="+mn-cs"/>
              </a:rPr>
              <a:t>Solves security challenges by running a standalone AI without any external APIs</a:t>
            </a:r>
          </a:p>
          <a:p>
            <a:pPr marL="728091" lvl="1" indent="-312039" algn="l" defTabSz="832104">
              <a:spcBef>
                <a:spcPts val="1092"/>
              </a:spcBef>
              <a:buFont typeface="Arial" panose="020B0604020202020204" pitchFamily="34" charset="0"/>
              <a:buChar char="•"/>
            </a:pPr>
            <a:r>
              <a:rPr lang="en-US" sz="1820" dirty="0"/>
              <a:t>Conforms to NIST800-171 standards</a:t>
            </a:r>
          </a:p>
          <a:p>
            <a:pPr marL="728091" lvl="1" indent="-312039" algn="l" defTabSz="832104">
              <a:spcBef>
                <a:spcPts val="1092"/>
              </a:spcBef>
              <a:buFont typeface="Arial" panose="020B0604020202020204" pitchFamily="34" charset="0"/>
              <a:buChar char="•"/>
            </a:pPr>
            <a:endParaRPr lang="en-US" sz="1820" kern="1200" dirty="0">
              <a:solidFill>
                <a:schemeClr val="tx1"/>
              </a:solidFill>
              <a:latin typeface="+mn-lt"/>
              <a:ea typeface="+mn-ea"/>
              <a:cs typeface="+mn-cs"/>
            </a:endParaRPr>
          </a:p>
          <a:p>
            <a:pPr marL="728091" lvl="1" indent="-312039" algn="l" defTabSz="832104">
              <a:spcBef>
                <a:spcPts val="1092"/>
              </a:spcBef>
              <a:buFont typeface="Arial" panose="020B0604020202020204" pitchFamily="34" charset="0"/>
              <a:buChar char="•"/>
            </a:pPr>
            <a:endParaRPr lang="en-US" sz="1820" kern="1200" dirty="0">
              <a:solidFill>
                <a:schemeClr val="tx1"/>
              </a:solidFill>
              <a:latin typeface="+mn-lt"/>
              <a:ea typeface="+mn-ea"/>
              <a:cs typeface="+mn-cs"/>
            </a:endParaRPr>
          </a:p>
          <a:p>
            <a:pPr marL="416052" lvl="1" defTabSz="832104">
              <a:spcBef>
                <a:spcPts val="1092"/>
              </a:spcBef>
            </a:pPr>
            <a:r>
              <a:rPr lang="en-US" sz="1820" kern="1200" dirty="0">
                <a:solidFill>
                  <a:schemeClr val="tx1"/>
                </a:solidFill>
                <a:latin typeface="+mn-lt"/>
                <a:ea typeface="+mn-ea"/>
                <a:cs typeface="+mn-cs"/>
              </a:rPr>
              <a:t>We made it so customers can access the power of AI for everything from contract evaluation to technical writing, policy analysis, etc. without having to compromise their security and privacy.</a:t>
            </a:r>
          </a:p>
          <a:p>
            <a:pPr marL="728091" lvl="1" indent="-312039" defTabSz="832104">
              <a:spcBef>
                <a:spcPts val="455"/>
              </a:spcBef>
              <a:buFontTx/>
              <a:buChar char="-"/>
            </a:pPr>
            <a:endParaRPr lang="en-US" sz="1820" kern="1200" dirty="0">
              <a:solidFill>
                <a:schemeClr val="tx1"/>
              </a:solidFill>
              <a:latin typeface="+mn-lt"/>
              <a:ea typeface="+mn-ea"/>
              <a:cs typeface="+mn-cs"/>
            </a:endParaRPr>
          </a:p>
          <a:p>
            <a:pPr marL="416052" lvl="1" defTabSz="832104">
              <a:spcBef>
                <a:spcPts val="455"/>
              </a:spcBef>
            </a:pPr>
            <a:endParaRPr lang="en-US" sz="1820" b="1" kern="1200" dirty="0">
              <a:solidFill>
                <a:schemeClr val="tx1"/>
              </a:solidFill>
              <a:latin typeface="+mn-lt"/>
              <a:ea typeface="+mn-ea"/>
              <a:cs typeface="+mn-cs"/>
            </a:endParaRPr>
          </a:p>
          <a:p>
            <a:pPr marL="416052" lvl="1" defTabSz="832104">
              <a:spcBef>
                <a:spcPts val="455"/>
              </a:spcBef>
            </a:pPr>
            <a:endParaRPr lang="en-US" sz="1820" b="1" kern="1200" dirty="0">
              <a:solidFill>
                <a:schemeClr val="tx1"/>
              </a:solidFill>
              <a:latin typeface="+mn-lt"/>
              <a:ea typeface="+mn-ea"/>
              <a:cs typeface="+mn-cs"/>
            </a:endParaRPr>
          </a:p>
          <a:p>
            <a:pPr marL="416052" lvl="1" algn="l" defTabSz="832104">
              <a:spcBef>
                <a:spcPts val="1092"/>
              </a:spcBef>
            </a:pPr>
            <a:endParaRPr lang="en-US" sz="1820" kern="1200" dirty="0">
              <a:solidFill>
                <a:schemeClr val="tx1"/>
              </a:solidFill>
              <a:latin typeface="+mn-lt"/>
              <a:ea typeface="+mn-ea"/>
              <a:cs typeface="+mn-cs"/>
            </a:endParaRPr>
          </a:p>
          <a:p>
            <a:pPr lvl="1"/>
            <a:endParaRPr lang="en-US" sz="700" dirty="0"/>
          </a:p>
        </p:txBody>
      </p:sp>
      <p:pic>
        <p:nvPicPr>
          <p:cNvPr id="3" name="Picture 2" descr="A black and grey logo&#10;&#10;Description automatically generated">
            <a:extLst>
              <a:ext uri="{FF2B5EF4-FFF2-40B4-BE49-F238E27FC236}">
                <a16:creationId xmlns:a16="http://schemas.microsoft.com/office/drawing/2014/main" id="{638D2D84-AC2E-9A51-A59F-89A4C79BBA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1945" y="79570"/>
            <a:ext cx="848106" cy="226444"/>
          </a:xfrm>
          <a:prstGeom prst="rect">
            <a:avLst/>
          </a:prstGeom>
        </p:spPr>
      </p:pic>
      <p:sp>
        <p:nvSpPr>
          <p:cNvPr id="5" name="TextBox 4">
            <a:extLst>
              <a:ext uri="{FF2B5EF4-FFF2-40B4-BE49-F238E27FC236}">
                <a16:creationId xmlns:a16="http://schemas.microsoft.com/office/drawing/2014/main" id="{2309CAF9-7253-4567-86A9-BFD3BADCDDD9}"/>
              </a:ext>
            </a:extLst>
          </p:cNvPr>
          <p:cNvSpPr txBox="1"/>
          <p:nvPr/>
        </p:nvSpPr>
        <p:spPr>
          <a:xfrm>
            <a:off x="690465" y="5422919"/>
            <a:ext cx="10478278" cy="866904"/>
          </a:xfrm>
          <a:prstGeom prst="rect">
            <a:avLst/>
          </a:prstGeom>
          <a:noFill/>
        </p:spPr>
        <p:txBody>
          <a:bodyPr wrap="square">
            <a:spAutoFit/>
          </a:bodyPr>
          <a:lstStyle/>
          <a:p>
            <a:pPr algn="l" defTabSz="950976">
              <a:spcBef>
                <a:spcPts val="1040"/>
              </a:spcBef>
            </a:pPr>
            <a:r>
              <a:rPr lang="en-US" sz="1400" kern="1200" dirty="0">
                <a:solidFill>
                  <a:schemeClr val="tx1"/>
                </a:solidFill>
                <a:latin typeface="+mn-lt"/>
                <a:ea typeface="+mn-ea"/>
                <a:cs typeface="+mn-cs"/>
              </a:rPr>
              <a:t>AWS GovCloud (US) can comply with…</a:t>
            </a:r>
            <a:r>
              <a:rPr lang="en-US" sz="1400" kern="1200" baseline="30000" dirty="0">
                <a:solidFill>
                  <a:schemeClr val="tx1"/>
                </a:solidFill>
                <a:latin typeface="+mn-lt"/>
                <a:ea typeface="+mn-ea"/>
                <a:cs typeface="+mn-cs"/>
              </a:rPr>
              <a:t>1</a:t>
            </a:r>
          </a:p>
          <a:p>
            <a:pPr marL="342900" indent="-342900" algn="l" defTabSz="950976">
              <a:spcBef>
                <a:spcPts val="1040"/>
              </a:spcBef>
              <a:buFontTx/>
              <a:buChar char="-"/>
            </a:pPr>
            <a:r>
              <a:rPr lang="en-US" sz="1400" kern="1200" dirty="0">
                <a:solidFill>
                  <a:schemeClr val="tx1"/>
                </a:solidFill>
                <a:latin typeface="+mn-lt"/>
                <a:ea typeface="+mn-ea"/>
                <a:cs typeface="+mn-cs"/>
              </a:rPr>
              <a:t>FedRAMP High baseline; U.S. International Traffic in Arms Regulations (ITAR); Export Administration Regulations (EAR); Department of Defense (DoD) Cloud Computing Security Requirements Guide (SRG) for Impact Levels 2, 4 and 5; FIPS 140-2; </a:t>
            </a:r>
          </a:p>
        </p:txBody>
      </p:sp>
      <p:sp>
        <p:nvSpPr>
          <p:cNvPr id="7" name="TextBox 6">
            <a:extLst>
              <a:ext uri="{FF2B5EF4-FFF2-40B4-BE49-F238E27FC236}">
                <a16:creationId xmlns:a16="http://schemas.microsoft.com/office/drawing/2014/main" id="{94A8B4FC-EF56-7E25-96D6-9053BBF5CFF0}"/>
              </a:ext>
            </a:extLst>
          </p:cNvPr>
          <p:cNvSpPr txBox="1"/>
          <p:nvPr/>
        </p:nvSpPr>
        <p:spPr>
          <a:xfrm>
            <a:off x="11103" y="6524142"/>
            <a:ext cx="6097554" cy="230832"/>
          </a:xfrm>
          <a:prstGeom prst="rect">
            <a:avLst/>
          </a:prstGeom>
          <a:noFill/>
        </p:spPr>
        <p:txBody>
          <a:bodyPr wrap="square">
            <a:spAutoFit/>
          </a:bodyPr>
          <a:lstStyle/>
          <a:p>
            <a:r>
              <a:rPr lang="en-US" sz="900" dirty="0"/>
              <a:t>1. https://docs.aws.amazon.com/govcloud-us/latest/UserGuide/govcloud-compliance.html</a:t>
            </a:r>
          </a:p>
        </p:txBody>
      </p:sp>
    </p:spTree>
    <p:extLst>
      <p:ext uri="{BB962C8B-B14F-4D97-AF65-F5344CB8AC3E}">
        <p14:creationId xmlns:p14="http://schemas.microsoft.com/office/powerpoint/2010/main" val="947847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22" name="Freeform: Shape 21">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2">
            <a:extLst>
              <a:ext uri="{FF2B5EF4-FFF2-40B4-BE49-F238E27FC236}">
                <a16:creationId xmlns:a16="http://schemas.microsoft.com/office/drawing/2014/main" id="{CAEFB2A0-1ADB-7C87-E85F-42321ECE9DF1}"/>
              </a:ext>
            </a:extLst>
          </p:cNvPr>
          <p:cNvSpPr txBox="1">
            <a:spLocks/>
          </p:cNvSpPr>
          <p:nvPr/>
        </p:nvSpPr>
        <p:spPr>
          <a:xfrm>
            <a:off x="607357" y="496480"/>
            <a:ext cx="10977282" cy="4997266"/>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lgn="l"/>
            <a:endParaRPr lang="en-US" sz="700" dirty="0">
              <a:latin typeface="Roboto" panose="02000000000000000000" pitchFamily="2" charset="0"/>
              <a:ea typeface="Roboto" panose="02000000000000000000" pitchFamily="2" charset="0"/>
            </a:endParaRPr>
          </a:p>
          <a:p>
            <a:pPr algn="l"/>
            <a:r>
              <a:rPr lang="en-US" sz="2000" dirty="0">
                <a:latin typeface="Roboto" panose="02000000000000000000" pitchFamily="2" charset="0"/>
                <a:ea typeface="Roboto" panose="02000000000000000000" pitchFamily="2" charset="0"/>
              </a:rPr>
              <a:t>Hathr is the only secure and private AI platform that…</a:t>
            </a:r>
          </a:p>
          <a:p>
            <a:pPr algn="l"/>
            <a:endParaRPr lang="en-US" sz="2000" dirty="0">
              <a:latin typeface="Roboto" panose="02000000000000000000" pitchFamily="2" charset="0"/>
              <a:ea typeface="Roboto" panose="02000000000000000000" pitchFamily="2" charset="0"/>
            </a:endParaRPr>
          </a:p>
          <a:p>
            <a:pPr lvl="1" algn="l"/>
            <a:r>
              <a:rPr lang="en-US" b="1" dirty="0">
                <a:latin typeface="Roboto" panose="02000000000000000000" pitchFamily="2" charset="0"/>
                <a:ea typeface="Roboto" panose="02000000000000000000" pitchFamily="2" charset="0"/>
              </a:rPr>
              <a:t>1. Stores (and queries) the data you need to analyze and generate text</a:t>
            </a:r>
          </a:p>
          <a:p>
            <a:pPr lvl="2" algn="l"/>
            <a:r>
              <a:rPr lang="en-US" sz="1600" dirty="0">
                <a:latin typeface="Roboto" panose="02000000000000000000" pitchFamily="2" charset="0"/>
                <a:ea typeface="Roboto" panose="02000000000000000000" pitchFamily="2" charset="0"/>
              </a:rPr>
              <a:t>e.g. “Describe how this proposal from Bob’s Sheet Metal complies with the NAVFAC Sheet Metal SOW” or, </a:t>
            </a:r>
          </a:p>
          <a:p>
            <a:pPr lvl="2" algn="l"/>
            <a:r>
              <a:rPr lang="en-US" sz="1600" dirty="0">
                <a:latin typeface="Roboto" panose="02000000000000000000" pitchFamily="2" charset="0"/>
                <a:ea typeface="Roboto" panose="02000000000000000000" pitchFamily="2" charset="0"/>
              </a:rPr>
              <a:t>“Based on XX Company’s documents, do they have a program management process for this contract?”</a:t>
            </a:r>
          </a:p>
          <a:p>
            <a:pPr lvl="2" algn="l"/>
            <a:endParaRPr lang="en-US" sz="1600" dirty="0">
              <a:latin typeface="Roboto" panose="02000000000000000000" pitchFamily="2" charset="0"/>
              <a:ea typeface="Roboto" panose="02000000000000000000" pitchFamily="2" charset="0"/>
            </a:endParaRPr>
          </a:p>
          <a:p>
            <a:pPr lvl="1" algn="l"/>
            <a:r>
              <a:rPr lang="en-US" b="1" dirty="0">
                <a:latin typeface="Roboto" panose="02000000000000000000" pitchFamily="2" charset="0"/>
                <a:ea typeface="Roboto" panose="02000000000000000000" pitchFamily="2" charset="0"/>
              </a:rPr>
              <a:t>2. Generates text</a:t>
            </a:r>
          </a:p>
          <a:p>
            <a:pPr lvl="2" algn="l"/>
            <a:r>
              <a:rPr lang="en-US" sz="1600" dirty="0">
                <a:latin typeface="Roboto" panose="02000000000000000000" pitchFamily="2" charset="0"/>
                <a:ea typeface="Roboto" panose="02000000000000000000" pitchFamily="2" charset="0"/>
              </a:rPr>
              <a:t>Need an analysis on a section or an executive summary for a bunch of technical documents?  </a:t>
            </a:r>
          </a:p>
          <a:p>
            <a:pPr lvl="2" algn="l"/>
            <a:r>
              <a:rPr lang="en-US" sz="1600" dirty="0">
                <a:latin typeface="Roboto" panose="02000000000000000000" pitchFamily="2" charset="0"/>
                <a:ea typeface="Roboto" panose="02000000000000000000" pitchFamily="2" charset="0"/>
              </a:rPr>
              <a:t>Hathr is here for that first draft or to help you re-write portions of the text.</a:t>
            </a:r>
          </a:p>
          <a:p>
            <a:pPr lvl="2" algn="l"/>
            <a:r>
              <a:rPr lang="en-US" sz="1600" dirty="0">
                <a:latin typeface="Roboto" panose="02000000000000000000" pitchFamily="2" charset="0"/>
                <a:ea typeface="Roboto" panose="02000000000000000000" pitchFamily="2" charset="0"/>
              </a:rPr>
              <a:t>Hathr even lets you use AI to re-write or edit your document in the webapp, or analyze data and generate results.</a:t>
            </a:r>
          </a:p>
          <a:p>
            <a:pPr lvl="2" algn="l"/>
            <a:endParaRPr lang="en-US" sz="1600" dirty="0">
              <a:latin typeface="Roboto" panose="02000000000000000000" pitchFamily="2" charset="0"/>
              <a:ea typeface="Roboto" panose="02000000000000000000" pitchFamily="2" charset="0"/>
            </a:endParaRPr>
          </a:p>
          <a:p>
            <a:pPr lvl="1" algn="l"/>
            <a:r>
              <a:rPr lang="en-US" b="1" dirty="0">
                <a:latin typeface="Roboto" panose="02000000000000000000" pitchFamily="2" charset="0"/>
                <a:ea typeface="Roboto" panose="02000000000000000000" pitchFamily="2" charset="0"/>
              </a:rPr>
              <a:t>3. Has no use limits – unlike other AI Tools, use Hathr as much as you want</a:t>
            </a:r>
          </a:p>
          <a:p>
            <a:pPr lvl="1" algn="l"/>
            <a:r>
              <a:rPr lang="en-US" sz="1600" dirty="0">
                <a:latin typeface="Roboto" panose="02000000000000000000" pitchFamily="2" charset="0"/>
                <a:ea typeface="Roboto" panose="02000000000000000000" pitchFamily="2" charset="0"/>
              </a:rPr>
              <a:t>An AI tool’s value is in how much you can use it.  Other companies that work for big tech and don’t own their own tech stack make you pay for each time you use their tool.  </a:t>
            </a:r>
          </a:p>
          <a:p>
            <a:pPr lvl="1" algn="l"/>
            <a:endParaRPr lang="en-US" sz="1600" dirty="0">
              <a:latin typeface="Roboto" panose="02000000000000000000" pitchFamily="2" charset="0"/>
              <a:ea typeface="Roboto" panose="02000000000000000000" pitchFamily="2" charset="0"/>
            </a:endParaRPr>
          </a:p>
          <a:p>
            <a:pPr lvl="1" algn="l"/>
            <a:r>
              <a:rPr lang="en-US" sz="1600" dirty="0">
                <a:latin typeface="Roboto" panose="02000000000000000000" pitchFamily="2" charset="0"/>
                <a:ea typeface="Roboto" panose="02000000000000000000" pitchFamily="2" charset="0"/>
              </a:rPr>
              <a:t>We don’t work for big tech – we work for Americans who have to keep their data private, protected, and safe.</a:t>
            </a:r>
          </a:p>
        </p:txBody>
      </p:sp>
      <p:pic>
        <p:nvPicPr>
          <p:cNvPr id="4" name="Picture 3" descr="A black and grey logo&#10;&#10;Description automatically generated">
            <a:extLst>
              <a:ext uri="{FF2B5EF4-FFF2-40B4-BE49-F238E27FC236}">
                <a16:creationId xmlns:a16="http://schemas.microsoft.com/office/drawing/2014/main" id="{5F02BBA4-2C8F-D456-913F-D6B18B52DF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1945" y="79570"/>
            <a:ext cx="848106" cy="226444"/>
          </a:xfrm>
          <a:prstGeom prst="rect">
            <a:avLst/>
          </a:prstGeom>
        </p:spPr>
      </p:pic>
    </p:spTree>
    <p:extLst>
      <p:ext uri="{BB962C8B-B14F-4D97-AF65-F5344CB8AC3E}">
        <p14:creationId xmlns:p14="http://schemas.microsoft.com/office/powerpoint/2010/main" val="89556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1" name="Group 20">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22" name="Freeform: Shape 21">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5"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Isosceles Triangle 26">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A black and grey logo&#10;&#10;Description automatically generated">
            <a:extLst>
              <a:ext uri="{FF2B5EF4-FFF2-40B4-BE49-F238E27FC236}">
                <a16:creationId xmlns:a16="http://schemas.microsoft.com/office/drawing/2014/main" id="{6E50F693-9E6A-0950-F34D-5DB3E9352B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1945" y="79570"/>
            <a:ext cx="848106" cy="226444"/>
          </a:xfrm>
          <a:prstGeom prst="rect">
            <a:avLst/>
          </a:prstGeom>
        </p:spPr>
      </p:pic>
      <p:sp>
        <p:nvSpPr>
          <p:cNvPr id="8" name="Title 1">
            <a:extLst>
              <a:ext uri="{FF2B5EF4-FFF2-40B4-BE49-F238E27FC236}">
                <a16:creationId xmlns:a16="http://schemas.microsoft.com/office/drawing/2014/main" id="{3ECDB783-A86D-B9CA-93C7-2A613F30D608}"/>
              </a:ext>
            </a:extLst>
          </p:cNvPr>
          <p:cNvSpPr txBox="1">
            <a:spLocks/>
          </p:cNvSpPr>
          <p:nvPr/>
        </p:nvSpPr>
        <p:spPr>
          <a:xfrm>
            <a:off x="681330" y="1512353"/>
            <a:ext cx="10392852" cy="277427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800" b="1" dirty="0">
                <a:latin typeface="Roboto" panose="02000000000000000000" pitchFamily="2" charset="0"/>
                <a:ea typeface="Roboto" panose="02000000000000000000" pitchFamily="2" charset="0"/>
                <a:cs typeface="+mn-cs"/>
              </a:rPr>
              <a:t>1. Upload the documents you want to use or copy and paste text you want help with</a:t>
            </a:r>
          </a:p>
          <a:p>
            <a:pPr algn="l"/>
            <a:r>
              <a:rPr lang="en-US" sz="1400" dirty="0">
                <a:latin typeface="Roboto" panose="02000000000000000000" pitchFamily="2" charset="0"/>
                <a:ea typeface="Roboto" panose="02000000000000000000" pitchFamily="2" charset="0"/>
                <a:cs typeface="+mn-cs"/>
              </a:rPr>
              <a:t>e.g., proposals, capability statements, contracts, or IP</a:t>
            </a:r>
          </a:p>
          <a:p>
            <a:pPr algn="l"/>
            <a:endParaRPr lang="en-US" sz="1800" dirty="0">
              <a:latin typeface="Roboto" panose="02000000000000000000" pitchFamily="2" charset="0"/>
              <a:ea typeface="Roboto" panose="02000000000000000000" pitchFamily="2" charset="0"/>
              <a:cs typeface="+mn-cs"/>
            </a:endParaRPr>
          </a:p>
          <a:p>
            <a:pPr algn="l"/>
            <a:r>
              <a:rPr lang="en-US" sz="1800" b="1" dirty="0">
                <a:latin typeface="Roboto" panose="02000000000000000000" pitchFamily="2" charset="0"/>
                <a:ea typeface="Roboto" panose="02000000000000000000" pitchFamily="2" charset="0"/>
                <a:cs typeface="+mn-cs"/>
              </a:rPr>
              <a:t>2. Ask Hathr questions about your documents or data and ask it to do work for you!</a:t>
            </a:r>
          </a:p>
          <a:p>
            <a:pPr algn="l"/>
            <a:r>
              <a:rPr lang="en-US" sz="1400" dirty="0">
                <a:latin typeface="Roboto" panose="02000000000000000000" pitchFamily="2" charset="0"/>
                <a:ea typeface="Roboto" panose="02000000000000000000" pitchFamily="2" charset="0"/>
                <a:cs typeface="+mn-cs"/>
              </a:rPr>
              <a:t>e.g. “identify any portions of this text that might be conflict with the FAR”, or </a:t>
            </a:r>
          </a:p>
          <a:p>
            <a:pPr algn="l"/>
            <a:r>
              <a:rPr lang="en-US" sz="1400" dirty="0">
                <a:latin typeface="Roboto" panose="02000000000000000000" pitchFamily="2" charset="0"/>
                <a:ea typeface="Roboto" panose="02000000000000000000" pitchFamily="2" charset="0"/>
                <a:cs typeface="+mn-cs"/>
              </a:rPr>
              <a:t>“draft an outline for a contract based on these [insert text] requirements listed by the PM”</a:t>
            </a:r>
          </a:p>
          <a:p>
            <a:pPr algn="l"/>
            <a:endParaRPr lang="en-US" sz="1800" dirty="0">
              <a:latin typeface="Roboto" panose="02000000000000000000" pitchFamily="2" charset="0"/>
              <a:ea typeface="Roboto" panose="02000000000000000000" pitchFamily="2" charset="0"/>
              <a:cs typeface="+mn-cs"/>
            </a:endParaRPr>
          </a:p>
          <a:p>
            <a:pPr algn="l">
              <a:spcBef>
                <a:spcPts val="1000"/>
              </a:spcBef>
            </a:pPr>
            <a:r>
              <a:rPr lang="en-US" sz="1800" dirty="0">
                <a:latin typeface="Roboto" panose="02000000000000000000" pitchFamily="2" charset="0"/>
                <a:ea typeface="Roboto" panose="02000000000000000000" pitchFamily="2" charset="0"/>
                <a:cs typeface="+mn-cs"/>
              </a:rPr>
              <a:t>Our secure AWS database hosted on AWS GovCloud and standalone proprietary AI engine allow you to upload proprietary or controlled information with zero data comingling or data exfil for training other user’s models.</a:t>
            </a:r>
          </a:p>
          <a:p>
            <a:pPr algn="l">
              <a:spcBef>
                <a:spcPts val="1000"/>
              </a:spcBef>
            </a:pPr>
            <a:endParaRPr lang="en-US" sz="1800" dirty="0">
              <a:latin typeface="Roboto" panose="02000000000000000000" pitchFamily="2" charset="0"/>
              <a:ea typeface="Roboto" panose="02000000000000000000" pitchFamily="2" charset="0"/>
              <a:cs typeface="+mn-cs"/>
            </a:endParaRPr>
          </a:p>
          <a:p>
            <a:pPr algn="l"/>
            <a:endParaRPr lang="en-US" sz="1800" dirty="0">
              <a:latin typeface="Roboto" panose="02000000000000000000" pitchFamily="2" charset="0"/>
              <a:ea typeface="Roboto" panose="02000000000000000000" pitchFamily="2" charset="0"/>
              <a:cs typeface="+mn-cs"/>
            </a:endParaRPr>
          </a:p>
          <a:p>
            <a:pPr algn="l"/>
            <a:endParaRPr lang="en-US" sz="1800" dirty="0">
              <a:latin typeface="Roboto" panose="02000000000000000000" pitchFamily="2" charset="0"/>
              <a:ea typeface="Roboto" panose="02000000000000000000" pitchFamily="2" charset="0"/>
            </a:endParaRPr>
          </a:p>
        </p:txBody>
      </p:sp>
      <p:sp>
        <p:nvSpPr>
          <p:cNvPr id="9" name="Title 1">
            <a:extLst>
              <a:ext uri="{FF2B5EF4-FFF2-40B4-BE49-F238E27FC236}">
                <a16:creationId xmlns:a16="http://schemas.microsoft.com/office/drawing/2014/main" id="{53E5DEE7-2085-CAF0-F7C3-91059D75AB4E}"/>
              </a:ext>
            </a:extLst>
          </p:cNvPr>
          <p:cNvSpPr txBox="1">
            <a:spLocks/>
          </p:cNvSpPr>
          <p:nvPr/>
        </p:nvSpPr>
        <p:spPr>
          <a:xfrm>
            <a:off x="-720391" y="933961"/>
            <a:ext cx="5409519" cy="80693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u="sng" dirty="0">
                <a:latin typeface="+mn-lt"/>
                <a:ea typeface="+mn-ea"/>
                <a:cs typeface="+mn-cs"/>
              </a:rPr>
              <a:t>The Process</a:t>
            </a:r>
            <a:endParaRPr lang="en-US" sz="2000" u="sng" dirty="0"/>
          </a:p>
        </p:txBody>
      </p:sp>
      <p:grpSp>
        <p:nvGrpSpPr>
          <p:cNvPr id="7" name="Group 6">
            <a:extLst>
              <a:ext uri="{FF2B5EF4-FFF2-40B4-BE49-F238E27FC236}">
                <a16:creationId xmlns:a16="http://schemas.microsoft.com/office/drawing/2014/main" id="{646E0EB1-EC8F-0211-ACA2-CFC393FDFDB7}"/>
              </a:ext>
            </a:extLst>
          </p:cNvPr>
          <p:cNvGrpSpPr/>
          <p:nvPr/>
        </p:nvGrpSpPr>
        <p:grpSpPr>
          <a:xfrm>
            <a:off x="1308024" y="4250701"/>
            <a:ext cx="9433112" cy="1173830"/>
            <a:chOff x="607359" y="5049296"/>
            <a:chExt cx="10977282" cy="1173830"/>
          </a:xfrm>
        </p:grpSpPr>
        <p:cxnSp>
          <p:nvCxnSpPr>
            <p:cNvPr id="5" name="Straight Connector 4">
              <a:extLst>
                <a:ext uri="{FF2B5EF4-FFF2-40B4-BE49-F238E27FC236}">
                  <a16:creationId xmlns:a16="http://schemas.microsoft.com/office/drawing/2014/main" id="{902E77F4-CBAD-7425-6A23-4677C42F0B3F}"/>
                </a:ext>
              </a:extLst>
            </p:cNvPr>
            <p:cNvCxnSpPr/>
            <p:nvPr/>
          </p:nvCxnSpPr>
          <p:spPr>
            <a:xfrm>
              <a:off x="2251560" y="5303921"/>
              <a:ext cx="8489576"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CC8F62-7037-8E58-F053-8F3B4A54AA3F}"/>
                </a:ext>
              </a:extLst>
            </p:cNvPr>
            <p:cNvCxnSpPr/>
            <p:nvPr/>
          </p:nvCxnSpPr>
          <p:spPr>
            <a:xfrm>
              <a:off x="2251560" y="6223126"/>
              <a:ext cx="8489576" cy="0"/>
            </a:xfrm>
            <a:prstGeom prst="line">
              <a:avLst/>
            </a:prstGeom>
          </p:spPr>
          <p:style>
            <a:lnRef idx="1">
              <a:schemeClr val="dk1"/>
            </a:lnRef>
            <a:fillRef idx="0">
              <a:schemeClr val="dk1"/>
            </a:fillRef>
            <a:effectRef idx="0">
              <a:schemeClr val="dk1"/>
            </a:effectRef>
            <a:fontRef idx="minor">
              <a:schemeClr val="tx1"/>
            </a:fontRef>
          </p:style>
        </p:cxnSp>
        <p:sp>
          <p:nvSpPr>
            <p:cNvPr id="4" name="Content Placeholder 2">
              <a:extLst>
                <a:ext uri="{FF2B5EF4-FFF2-40B4-BE49-F238E27FC236}">
                  <a16:creationId xmlns:a16="http://schemas.microsoft.com/office/drawing/2014/main" id="{DF292061-4A96-736F-E277-5BC21C5D2F50}"/>
                </a:ext>
              </a:extLst>
            </p:cNvPr>
            <p:cNvSpPr txBox="1">
              <a:spLocks/>
            </p:cNvSpPr>
            <p:nvPr/>
          </p:nvSpPr>
          <p:spPr>
            <a:xfrm>
              <a:off x="607359" y="5049296"/>
              <a:ext cx="10977282" cy="11738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2"/>
              <a:endParaRPr lang="en-US" sz="1100" dirty="0">
                <a:latin typeface="Roboto" panose="02000000000000000000" pitchFamily="2" charset="0"/>
                <a:ea typeface="Roboto" panose="02000000000000000000" pitchFamily="2" charset="0"/>
              </a:endParaRPr>
            </a:p>
            <a:p>
              <a:r>
                <a:rPr lang="en-US" sz="2000" b="1" dirty="0">
                  <a:latin typeface="Roboto" panose="02000000000000000000" pitchFamily="2" charset="0"/>
                  <a:ea typeface="Roboto" panose="02000000000000000000" pitchFamily="2" charset="0"/>
                </a:rPr>
                <a:t>Your data is, and always will be, </a:t>
              </a:r>
              <a:r>
                <a:rPr lang="en-US" sz="2000" b="1" u="sng" dirty="0">
                  <a:latin typeface="Roboto" panose="02000000000000000000" pitchFamily="2" charset="0"/>
                  <a:ea typeface="Roboto" panose="02000000000000000000" pitchFamily="2" charset="0"/>
                </a:rPr>
                <a:t>Yours</a:t>
              </a:r>
              <a:r>
                <a:rPr lang="en-US" sz="2000" b="1" dirty="0">
                  <a:latin typeface="Roboto" panose="02000000000000000000" pitchFamily="2" charset="0"/>
                  <a:ea typeface="Roboto" panose="02000000000000000000" pitchFamily="2" charset="0"/>
                </a:rPr>
                <a:t>.  Period.</a:t>
              </a:r>
            </a:p>
            <a:p>
              <a:pPr lvl="1"/>
              <a:r>
                <a:rPr lang="en-US" sz="1600" dirty="0">
                  <a:latin typeface="Roboto" panose="02000000000000000000" pitchFamily="2" charset="0"/>
                  <a:ea typeface="Roboto" panose="02000000000000000000" pitchFamily="2" charset="0"/>
                </a:rPr>
                <a:t>The data you upload never leaves </a:t>
              </a:r>
              <a:r>
                <a:rPr lang="en-US" sz="1600" dirty="0" err="1">
                  <a:latin typeface="Roboto" panose="02000000000000000000" pitchFamily="2" charset="0"/>
                  <a:ea typeface="Roboto" panose="02000000000000000000" pitchFamily="2" charset="0"/>
                </a:rPr>
                <a:t>Hathr’s</a:t>
              </a:r>
              <a:r>
                <a:rPr lang="en-US" sz="1600" dirty="0">
                  <a:latin typeface="Roboto" panose="02000000000000000000" pitchFamily="2" charset="0"/>
                  <a:ea typeface="Roboto" panose="02000000000000000000" pitchFamily="2" charset="0"/>
                </a:rPr>
                <a:t> secure environment and will never comingle with other users or be used to retrain an AI engine.</a:t>
              </a:r>
            </a:p>
            <a:p>
              <a:pPr lvl="1"/>
              <a:endParaRPr lang="en-US" sz="1600" dirty="0">
                <a:latin typeface="Roboto" panose="02000000000000000000" pitchFamily="2" charset="0"/>
                <a:ea typeface="Roboto" panose="02000000000000000000" pitchFamily="2" charset="0"/>
              </a:endParaRPr>
            </a:p>
          </p:txBody>
        </p:sp>
      </p:grpSp>
    </p:spTree>
    <p:extLst>
      <p:ext uri="{BB962C8B-B14F-4D97-AF65-F5344CB8AC3E}">
        <p14:creationId xmlns:p14="http://schemas.microsoft.com/office/powerpoint/2010/main" val="4260289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20" name="Freeform: Shape 19">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92712F8-36FA-35DF-0CE8-4098D93322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9716" y="1183081"/>
            <a:ext cx="759147"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F9469B9-6468-5B6A-E832-8D45903884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4189" y="5674917"/>
            <a:ext cx="10774344" cy="0"/>
          </a:xfrm>
          <a:prstGeom prst="line">
            <a:avLst/>
          </a:prstGeom>
          <a:ln w="127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2">
            <a:extLst>
              <a:ext uri="{FF2B5EF4-FFF2-40B4-BE49-F238E27FC236}">
                <a16:creationId xmlns:a16="http://schemas.microsoft.com/office/drawing/2014/main" id="{862B286D-F73A-F488-252C-AD1BF549023D}"/>
              </a:ext>
            </a:extLst>
          </p:cNvPr>
          <p:cNvSpPr txBox="1">
            <a:spLocks/>
          </p:cNvSpPr>
          <p:nvPr/>
        </p:nvSpPr>
        <p:spPr>
          <a:xfrm>
            <a:off x="649911" y="2133471"/>
            <a:ext cx="5118704" cy="255464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b="1" dirty="0">
                <a:latin typeface="Roboto" panose="02000000000000000000" pitchFamily="2" charset="0"/>
                <a:ea typeface="Roboto" panose="02000000000000000000" pitchFamily="2" charset="0"/>
              </a:rPr>
              <a:t>For Demos, questions, or pricing, please contact…</a:t>
            </a:r>
          </a:p>
          <a:p>
            <a:pPr algn="l"/>
            <a:r>
              <a:rPr lang="en-US" sz="1600" dirty="0">
                <a:latin typeface="Roboto" panose="02000000000000000000" pitchFamily="2" charset="0"/>
                <a:ea typeface="Roboto" panose="02000000000000000000" pitchFamily="2" charset="0"/>
              </a:rPr>
              <a:t>Sam Hart</a:t>
            </a:r>
          </a:p>
          <a:p>
            <a:pPr algn="l"/>
            <a:r>
              <a:rPr lang="en-US" sz="1600" dirty="0">
                <a:latin typeface="Roboto" panose="02000000000000000000" pitchFamily="2" charset="0"/>
                <a:ea typeface="Roboto" panose="02000000000000000000" pitchFamily="2" charset="0"/>
              </a:rPr>
              <a:t>CEO</a:t>
            </a:r>
          </a:p>
          <a:p>
            <a:pPr algn="l"/>
            <a:r>
              <a:rPr lang="en-US" sz="1600" dirty="0">
                <a:latin typeface="Roboto" panose="02000000000000000000" pitchFamily="2" charset="0"/>
                <a:ea typeface="Roboto" panose="02000000000000000000" pitchFamily="2" charset="0"/>
              </a:rPr>
              <a:t>703-772-6594</a:t>
            </a:r>
          </a:p>
          <a:p>
            <a:pPr algn="l"/>
            <a:r>
              <a:rPr lang="en-US" sz="1600" dirty="0">
                <a:latin typeface="Roboto" panose="02000000000000000000" pitchFamily="2" charset="0"/>
                <a:ea typeface="Roboto" panose="02000000000000000000" pitchFamily="2" charset="0"/>
                <a:hlinkClick r:id="rId2"/>
              </a:rPr>
              <a:t>sam@hathr.ai</a:t>
            </a:r>
            <a:r>
              <a:rPr lang="en-US" sz="1600" dirty="0">
                <a:latin typeface="Roboto" panose="02000000000000000000" pitchFamily="2" charset="0"/>
                <a:ea typeface="Roboto" panose="02000000000000000000" pitchFamily="2" charset="0"/>
              </a:rPr>
              <a:t>  or contact@hathr.ai</a:t>
            </a:r>
          </a:p>
          <a:p>
            <a:pPr algn="l"/>
            <a:endParaRPr lang="en-US" sz="1600" dirty="0">
              <a:latin typeface="Roboto" panose="02000000000000000000" pitchFamily="2" charset="0"/>
              <a:ea typeface="Roboto" panose="02000000000000000000" pitchFamily="2" charset="0"/>
            </a:endParaRPr>
          </a:p>
        </p:txBody>
      </p:sp>
      <p:pic>
        <p:nvPicPr>
          <p:cNvPr id="6" name="Picture 5" descr="A black and grey logo&#10;&#10;Description automatically generated">
            <a:extLst>
              <a:ext uri="{FF2B5EF4-FFF2-40B4-BE49-F238E27FC236}">
                <a16:creationId xmlns:a16="http://schemas.microsoft.com/office/drawing/2014/main" id="{7F873354-60B1-4B1D-F991-35DECE44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911" y="1020634"/>
            <a:ext cx="4424235" cy="929089"/>
          </a:xfrm>
          <a:prstGeom prst="rect">
            <a:avLst/>
          </a:prstGeom>
        </p:spPr>
      </p:pic>
      <p:sp>
        <p:nvSpPr>
          <p:cNvPr id="7" name="Content Placeholder 2">
            <a:extLst>
              <a:ext uri="{FF2B5EF4-FFF2-40B4-BE49-F238E27FC236}">
                <a16:creationId xmlns:a16="http://schemas.microsoft.com/office/drawing/2014/main" id="{84602661-C564-C8E8-7169-1A92B91D7CD8}"/>
              </a:ext>
            </a:extLst>
          </p:cNvPr>
          <p:cNvSpPr txBox="1">
            <a:spLocks/>
          </p:cNvSpPr>
          <p:nvPr/>
        </p:nvSpPr>
        <p:spPr>
          <a:xfrm>
            <a:off x="649911" y="4303358"/>
            <a:ext cx="5118704" cy="2554641"/>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dirty="0">
                <a:latin typeface="Roboto" panose="02000000000000000000" pitchFamily="2" charset="0"/>
                <a:ea typeface="Roboto" panose="02000000000000000000" pitchFamily="2" charset="0"/>
              </a:rPr>
              <a:t>To book a call directly, do so here…</a:t>
            </a:r>
          </a:p>
          <a:p>
            <a:pPr algn="l"/>
            <a:r>
              <a:rPr lang="en-US" sz="1600" dirty="0">
                <a:latin typeface="Roboto" panose="02000000000000000000" pitchFamily="2" charset="0"/>
                <a:ea typeface="Roboto" panose="02000000000000000000" pitchFamily="2" charset="0"/>
              </a:rPr>
              <a:t>https://calendly.com/hathr/hathr-info</a:t>
            </a:r>
          </a:p>
        </p:txBody>
      </p:sp>
      <p:graphicFrame>
        <p:nvGraphicFramePr>
          <p:cNvPr id="15" name="Table 14">
            <a:extLst>
              <a:ext uri="{FF2B5EF4-FFF2-40B4-BE49-F238E27FC236}">
                <a16:creationId xmlns:a16="http://schemas.microsoft.com/office/drawing/2014/main" id="{943C61E5-B7EF-1B81-FE4B-0B4399FE6757}"/>
              </a:ext>
            </a:extLst>
          </p:cNvPr>
          <p:cNvGraphicFramePr>
            <a:graphicFrameLocks noGrp="1"/>
          </p:cNvGraphicFramePr>
          <p:nvPr>
            <p:extLst>
              <p:ext uri="{D42A27DB-BD31-4B8C-83A1-F6EECF244321}">
                <p14:modId xmlns:p14="http://schemas.microsoft.com/office/powerpoint/2010/main" val="557631912"/>
              </p:ext>
            </p:extLst>
          </p:nvPr>
        </p:nvGraphicFramePr>
        <p:xfrm>
          <a:off x="5768616" y="400891"/>
          <a:ext cx="6223187" cy="6019800"/>
        </p:xfrm>
        <a:graphic>
          <a:graphicData uri="http://schemas.openxmlformats.org/drawingml/2006/table">
            <a:tbl>
              <a:tblPr firstRow="1" bandRow="1">
                <a:tableStyleId>{5C22544A-7EE6-4342-B048-85BDC9FD1C3A}</a:tableStyleId>
              </a:tblPr>
              <a:tblGrid>
                <a:gridCol w="2074395">
                  <a:extLst>
                    <a:ext uri="{9D8B030D-6E8A-4147-A177-3AD203B41FA5}">
                      <a16:colId xmlns:a16="http://schemas.microsoft.com/office/drawing/2014/main" val="117526455"/>
                    </a:ext>
                  </a:extLst>
                </a:gridCol>
                <a:gridCol w="3338835">
                  <a:extLst>
                    <a:ext uri="{9D8B030D-6E8A-4147-A177-3AD203B41FA5}">
                      <a16:colId xmlns:a16="http://schemas.microsoft.com/office/drawing/2014/main" val="2120540178"/>
                    </a:ext>
                  </a:extLst>
                </a:gridCol>
                <a:gridCol w="809957">
                  <a:extLst>
                    <a:ext uri="{9D8B030D-6E8A-4147-A177-3AD203B41FA5}">
                      <a16:colId xmlns:a16="http://schemas.microsoft.com/office/drawing/2014/main" val="2897809477"/>
                    </a:ext>
                  </a:extLst>
                </a:gridCol>
              </a:tblGrid>
              <a:tr h="458036">
                <a:tc>
                  <a:txBody>
                    <a:bodyPr/>
                    <a:lstStyle/>
                    <a:p>
                      <a:pPr algn="ctr" fontAlgn="ctr"/>
                      <a:r>
                        <a:rPr lang="en-US" sz="1000" b="1" i="0" u="none" strike="noStrike" dirty="0">
                          <a:solidFill>
                            <a:srgbClr val="FFFFFF"/>
                          </a:solidFill>
                          <a:effectLst/>
                          <a:highlight>
                            <a:srgbClr val="002060"/>
                          </a:highlight>
                          <a:latin typeface="Times New Roman" panose="02020603050405020304" pitchFamily="18" charset="0"/>
                        </a:rPr>
                        <a:t>Requirement Title</a:t>
                      </a:r>
                    </a:p>
                  </a:txBody>
                  <a:tcPr marL="9525" marR="9525" marT="9525" marB="0" anchor="ctr"/>
                </a:tc>
                <a:tc>
                  <a:txBody>
                    <a:bodyPr/>
                    <a:lstStyle/>
                    <a:p>
                      <a:pPr algn="ctr" fontAlgn="ctr"/>
                      <a:r>
                        <a:rPr lang="en-US" sz="1000" b="1" i="0" u="none" strike="noStrike" dirty="0">
                          <a:solidFill>
                            <a:srgbClr val="FFFFFF"/>
                          </a:solidFill>
                          <a:effectLst/>
                          <a:highlight>
                            <a:srgbClr val="002060"/>
                          </a:highlight>
                          <a:latin typeface="Times New Roman" panose="02020603050405020304" pitchFamily="18" charset="0"/>
                        </a:rPr>
                        <a:t>Requirement Description</a:t>
                      </a:r>
                    </a:p>
                  </a:txBody>
                  <a:tcPr marL="9525" marR="9525" marT="9525" marB="0" anchor="ctr"/>
                </a:tc>
                <a:tc>
                  <a:txBody>
                    <a:bodyPr/>
                    <a:lstStyle/>
                    <a:p>
                      <a:pPr algn="ctr" fontAlgn="ctr"/>
                      <a:r>
                        <a:rPr lang="en-US" sz="1000" b="1" i="0" u="none" strike="noStrike" dirty="0">
                          <a:solidFill>
                            <a:srgbClr val="FFFFFF"/>
                          </a:solidFill>
                          <a:effectLst/>
                          <a:highlight>
                            <a:srgbClr val="002060"/>
                          </a:highlight>
                          <a:latin typeface="Times New Roman" panose="02020603050405020304" pitchFamily="18" charset="0"/>
                        </a:rPr>
                        <a:t>Associated Program or Requirement Office</a:t>
                      </a:r>
                    </a:p>
                  </a:txBody>
                  <a:tcPr marL="9525" marR="9525" marT="9525" marB="0" anchor="ctr"/>
                </a:tc>
                <a:extLst>
                  <a:ext uri="{0D108BD9-81ED-4DB2-BD59-A6C34878D82A}">
                    <a16:rowId xmlns:a16="http://schemas.microsoft.com/office/drawing/2014/main" val="2547684321"/>
                  </a:ext>
                </a:extLst>
              </a:tr>
              <a:tr h="564111">
                <a:tc>
                  <a:txBody>
                    <a:bodyPr/>
                    <a:lstStyle/>
                    <a:p>
                      <a:pPr algn="l" fontAlgn="ctr"/>
                      <a:r>
                        <a:rPr lang="en-US" sz="1000" b="0" i="0" u="none" strike="noStrike">
                          <a:solidFill>
                            <a:srgbClr val="000000"/>
                          </a:solidFill>
                          <a:effectLst/>
                          <a:latin typeface="Times New Roman" panose="02020603050405020304" pitchFamily="18" charset="0"/>
                        </a:rPr>
                        <a:t>N00164-22-RFPREQ-PMS-377-0017</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PMS 377 Production &amp; Engineering Support -Seaport follow-on to include Test and Evaluation (T&amp;E) Program Support, Technical Management Support, Acquisition and LCM Support, Landing Craft Planning Yard Support, Integrated Logistics</a:t>
                      </a:r>
                      <a:br>
                        <a:rPr lang="en-US" sz="1000" b="0" i="0" u="none" strike="noStrike">
                          <a:solidFill>
                            <a:srgbClr val="000000"/>
                          </a:solidFill>
                          <a:effectLst/>
                          <a:latin typeface="Times New Roman" panose="02020603050405020304" pitchFamily="18" charset="0"/>
                        </a:rPr>
                      </a:br>
                      <a:r>
                        <a:rPr lang="en-US" sz="1000" b="0" i="0" u="none" strike="noStrike">
                          <a:solidFill>
                            <a:srgbClr val="000000"/>
                          </a:solidFill>
                          <a:effectLst/>
                          <a:latin typeface="Times New Roman" panose="02020603050405020304" pitchFamily="18" charset="0"/>
                        </a:rPr>
                        <a:t>Support (ILS), Fleet Support.</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PMS 377</a:t>
                      </a:r>
                    </a:p>
                  </a:txBody>
                  <a:tcPr marL="9525" marR="9525" marT="9525" marB="0" anchor="ctr"/>
                </a:tc>
                <a:extLst>
                  <a:ext uri="{0D108BD9-81ED-4DB2-BD59-A6C34878D82A}">
                    <a16:rowId xmlns:a16="http://schemas.microsoft.com/office/drawing/2014/main" val="1744144859"/>
                  </a:ext>
                </a:extLst>
              </a:tr>
              <a:tr h="229823">
                <a:tc>
                  <a:txBody>
                    <a:bodyPr/>
                    <a:lstStyle/>
                    <a:p>
                      <a:pPr algn="l" fontAlgn="ctr"/>
                      <a:r>
                        <a:rPr lang="en-US" sz="1000" b="0" i="0" u="none" strike="noStrike" dirty="0">
                          <a:solidFill>
                            <a:srgbClr val="000000"/>
                          </a:solidFill>
                          <a:effectLst/>
                          <a:latin typeface="Times New Roman" panose="02020603050405020304" pitchFamily="18" charset="0"/>
                        </a:rPr>
                        <a:t>N00164-24-RFPREQ-GEM-0001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Follow-on action for N0016421F3009 to support PEO Ships GEM to include engineering, technical and management services.</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PEO SHIPS</a:t>
                      </a:r>
                    </a:p>
                  </a:txBody>
                  <a:tcPr marL="9525" marR="9525" marT="9525" marB="0" anchor="ctr"/>
                </a:tc>
                <a:extLst>
                  <a:ext uri="{0D108BD9-81ED-4DB2-BD59-A6C34878D82A}">
                    <a16:rowId xmlns:a16="http://schemas.microsoft.com/office/drawing/2014/main" val="93521425"/>
                  </a:ext>
                </a:extLst>
              </a:tr>
              <a:tr h="211273">
                <a:tc>
                  <a:txBody>
                    <a:bodyPr/>
                    <a:lstStyle/>
                    <a:p>
                      <a:pPr algn="l" fontAlgn="ctr"/>
                      <a:r>
                        <a:rPr lang="en-US" sz="1000" b="0" i="0" u="none" strike="noStrike" dirty="0">
                          <a:solidFill>
                            <a:srgbClr val="000000"/>
                          </a:solidFill>
                          <a:effectLst/>
                          <a:latin typeface="Times New Roman" panose="02020603050405020304" pitchFamily="18" charset="0"/>
                        </a:rPr>
                        <a:t>N00164-25-RFPREQ-PEO_USC-0001</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PEO USC Front Office Professional and Engineering support services.</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PEO USC</a:t>
                      </a:r>
                    </a:p>
                  </a:txBody>
                  <a:tcPr marL="9525" marR="9525" marT="9525" marB="0" anchor="ctr"/>
                </a:tc>
                <a:extLst>
                  <a:ext uri="{0D108BD9-81ED-4DB2-BD59-A6C34878D82A}">
                    <a16:rowId xmlns:a16="http://schemas.microsoft.com/office/drawing/2014/main" val="982123785"/>
                  </a:ext>
                </a:extLst>
              </a:tr>
              <a:tr h="675540">
                <a:tc>
                  <a:txBody>
                    <a:bodyPr/>
                    <a:lstStyle/>
                    <a:p>
                      <a:pPr algn="l" fontAlgn="ctr"/>
                      <a:r>
                        <a:rPr lang="en-US" sz="1000" b="0" i="0" u="none" strike="noStrike">
                          <a:solidFill>
                            <a:srgbClr val="000000"/>
                          </a:solidFill>
                          <a:effectLst/>
                          <a:latin typeface="Times New Roman" panose="02020603050405020304" pitchFamily="18" charset="0"/>
                        </a:rPr>
                        <a:t>N00164-22-RFPREQ-SEA21-0007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SEA 21 Front Office Support - Partial follow-on of N0016422F3010 to support SEA 21 Front Office services such as Program</a:t>
                      </a:r>
                      <a:br>
                        <a:rPr lang="en-US" sz="1000" b="0" i="0" u="none" strike="noStrike">
                          <a:solidFill>
                            <a:srgbClr val="000000"/>
                          </a:solidFill>
                          <a:effectLst/>
                          <a:latin typeface="Times New Roman" panose="02020603050405020304" pitchFamily="18" charset="0"/>
                        </a:rPr>
                      </a:br>
                      <a:r>
                        <a:rPr lang="en-US" sz="1000" b="0" i="0" u="none" strike="noStrike">
                          <a:solidFill>
                            <a:srgbClr val="000000"/>
                          </a:solidFill>
                          <a:effectLst/>
                          <a:latin typeface="Times New Roman" panose="02020603050405020304" pitchFamily="18" charset="0"/>
                        </a:rPr>
                        <a:t>Management; Administrative; Surface Ship Modernization; Inactive Ships; Surface Ship Readiness; Surface Training Systems; Business and Financial Management; Records Management; and Information Technology Support.</a:t>
                      </a:r>
                      <a:br>
                        <a:rPr lang="en-US" sz="1000" b="0" i="0" u="none" strike="noStrike">
                          <a:solidFill>
                            <a:srgbClr val="000000"/>
                          </a:solidFill>
                          <a:effectLst/>
                          <a:latin typeface="Times New Roman" panose="02020603050405020304" pitchFamily="18" charset="0"/>
                        </a:rPr>
                      </a:b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SEA 21</a:t>
                      </a:r>
                    </a:p>
                  </a:txBody>
                  <a:tcPr marL="9525" marR="9525" marT="9525" marB="0" anchor="ctr"/>
                </a:tc>
                <a:extLst>
                  <a:ext uri="{0D108BD9-81ED-4DB2-BD59-A6C34878D82A}">
                    <a16:rowId xmlns:a16="http://schemas.microsoft.com/office/drawing/2014/main" val="2504980219"/>
                  </a:ext>
                </a:extLst>
              </a:tr>
              <a:tr h="341252">
                <a:tc>
                  <a:txBody>
                    <a:bodyPr/>
                    <a:lstStyle/>
                    <a:p>
                      <a:pPr algn="l" fontAlgn="ctr"/>
                      <a:r>
                        <a:rPr lang="en-US" sz="1000" b="0" i="0" u="none" strike="noStrike">
                          <a:solidFill>
                            <a:srgbClr val="000000"/>
                          </a:solidFill>
                          <a:effectLst/>
                          <a:latin typeface="Times New Roman" panose="02020603050405020304" pitchFamily="18" charset="0"/>
                        </a:rPr>
                        <a:t>N00164-23-RFPREQ-PMS-340-0001</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Follow-on action for N0017420F3005 to support PMS 340 engineering and technical support services across the spectrum of Acquisition and Program Management functions.</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PMS 340</a:t>
                      </a:r>
                    </a:p>
                  </a:txBody>
                  <a:tcPr marL="9525" marR="9525" marT="9525" marB="0" anchor="ctr"/>
                </a:tc>
                <a:extLst>
                  <a:ext uri="{0D108BD9-81ED-4DB2-BD59-A6C34878D82A}">
                    <a16:rowId xmlns:a16="http://schemas.microsoft.com/office/drawing/2014/main" val="976276681"/>
                  </a:ext>
                </a:extLst>
              </a:tr>
              <a:tr h="898399">
                <a:tc>
                  <a:txBody>
                    <a:bodyPr/>
                    <a:lstStyle/>
                    <a:p>
                      <a:pPr algn="l" fontAlgn="ctr"/>
                      <a:r>
                        <a:rPr lang="en-US" sz="1000" b="0" i="0" u="none" strike="noStrike">
                          <a:solidFill>
                            <a:srgbClr val="000000"/>
                          </a:solidFill>
                          <a:effectLst/>
                          <a:latin typeface="Times New Roman" panose="02020603050405020304" pitchFamily="18" charset="0"/>
                        </a:rPr>
                        <a:t>N00164-24-RFPREQ-PEO_SHIPS-0001</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Follow-on action for N0016421F3010 to support PEO Ships Front Office to include workforce management/corporate operations; business financial management; internal controls; strategic</a:t>
                      </a:r>
                      <a:br>
                        <a:rPr lang="en-US" sz="1000" b="0" i="0" u="none" strike="noStrike">
                          <a:solidFill>
                            <a:srgbClr val="000000"/>
                          </a:solidFill>
                          <a:effectLst/>
                          <a:latin typeface="Times New Roman" panose="02020603050405020304" pitchFamily="18" charset="0"/>
                        </a:rPr>
                      </a:br>
                      <a:r>
                        <a:rPr lang="en-US" sz="1000" b="0" i="0" u="none" strike="noStrike">
                          <a:solidFill>
                            <a:srgbClr val="000000"/>
                          </a:solidFill>
                          <a:effectLst/>
                          <a:latin typeface="Times New Roman" panose="02020603050405020304" pitchFamily="18" charset="0"/>
                        </a:rPr>
                        <a:t>communications, planning, and alignment; culture assessment; ship milestone ceremony management and graphics; ship program planning and sustainment; science &amp; technology (S&amp;T); external liaison support; information management, security and sustainment (IMSS); and internal controls.</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PEO SHIPS</a:t>
                      </a:r>
                    </a:p>
                  </a:txBody>
                  <a:tcPr marL="9525" marR="9525" marT="9525" marB="0" anchor="ctr"/>
                </a:tc>
                <a:extLst>
                  <a:ext uri="{0D108BD9-81ED-4DB2-BD59-A6C34878D82A}">
                    <a16:rowId xmlns:a16="http://schemas.microsoft.com/office/drawing/2014/main" val="1751271271"/>
                  </a:ext>
                </a:extLst>
              </a:tr>
              <a:tr h="564111">
                <a:tc>
                  <a:txBody>
                    <a:bodyPr/>
                    <a:lstStyle/>
                    <a:p>
                      <a:pPr algn="l" fontAlgn="ctr"/>
                      <a:r>
                        <a:rPr lang="en-US" sz="1000" b="0" i="0" u="none" strike="noStrike">
                          <a:solidFill>
                            <a:srgbClr val="000000"/>
                          </a:solidFill>
                          <a:effectLst/>
                          <a:latin typeface="Times New Roman" panose="02020603050405020304" pitchFamily="18" charset="0"/>
                        </a:rPr>
                        <a:t>N00164-24-RFPREQ-PMS-317-0001</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Follow-on action for N0016421F3021 to support PMS 317 in the</a:t>
                      </a:r>
                      <a:br>
                        <a:rPr lang="en-US" sz="1000" b="0" i="0" u="none" strike="noStrike">
                          <a:solidFill>
                            <a:srgbClr val="000000"/>
                          </a:solidFill>
                          <a:effectLst/>
                          <a:latin typeface="Times New Roman" panose="02020603050405020304" pitchFamily="18" charset="0"/>
                        </a:rPr>
                      </a:br>
                      <a:r>
                        <a:rPr lang="en-US" sz="1000" b="0" i="0" u="none" strike="noStrike">
                          <a:solidFill>
                            <a:srgbClr val="000000"/>
                          </a:solidFill>
                          <a:effectLst/>
                          <a:latin typeface="Times New Roman" panose="02020603050405020304" pitchFamily="18" charset="0"/>
                        </a:rPr>
                        <a:t>areas of program management and acquisition support, engineering and technical support, Test and Evaluation (T&amp;E) support, production management</a:t>
                      </a:r>
                      <a:br>
                        <a:rPr lang="en-US" sz="1000" b="0" i="0" u="none" strike="noStrike">
                          <a:solidFill>
                            <a:srgbClr val="000000"/>
                          </a:solidFill>
                          <a:effectLst/>
                          <a:latin typeface="Times New Roman" panose="02020603050405020304" pitchFamily="18" charset="0"/>
                        </a:rPr>
                      </a:br>
                      <a:r>
                        <a:rPr lang="en-US" sz="1000" b="0" i="0" u="none" strike="noStrike">
                          <a:solidFill>
                            <a:srgbClr val="000000"/>
                          </a:solidFill>
                          <a:effectLst/>
                          <a:latin typeface="Times New Roman" panose="02020603050405020304" pitchFamily="18" charset="0"/>
                        </a:rPr>
                        <a:t>and information technology support, and post-delivery support.</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PMS 317</a:t>
                      </a:r>
                    </a:p>
                  </a:txBody>
                  <a:tcPr marL="9525" marR="9525" marT="9525" marB="0" anchor="ctr"/>
                </a:tc>
                <a:extLst>
                  <a:ext uri="{0D108BD9-81ED-4DB2-BD59-A6C34878D82A}">
                    <a16:rowId xmlns:a16="http://schemas.microsoft.com/office/drawing/2014/main" val="3110478082"/>
                  </a:ext>
                </a:extLst>
              </a:tr>
            </a:tbl>
          </a:graphicData>
        </a:graphic>
      </p:graphicFrame>
    </p:spTree>
    <p:extLst>
      <p:ext uri="{BB962C8B-B14F-4D97-AF65-F5344CB8AC3E}">
        <p14:creationId xmlns:p14="http://schemas.microsoft.com/office/powerpoint/2010/main" val="2249882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21771</TotalTime>
  <Words>1133</Words>
  <Application>Microsoft Office PowerPoint</Application>
  <PresentationFormat>Widescreen</PresentationFormat>
  <Paragraphs>102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Calibri Light</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Hart</dc:creator>
  <cp:lastModifiedBy>Sam Hart</cp:lastModifiedBy>
  <cp:revision>33</cp:revision>
  <dcterms:created xsi:type="dcterms:W3CDTF">2023-11-21T19:48:06Z</dcterms:created>
  <dcterms:modified xsi:type="dcterms:W3CDTF">2024-08-09T21:27:36Z</dcterms:modified>
</cp:coreProperties>
</file>