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303" r:id="rId6"/>
    <p:sldId id="296" r:id="rId7"/>
    <p:sldId id="300" r:id="rId8"/>
    <p:sldId id="301" r:id="rId9"/>
    <p:sldId id="291" r:id="rId10"/>
    <p:sldId id="302" r:id="rId11"/>
    <p:sldId id="281" r:id="rId12"/>
    <p:sldId id="257" r:id="rId13"/>
    <p:sldId id="299" r:id="rId14"/>
    <p:sldId id="290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76"/>
    <p:restoredTop sz="66867"/>
  </p:normalViewPr>
  <p:slideViewPr>
    <p:cSldViewPr snapToGrid="0" snapToObjects="1">
      <p:cViewPr varScale="1">
        <p:scale>
          <a:sx n="74" d="100"/>
          <a:sy n="74" d="100"/>
        </p:scale>
        <p:origin x="250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49B35-1A3F-B444-A62A-4DC24CBCC984}" type="datetimeFigureOut">
              <a:rPr lang="en-US" smtClean="0"/>
              <a:t>7/29/24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2951-6B09-FF46-BDE5-45E83C82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4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2951-6B09-FF46-BDE5-45E83C827F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83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2951-6B09-FF46-BDE5-45E83C827F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88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2951-6B09-FF46-BDE5-45E83C827F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39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2951-6B09-FF46-BDE5-45E83C827F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EED45-5F4E-D442-ACC6-6BC9506C9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73BB76-F214-7C45-983E-710DB9678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B869AF-325E-CC49-C7E0-8ABF68B35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52CA-BA8A-D849-8BAF-CCAC7E3F9CFD}" type="datetime1">
              <a:rPr lang="en-US" smtClean="0"/>
              <a:t>7/29/24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BF20AC-89C7-0898-C8D5-E84C44153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AB72C8-7124-48E2-E4F6-C68634E65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2D6A-5C5B-E54C-9895-9D49C00E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79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08A5-70F1-384C-B954-E4B32DC85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815A92-1A4D-AD48-A6B6-47CAFF8DE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CE3EE-0B9C-EC40-A3B5-904278802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3E4B-2522-B649-8F66-3C89A57F3726}" type="datetime1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604FC-2CD9-C24B-B274-A6BBB6A3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E5CD8-4EDC-7B4F-8890-6E5AC533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2D6A-5C5B-E54C-9895-9D49C00E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66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F4DF1F-3B87-5C4E-984F-AB6EF4C2CC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AE24AC-85F6-654A-B207-959D258E3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9A2B8-F0CF-DE4A-B2B6-0B5483708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58C9-923E-A041-8AE3-D7DEBF7F5DD0}" type="datetime1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460BE-80E7-F84B-B920-5D53AE7B9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C9074-7EA8-CA4A-9E52-772DFE5D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2D6A-5C5B-E54C-9895-9D49C00E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0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670F-2809-884F-93CA-5440095B7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0F54B-7BF9-274C-82E8-5D4E148EA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CDF24-56C3-6D46-B859-7D182015E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03F9-E01F-F24B-B784-98E5194EFAA3}" type="datetime1">
              <a:rPr lang="en-US" smtClean="0"/>
              <a:t>7/29/24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191AC-7156-2245-BE32-CA71FF57B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2D6A-5C5B-E54C-9895-9D49C00E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6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F8950-F86E-064D-8DF5-14E61918F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2A431-F5BC-AC43-BDC0-CED76740E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D92CA-4EAD-8F4A-9EC8-8BB7EB819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EB19C-30AD-B84F-934C-9CD2562A2A05}" type="datetime1">
              <a:rPr lang="en-US" smtClean="0"/>
              <a:t>7/29/24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68E5A-9ACF-8E4D-9AB8-D09060DCF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2D6A-5C5B-E54C-9895-9D49C00E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9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9DE57-7395-924B-AAE3-FB507717E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5E67D-D4D6-6246-B318-0F4C2A8F0B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3F3D97-706F-E744-BB84-87478C3BC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CFC3A-4F39-A54F-9D8F-BB07E1ED6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6AEA-173C-1044-8028-DE83041FA831}" type="datetime1">
              <a:rPr lang="en-US" smtClean="0"/>
              <a:t>7/29/24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0F858-DD65-3C4D-A5FE-06EAA953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083E5-1C8B-8F48-B163-E301056EA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2D6A-5C5B-E54C-9895-9D49C00E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7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D9352-A5FE-0C42-AAE0-B1D765933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D88DF-0E75-BC47-B600-E8A4E17F7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27932-4E14-0A45-B583-6C912AEF5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D3482B-E9A2-F14E-A2B4-4C21617C3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04BD24-8279-514A-B7BD-B7AB57BDB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6848EA-0DA0-7545-AF18-E32163A4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1FCE-BA66-3043-A025-D447C504B601}" type="datetime1">
              <a:rPr lang="en-US" smtClean="0"/>
              <a:t>7/29/24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359EEE-B1AA-4147-A863-B2B46A617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E22DE8-E9FF-944F-B7B5-878D449F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2D6A-5C5B-E54C-9895-9D49C00E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9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F6B42-972A-4B4D-B495-CC02CC5DF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209DD4-7381-C049-8C45-D84577EE0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2CA0-9D65-8944-A6C7-B24FACB4F3E2}" type="datetime1">
              <a:rPr lang="en-US" smtClean="0"/>
              <a:t>7/29/24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F9AF93-0923-2F41-8305-9993168F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1699E4-6DCA-6948-AC09-17BABA14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2D6A-5C5B-E54C-9895-9D49C00E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953F53-036E-524F-8672-1C622C4E9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FC90-637F-DF41-A52D-E0E21B58676F}" type="datetime1">
              <a:rPr lang="en-US" smtClean="0"/>
              <a:t>7/29/24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398011-70A0-FC48-875C-3DE00B5B5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C0E46-2248-3049-AD71-8DF9B6FCF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2D6A-5C5B-E54C-9895-9D49C00E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8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5D428-B4D8-2345-A7DE-53B403D33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473E7-3258-9A41-9E90-D99F0D630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E5A42-F6D9-E147-A3BF-8E6031C90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B61ED-B041-E043-A916-48892017D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48BC-BC91-274A-9FAD-24C08B54ACDB}" type="datetime1">
              <a:rPr lang="en-US" smtClean="0"/>
              <a:t>7/29/24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B8839-BC64-6248-B2D5-AE040004A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E803B-D3B9-114B-B5DE-293BBA733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2D6A-5C5B-E54C-9895-9D49C00E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77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F65F7-714E-6D4C-9A96-15CF0A1AE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82AFCF-9005-B942-A6BB-A9CFC80EF0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BDD18-D7D3-FE4C-ACC1-ACA3B6625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5D293-F2E0-1A4D-AD21-128905275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1038-D441-E146-A2EE-1E842E89B099}" type="datetime1">
              <a:rPr lang="en-US" smtClean="0"/>
              <a:t>7/29/24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6A53E-A1B1-594F-956D-0D31B172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8153B-BA6A-924D-B84C-E114FC979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2D6A-5C5B-E54C-9895-9D49C00E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3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0FFF2B-6C82-5549-A779-C01F3CB12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ACC5A-D24A-A240-B342-986F4E500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6CF6C-80D1-CC44-AC37-5722CAEDF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E44B0-1709-8745-9821-A3B62EE3220A}" type="datetime1">
              <a:rPr lang="en-US" smtClean="0"/>
              <a:t>7/29/24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1FCAF-3A6D-C54A-8C8B-054A21521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12D6A-5C5B-E54C-9895-9D49C00E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tisfiletransfer.com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tisfiletransfer.com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tisfiletransfer.com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hyperlink" Target="https://www.fortisfiletransfer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tisfiletransfer.com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tistransfer.com/outgoin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BFFC0-E14C-004D-BF21-177BED74C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820"/>
            <a:ext cx="12192000" cy="699684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914B0B7-6E84-6D4C-9D42-BBBCC348F9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035" y="1387922"/>
            <a:ext cx="2919738" cy="903151"/>
          </a:xfrm>
        </p:spPr>
        <p:txBody>
          <a:bodyPr anchor="b">
            <a:noAutofit/>
          </a:bodyPr>
          <a:lstStyle/>
          <a:p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VeriTX – </a:t>
            </a:r>
          </a:p>
          <a:p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DISA Presentation</a:t>
            </a:r>
          </a:p>
          <a:p>
            <a:endParaRPr lang="en-US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July 30</a:t>
            </a:r>
            <a:r>
              <a:rPr lang="en-US" baseline="300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</a:t>
            </a:r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2024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0F8AB3A-1A83-134F-8C22-AB4391610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252" y="1555205"/>
            <a:ext cx="7225748" cy="324594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7E589F-3B08-4A62-89B3-CFBB73A0C1D4}"/>
              </a:ext>
            </a:extLst>
          </p:cNvPr>
          <p:cNvSpPr/>
          <p:nvPr/>
        </p:nvSpPr>
        <p:spPr>
          <a:xfrm>
            <a:off x="6738892" y="6012578"/>
            <a:ext cx="2265408" cy="44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6B7E71-5A75-6581-200D-3824FA0A3F12}"/>
              </a:ext>
            </a:extLst>
          </p:cNvPr>
          <p:cNvSpPr txBox="1"/>
          <p:nvPr/>
        </p:nvSpPr>
        <p:spPr>
          <a:xfrm>
            <a:off x="7871596" y="4625390"/>
            <a:ext cx="3771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Presents: Fortis File Transfer</a:t>
            </a:r>
          </a:p>
        </p:txBody>
      </p:sp>
    </p:spTree>
    <p:extLst>
      <p:ext uri="{BB962C8B-B14F-4D97-AF65-F5344CB8AC3E}">
        <p14:creationId xmlns:p14="http://schemas.microsoft.com/office/powerpoint/2010/main" val="36327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00AFB7-3D34-E946-8EDB-B36293E9E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E91F86-B958-BE60-45DD-A7BDB9206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79" y="-11085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 &amp; A</a:t>
            </a:r>
          </a:p>
        </p:txBody>
      </p:sp>
      <p:pic>
        <p:nvPicPr>
          <p:cNvPr id="8" name="Content Placeholder 7" descr="Person with idea concept">
            <a:extLst>
              <a:ext uri="{FF2B5EF4-FFF2-40B4-BE49-F238E27FC236}">
                <a16:creationId xmlns:a16="http://schemas.microsoft.com/office/drawing/2014/main" id="{E181AC48-522F-0A65-F18D-743C09F8C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78944" y="1350963"/>
            <a:ext cx="6234112" cy="4156075"/>
          </a:xfr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ECA2E56-ACCA-BADC-0651-0A479A69C983}"/>
              </a:ext>
            </a:extLst>
          </p:cNvPr>
          <p:cNvSpPr txBox="1">
            <a:spLocks/>
          </p:cNvSpPr>
          <p:nvPr/>
        </p:nvSpPr>
        <p:spPr>
          <a:xfrm>
            <a:off x="2911577" y="6210219"/>
            <a:ext cx="6368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BUSINESS CONFIDENTIAL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96E6CE-A861-040E-B628-DA535F2B4AB4}"/>
              </a:ext>
            </a:extLst>
          </p:cNvPr>
          <p:cNvSpPr/>
          <p:nvPr/>
        </p:nvSpPr>
        <p:spPr>
          <a:xfrm>
            <a:off x="5113292" y="6163122"/>
            <a:ext cx="2265408" cy="44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36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00AFB7-3D34-E946-8EDB-B36293E9E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E91F86-B958-BE60-45DD-A7BDB9206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79" y="-11085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Data Assurance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5D93C-A05F-2BB8-8AE0-01670BED6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695"/>
            <a:ext cx="10515600" cy="41546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161616"/>
                </a:solidFill>
                <a:ea typeface="Roboto" panose="02000000000000000000" pitchFamily="2" charset="0"/>
              </a:rPr>
              <a:t>What is Data Assurance </a:t>
            </a:r>
            <a:r>
              <a:rPr lang="en-US" dirty="0">
                <a:solidFill>
                  <a:srgbClr val="161616"/>
                </a:solidFill>
                <a:ea typeface="Roboto" panose="02000000000000000000" pitchFamily="2" charset="0"/>
              </a:rPr>
              <a:t>- The practice of verifying that data is unmanipulated and remains in its originally intended state</a:t>
            </a:r>
          </a:p>
          <a:p>
            <a:pPr lvl="1"/>
            <a:r>
              <a:rPr lang="en-US" sz="2800" dirty="0">
                <a:solidFill>
                  <a:srgbClr val="161616"/>
                </a:solidFill>
                <a:ea typeface="Roboto" panose="02000000000000000000" pitchFamily="2" charset="0"/>
              </a:rPr>
              <a:t>Done at the asset level</a:t>
            </a:r>
          </a:p>
          <a:p>
            <a:pPr lvl="1"/>
            <a:r>
              <a:rPr lang="en-US" sz="2800" dirty="0">
                <a:solidFill>
                  <a:srgbClr val="161616"/>
                </a:solidFill>
                <a:ea typeface="Roboto" panose="02000000000000000000" pitchFamily="2" charset="0"/>
              </a:rPr>
              <a:t>Data protection</a:t>
            </a:r>
          </a:p>
          <a:p>
            <a:pPr lvl="1"/>
            <a:r>
              <a:rPr lang="en-US" sz="2800" dirty="0">
                <a:solidFill>
                  <a:srgbClr val="161616"/>
                </a:solidFill>
                <a:ea typeface="Roboto" panose="02000000000000000000" pitchFamily="2" charset="0"/>
              </a:rPr>
              <a:t>Data quantum proofing</a:t>
            </a:r>
          </a:p>
          <a:p>
            <a:pPr lvl="1"/>
            <a:r>
              <a:rPr lang="en-US" sz="2800" dirty="0">
                <a:solidFill>
                  <a:srgbClr val="161616"/>
                </a:solidFill>
                <a:ea typeface="Roboto" panose="02000000000000000000" pitchFamily="2" charset="0"/>
              </a:rPr>
              <a:t>Data provenance </a:t>
            </a:r>
          </a:p>
          <a:p>
            <a:pPr lvl="1"/>
            <a:endParaRPr lang="en-US" sz="2800" dirty="0">
              <a:solidFill>
                <a:srgbClr val="161616"/>
              </a:solidFill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161616"/>
                </a:solidFill>
                <a:ea typeface="Roboto" panose="02000000000000000000" pitchFamily="2" charset="0"/>
              </a:rPr>
              <a:t>Web3 &amp; Industry 4.0 Requires</a:t>
            </a:r>
          </a:p>
          <a:p>
            <a:pPr lvl="1"/>
            <a:r>
              <a:rPr lang="en-US" sz="2800" dirty="0">
                <a:solidFill>
                  <a:srgbClr val="161616"/>
                </a:solidFill>
                <a:ea typeface="Roboto" panose="02000000000000000000" pitchFamily="2" charset="0"/>
              </a:rPr>
              <a:t>Operations in a Zero Trust Environment</a:t>
            </a:r>
          </a:p>
          <a:p>
            <a:pPr lvl="1"/>
            <a:r>
              <a:rPr lang="en-US" sz="2800" dirty="0">
                <a:solidFill>
                  <a:srgbClr val="161616"/>
                </a:solidFill>
                <a:ea typeface="Roboto" panose="02000000000000000000" pitchFamily="2" charset="0"/>
              </a:rPr>
              <a:t>Data Assurance</a:t>
            </a:r>
          </a:p>
          <a:p>
            <a:pPr lvl="1"/>
            <a:r>
              <a:rPr lang="en-US" sz="2800" dirty="0">
                <a:solidFill>
                  <a:srgbClr val="161616"/>
                </a:solidFill>
                <a:ea typeface="Roboto" panose="02000000000000000000" pitchFamily="2" charset="0"/>
              </a:rPr>
              <a:t>Quantum resilience</a:t>
            </a:r>
          </a:p>
          <a:p>
            <a:pPr lvl="1"/>
            <a:endParaRPr lang="en-US" sz="2800" i="1" dirty="0">
              <a:solidFill>
                <a:srgbClr val="161616"/>
              </a:solidFill>
              <a:ea typeface="Roboto" panose="02000000000000000000" pitchFamily="2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ECA2E56-ACCA-BADC-0651-0A479A69C983}"/>
              </a:ext>
            </a:extLst>
          </p:cNvPr>
          <p:cNvSpPr txBox="1">
            <a:spLocks/>
          </p:cNvSpPr>
          <p:nvPr/>
        </p:nvSpPr>
        <p:spPr>
          <a:xfrm>
            <a:off x="2911577" y="6210219"/>
            <a:ext cx="6368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BUSINESS CONFIDENTIAL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96E6CE-A861-040E-B628-DA535F2B4AB4}"/>
              </a:ext>
            </a:extLst>
          </p:cNvPr>
          <p:cNvSpPr/>
          <p:nvPr/>
        </p:nvSpPr>
        <p:spPr>
          <a:xfrm>
            <a:off x="5113292" y="6163122"/>
            <a:ext cx="2265408" cy="44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38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80B26C-1B99-504F-AAD8-3F04C273E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A8355E-B96B-0641-9847-D4FF11CE1DFC}"/>
              </a:ext>
            </a:extLst>
          </p:cNvPr>
          <p:cNvSpPr txBox="1"/>
          <p:nvPr/>
        </p:nvSpPr>
        <p:spPr>
          <a:xfrm>
            <a:off x="9615945" y="5309307"/>
            <a:ext cx="129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Pillars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E7A5DC3-58D9-DD90-ADAC-4926CB2428D5}"/>
              </a:ext>
            </a:extLst>
          </p:cNvPr>
          <p:cNvSpPr txBox="1">
            <a:spLocks/>
          </p:cNvSpPr>
          <p:nvPr/>
        </p:nvSpPr>
        <p:spPr>
          <a:xfrm>
            <a:off x="2911577" y="6210219"/>
            <a:ext cx="6368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BUSINESS CONFIDENTIAL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B478CF-CBC8-3059-7209-81A22D462D7E}"/>
              </a:ext>
            </a:extLst>
          </p:cNvPr>
          <p:cNvSpPr txBox="1"/>
          <p:nvPr/>
        </p:nvSpPr>
        <p:spPr>
          <a:xfrm>
            <a:off x="399983" y="1072785"/>
            <a:ext cx="403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a typeface="Roboto" panose="02000000000000000000" pitchFamily="2" charset="0"/>
              </a:rPr>
              <a:t>DoD Instruction 5000.82…</a:t>
            </a:r>
            <a:r>
              <a:rPr lang="en-US" b="1" dirty="0"/>
              <a:t>Section 3.9 (2)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D7865F1-8900-CC49-90AA-0167C9123BDE}"/>
              </a:ext>
            </a:extLst>
          </p:cNvPr>
          <p:cNvSpPr txBox="1">
            <a:spLocks/>
          </p:cNvSpPr>
          <p:nvPr/>
        </p:nvSpPr>
        <p:spPr>
          <a:xfrm>
            <a:off x="710879" y="-1108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Fortis Complies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0979FD-FC0B-4533-106D-BF5D3C9F3754}"/>
              </a:ext>
            </a:extLst>
          </p:cNvPr>
          <p:cNvSpPr txBox="1"/>
          <p:nvPr/>
        </p:nvSpPr>
        <p:spPr>
          <a:xfrm>
            <a:off x="399983" y="2841749"/>
            <a:ext cx="6355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a typeface="Roboto" panose="02000000000000000000" pitchFamily="2" charset="0"/>
              </a:rPr>
              <a:t>DoD </a:t>
            </a:r>
            <a:r>
              <a:rPr lang="en-US" b="1" dirty="0">
                <a:effectLst/>
              </a:rPr>
              <a:t>Data, Analytics, and Artificial Intelligence Adoption Strategy</a:t>
            </a:r>
          </a:p>
          <a:p>
            <a:endParaRPr lang="en-US" b="1" dirty="0"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2448B8-788A-C7F6-2867-5A1BA0FB6AF9}"/>
              </a:ext>
            </a:extLst>
          </p:cNvPr>
          <p:cNvSpPr txBox="1"/>
          <p:nvPr/>
        </p:nvSpPr>
        <p:spPr>
          <a:xfrm>
            <a:off x="399983" y="3164914"/>
            <a:ext cx="97446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/>
              </a:rPr>
              <a:t>VAULTIS:</a:t>
            </a:r>
          </a:p>
          <a:p>
            <a:r>
              <a:rPr lang="en-US" b="1" dirty="0">
                <a:effectLst/>
              </a:rPr>
              <a:t>Visible</a:t>
            </a:r>
            <a:r>
              <a:rPr lang="en-US" dirty="0">
                <a:effectLst/>
              </a:rPr>
              <a:t> – Consumers can locate the needed data. </a:t>
            </a:r>
          </a:p>
          <a:p>
            <a:r>
              <a:rPr lang="en-US" b="1" dirty="0">
                <a:effectLst/>
              </a:rPr>
              <a:t>Accessible</a:t>
            </a:r>
            <a:r>
              <a:rPr lang="en-US" dirty="0">
                <a:effectLst/>
              </a:rPr>
              <a:t> – Consumers can retrieve the data. </a:t>
            </a:r>
          </a:p>
          <a:p>
            <a:r>
              <a:rPr lang="en-US" b="1" dirty="0">
                <a:effectLst/>
              </a:rPr>
              <a:t>Understandable</a:t>
            </a:r>
            <a:r>
              <a:rPr lang="en-US" dirty="0">
                <a:effectLst/>
              </a:rPr>
              <a:t> – Consumers can find descriptions of data to recognize the content, context, and applicability. </a:t>
            </a:r>
          </a:p>
          <a:p>
            <a:r>
              <a:rPr lang="en-US" b="1" dirty="0">
                <a:effectLst/>
              </a:rPr>
              <a:t>Linked</a:t>
            </a:r>
            <a:r>
              <a:rPr lang="en-US" dirty="0">
                <a:effectLst/>
              </a:rPr>
              <a:t> – Consumers can exploit complementary data elements through innate relationships. </a:t>
            </a:r>
          </a:p>
          <a:p>
            <a:r>
              <a:rPr lang="en-US" b="1" dirty="0">
                <a:effectLst/>
              </a:rPr>
              <a:t>Trustworthy</a:t>
            </a:r>
            <a:r>
              <a:rPr lang="en-US" dirty="0">
                <a:effectLst/>
              </a:rPr>
              <a:t> – Consumers can be confident in all aspects of data for decision-making. Interoperable – Consumers and producers have a common representation and comprehension of data. </a:t>
            </a:r>
          </a:p>
          <a:p>
            <a:r>
              <a:rPr lang="en-US" b="1" dirty="0">
                <a:effectLst/>
              </a:rPr>
              <a:t>Secure</a:t>
            </a:r>
            <a:r>
              <a:rPr lang="en-US" dirty="0">
                <a:effectLst/>
              </a:rPr>
              <a:t> – Consumers know that data is protected from unauthorized use and manipulation. 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027EEA-4EAE-5C60-796F-2406C648FFA6}"/>
              </a:ext>
            </a:extLst>
          </p:cNvPr>
          <p:cNvSpPr/>
          <p:nvPr/>
        </p:nvSpPr>
        <p:spPr>
          <a:xfrm>
            <a:off x="5125992" y="6311900"/>
            <a:ext cx="2265408" cy="249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2A4CEB-FFB2-AB65-9A90-422B09C52382}"/>
              </a:ext>
            </a:extLst>
          </p:cNvPr>
          <p:cNvSpPr txBox="1"/>
          <p:nvPr/>
        </p:nvSpPr>
        <p:spPr>
          <a:xfrm>
            <a:off x="399982" y="1355160"/>
            <a:ext cx="94341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/>
              </a:rPr>
              <a:t>(d) </a:t>
            </a:r>
            <a:r>
              <a:rPr lang="en-US" dirty="0">
                <a:effectLst/>
              </a:rPr>
              <a:t>Implement industry best practices for secure authentication, access management, encryption, monitoring, and protection of data at rest, in transit, and in use, as appropriate. </a:t>
            </a:r>
          </a:p>
          <a:p>
            <a:endParaRPr lang="en-US" dirty="0"/>
          </a:p>
          <a:p>
            <a:r>
              <a:rPr lang="en-US" b="1" dirty="0">
                <a:effectLst/>
              </a:rPr>
              <a:t>(e) </a:t>
            </a:r>
            <a:r>
              <a:rPr lang="en-US" dirty="0">
                <a:effectLst/>
              </a:rPr>
              <a:t>Store data in a manner that is platform and environment-agnostic, uncoupled from all infrastructure dependencies, and maximally portable, as appropriate.  </a:t>
            </a:r>
          </a:p>
        </p:txBody>
      </p:sp>
    </p:spTree>
    <p:extLst>
      <p:ext uri="{BB962C8B-B14F-4D97-AF65-F5344CB8AC3E}">
        <p14:creationId xmlns:p14="http://schemas.microsoft.com/office/powerpoint/2010/main" val="178781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00AFB7-3D34-E946-8EDB-B36293E9E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E91F86-B958-BE60-45DD-A7BDB9206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79" y="-11085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5D93C-A05F-2BB8-8AE0-01670BED6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695"/>
            <a:ext cx="10515600" cy="415460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161616"/>
                </a:solidFill>
                <a:ea typeface="Roboto" panose="02000000000000000000" pitchFamily="2" charset="0"/>
              </a:rPr>
              <a:t>Our Team</a:t>
            </a:r>
          </a:p>
          <a:p>
            <a:r>
              <a:rPr lang="en-US" sz="2800" b="1" dirty="0">
                <a:solidFill>
                  <a:srgbClr val="161616"/>
                </a:solidFill>
                <a:ea typeface="Roboto" panose="02000000000000000000" pitchFamily="2" charset="0"/>
              </a:rPr>
              <a:t>Company Overview: VeriTX</a:t>
            </a:r>
          </a:p>
          <a:p>
            <a:r>
              <a:rPr lang="en-US" b="1" dirty="0">
                <a:solidFill>
                  <a:srgbClr val="161616"/>
                </a:solidFill>
                <a:ea typeface="Roboto" panose="02000000000000000000" pitchFamily="2" charset="0"/>
              </a:rPr>
              <a:t>Capability Overview: FORTIS</a:t>
            </a:r>
          </a:p>
          <a:p>
            <a:r>
              <a:rPr lang="en-US" b="1" dirty="0">
                <a:solidFill>
                  <a:srgbClr val="161616"/>
                </a:solidFill>
                <a:ea typeface="Roboto" panose="02000000000000000000" pitchFamily="2" charset="0"/>
              </a:rPr>
              <a:t>DoD Strategy (How Does FORTIS Align) </a:t>
            </a:r>
          </a:p>
          <a:p>
            <a:r>
              <a:rPr lang="en-US" sz="2800" b="1" dirty="0">
                <a:solidFill>
                  <a:srgbClr val="161616"/>
                </a:solidFill>
                <a:ea typeface="Roboto" panose="02000000000000000000" pitchFamily="2" charset="0"/>
              </a:rPr>
              <a:t>Live Demonstration of FORTIS</a:t>
            </a:r>
          </a:p>
          <a:p>
            <a:r>
              <a:rPr lang="en-US" b="1" dirty="0">
                <a:solidFill>
                  <a:srgbClr val="161616"/>
                </a:solidFill>
                <a:ea typeface="Roboto" panose="02000000000000000000" pitchFamily="2" charset="0"/>
              </a:rPr>
              <a:t>Key Questions </a:t>
            </a:r>
          </a:p>
          <a:p>
            <a:r>
              <a:rPr lang="en-US" sz="2800" b="1" dirty="0">
                <a:solidFill>
                  <a:srgbClr val="161616"/>
                </a:solidFill>
                <a:ea typeface="Roboto" panose="02000000000000000000" pitchFamily="2" charset="0"/>
              </a:rPr>
              <a:t>Q &amp; A</a:t>
            </a:r>
          </a:p>
          <a:p>
            <a:pPr marL="0" indent="0">
              <a:buNone/>
            </a:pPr>
            <a:endParaRPr lang="en-US" b="1" dirty="0">
              <a:solidFill>
                <a:srgbClr val="161616"/>
              </a:solidFill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161616"/>
              </a:solidFill>
              <a:ea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D1AE18-D50E-29B9-520C-879A4ADF1B3A}"/>
              </a:ext>
            </a:extLst>
          </p:cNvPr>
          <p:cNvSpPr txBox="1"/>
          <p:nvPr/>
        </p:nvSpPr>
        <p:spPr>
          <a:xfrm>
            <a:off x="8108030" y="6328712"/>
            <a:ext cx="62368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161616"/>
                </a:solidFill>
                <a:latin typeface="IBM Plex Sans" panose="020F0502020204030204" pitchFamily="34" charset="0"/>
                <a:ea typeface="Roboto" panose="02000000000000000000" pitchFamily="2" charset="0"/>
                <a:hlinkClick r:id="rId3"/>
              </a:rPr>
              <a:t>https://www.fortisfiletransfer.com</a:t>
            </a:r>
            <a:r>
              <a:rPr lang="en-US" b="1" dirty="0">
                <a:solidFill>
                  <a:srgbClr val="161616"/>
                </a:solidFill>
                <a:latin typeface="IBM Plex Sans" panose="020F0502020204030204" pitchFamily="34" charset="0"/>
                <a:ea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799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00AFB7-3D34-E946-8EDB-B36293E9E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E91F86-B958-BE60-45DD-A7BDB9206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79" y="-11085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Our Team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ECA2E56-ACCA-BADC-0651-0A479A69C983}"/>
              </a:ext>
            </a:extLst>
          </p:cNvPr>
          <p:cNvSpPr txBox="1">
            <a:spLocks/>
          </p:cNvSpPr>
          <p:nvPr/>
        </p:nvSpPr>
        <p:spPr>
          <a:xfrm>
            <a:off x="2911577" y="6210219"/>
            <a:ext cx="6368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BUSINESS CONFIDENTIAL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96E6CE-A861-040E-B628-DA535F2B4AB4}"/>
              </a:ext>
            </a:extLst>
          </p:cNvPr>
          <p:cNvSpPr/>
          <p:nvPr/>
        </p:nvSpPr>
        <p:spPr>
          <a:xfrm>
            <a:off x="5113292" y="6163122"/>
            <a:ext cx="2265408" cy="44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with a beard and mustache&#10;&#10;Description automatically generated">
            <a:extLst>
              <a:ext uri="{FF2B5EF4-FFF2-40B4-BE49-F238E27FC236}">
                <a16:creationId xmlns:a16="http://schemas.microsoft.com/office/drawing/2014/main" id="{592057A9-1970-8CCC-A045-57EAA3B5C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470" y="1049099"/>
            <a:ext cx="1617824" cy="2056556"/>
          </a:xfrm>
          <a:prstGeom prst="rect">
            <a:avLst/>
          </a:prstGeom>
        </p:spPr>
      </p:pic>
      <p:pic>
        <p:nvPicPr>
          <p:cNvPr id="10" name="Picture 9" descr="A person in a suit&#10;&#10;Description automatically generated">
            <a:extLst>
              <a:ext uri="{FF2B5EF4-FFF2-40B4-BE49-F238E27FC236}">
                <a16:creationId xmlns:a16="http://schemas.microsoft.com/office/drawing/2014/main" id="{9FE047BC-257B-4D19-6C95-596AE6015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101" y="3949167"/>
            <a:ext cx="1528730" cy="1932937"/>
          </a:xfrm>
          <a:prstGeom prst="rect">
            <a:avLst/>
          </a:prstGeom>
        </p:spPr>
      </p:pic>
      <p:pic>
        <p:nvPicPr>
          <p:cNvPr id="12" name="Picture 11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11644769-6A65-23FB-054F-40A0F7DBA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0294" y="3944505"/>
            <a:ext cx="1547852" cy="1967607"/>
          </a:xfrm>
          <a:prstGeom prst="rect">
            <a:avLst/>
          </a:prstGeom>
        </p:spPr>
      </p:pic>
      <p:pic>
        <p:nvPicPr>
          <p:cNvPr id="14" name="Picture 13" descr="A person with blonde hair wearing a suit&#10;&#10;Description automatically generated">
            <a:extLst>
              <a:ext uri="{FF2B5EF4-FFF2-40B4-BE49-F238E27FC236}">
                <a16:creationId xmlns:a16="http://schemas.microsoft.com/office/drawing/2014/main" id="{65F0F0CD-9EC3-4138-F5B7-B1A33B7FE4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8080" y="3950365"/>
            <a:ext cx="1528730" cy="19433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4941315-7C18-A6CD-550E-8F590F97D8AD}"/>
              </a:ext>
            </a:extLst>
          </p:cNvPr>
          <p:cNvSpPr txBox="1"/>
          <p:nvPr/>
        </p:nvSpPr>
        <p:spPr>
          <a:xfrm>
            <a:off x="5959386" y="3069364"/>
            <a:ext cx="24345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b="1" i="0" dirty="0">
                <a:effectLst/>
              </a:rPr>
              <a:t>Legrand Richard Groves</a:t>
            </a:r>
          </a:p>
          <a:p>
            <a:pPr algn="ctr" fontAlgn="base"/>
            <a:r>
              <a:rPr lang="en-US" b="1" i="0" dirty="0">
                <a:effectLst/>
              </a:rPr>
              <a:t>Co-Founder</a:t>
            </a:r>
          </a:p>
          <a:p>
            <a:pPr algn="ctr" fontAlgn="base"/>
            <a:r>
              <a:rPr lang="en-US" b="1" i="0" dirty="0">
                <a:effectLst/>
              </a:rPr>
              <a:t>U.S. Air Force Veteran</a:t>
            </a:r>
          </a:p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93AC2F-C326-B298-2D00-7CBDB4A2C341}"/>
              </a:ext>
            </a:extLst>
          </p:cNvPr>
          <p:cNvSpPr txBox="1"/>
          <p:nvPr/>
        </p:nvSpPr>
        <p:spPr>
          <a:xfrm>
            <a:off x="2796445" y="3065500"/>
            <a:ext cx="30291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b="1" i="0" dirty="0">
                <a:effectLst/>
              </a:rPr>
              <a:t>James Regenor, PhD, Col (Ret)</a:t>
            </a:r>
          </a:p>
          <a:p>
            <a:pPr algn="ctr" fontAlgn="base"/>
            <a:r>
              <a:rPr lang="en-US" b="1" i="0" dirty="0">
                <a:effectLst/>
              </a:rPr>
              <a:t>Founder | President &amp; CEO</a:t>
            </a:r>
          </a:p>
          <a:p>
            <a:pPr algn="ctr" fontAlgn="base"/>
            <a:r>
              <a:rPr lang="en-US" b="1" i="0" dirty="0">
                <a:effectLst/>
              </a:rPr>
              <a:t>U.S. Air Force Veteran</a:t>
            </a:r>
          </a:p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B5CF95-0818-E927-170C-382F7AC83612}"/>
              </a:ext>
            </a:extLst>
          </p:cNvPr>
          <p:cNvSpPr txBox="1"/>
          <p:nvPr/>
        </p:nvSpPr>
        <p:spPr>
          <a:xfrm>
            <a:off x="4500722" y="5840860"/>
            <a:ext cx="26999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b="1" i="0" dirty="0">
                <a:effectLst/>
              </a:rPr>
              <a:t>Jon Pierowicz</a:t>
            </a:r>
          </a:p>
          <a:p>
            <a:pPr algn="ctr" fontAlgn="base"/>
            <a:r>
              <a:rPr lang="en-US" b="1" i="0" dirty="0">
                <a:effectLst/>
              </a:rPr>
              <a:t>General Counsel</a:t>
            </a:r>
          </a:p>
          <a:p>
            <a:pPr algn="ctr" fontAlgn="base"/>
            <a:r>
              <a:rPr lang="en-US" b="1" i="0" dirty="0">
                <a:effectLst/>
              </a:rPr>
              <a:t>U.S. Marine Corps Veteran</a:t>
            </a:r>
          </a:p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BA27B4-C525-7949-BFCB-6068C4175B5F}"/>
              </a:ext>
            </a:extLst>
          </p:cNvPr>
          <p:cNvSpPr txBox="1"/>
          <p:nvPr/>
        </p:nvSpPr>
        <p:spPr>
          <a:xfrm>
            <a:off x="1319935" y="5883021"/>
            <a:ext cx="32208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b="1" i="0" dirty="0">
                <a:effectLst/>
              </a:rPr>
              <a:t>Kristin “Kris” Horan</a:t>
            </a:r>
          </a:p>
          <a:p>
            <a:pPr algn="ctr" fontAlgn="base"/>
            <a:r>
              <a:rPr lang="en-US" b="1" i="0" dirty="0">
                <a:effectLst/>
              </a:rPr>
              <a:t>Director, Business Development</a:t>
            </a:r>
          </a:p>
          <a:p>
            <a:pPr algn="ctr" fontAlgn="base"/>
            <a:r>
              <a:rPr lang="en-US" b="1" dirty="0"/>
              <a:t>USAFR Lt. Col.</a:t>
            </a:r>
            <a:endParaRPr lang="en-US" b="1" i="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BA2C08-55AE-07BE-B72A-A8D2998173FF}"/>
              </a:ext>
            </a:extLst>
          </p:cNvPr>
          <p:cNvSpPr txBox="1"/>
          <p:nvPr/>
        </p:nvSpPr>
        <p:spPr>
          <a:xfrm>
            <a:off x="7016815" y="5893665"/>
            <a:ext cx="35680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b="1" i="0" dirty="0">
                <a:effectLst/>
              </a:rPr>
              <a:t>Keaton Regenor</a:t>
            </a:r>
          </a:p>
          <a:p>
            <a:pPr algn="ctr" fontAlgn="base"/>
            <a:r>
              <a:rPr lang="en-US" b="1" i="0" dirty="0">
                <a:effectLst/>
              </a:rPr>
              <a:t>Director of New Business Initiatives</a:t>
            </a:r>
          </a:p>
          <a:p>
            <a:pPr algn="ctr"/>
            <a:endParaRPr lang="en-US" dirty="0"/>
          </a:p>
        </p:txBody>
      </p:sp>
      <p:pic>
        <p:nvPicPr>
          <p:cNvPr id="21" name="Picture 20" descr="A gold badge with a red ribbon&#10;&#10;Description automatically generated">
            <a:extLst>
              <a:ext uri="{FF2B5EF4-FFF2-40B4-BE49-F238E27FC236}">
                <a16:creationId xmlns:a16="http://schemas.microsoft.com/office/drawing/2014/main" id="{EF220C9A-257B-2F34-227F-2876FABAC6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8468" y="1070590"/>
            <a:ext cx="2093276" cy="2093276"/>
          </a:xfrm>
          <a:prstGeom prst="rect">
            <a:avLst/>
          </a:prstGeom>
        </p:spPr>
      </p:pic>
      <p:pic>
        <p:nvPicPr>
          <p:cNvPr id="23" name="Picture 22" descr="A person in a suit and tie&#10;&#10;Description automatically generated">
            <a:extLst>
              <a:ext uri="{FF2B5EF4-FFF2-40B4-BE49-F238E27FC236}">
                <a16:creationId xmlns:a16="http://schemas.microsoft.com/office/drawing/2014/main" id="{C9AEDF90-1F89-EBDB-EFC9-498EBB49D6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2291" y="1074496"/>
            <a:ext cx="1630519" cy="207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04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00AFB7-3D34-E946-8EDB-B36293E9E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E91F86-B958-BE60-45DD-A7BDB9206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79" y="-11085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Company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5D93C-A05F-2BB8-8AE0-01670BED6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695"/>
            <a:ext cx="10515600" cy="41546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161616"/>
                </a:solidFill>
                <a:ea typeface="Roboto" panose="02000000000000000000" pitchFamily="2" charset="0"/>
              </a:rPr>
              <a:t>Who is VeriTX</a:t>
            </a:r>
          </a:p>
          <a:p>
            <a:r>
              <a:rPr lang="en-US" b="1" dirty="0">
                <a:solidFill>
                  <a:srgbClr val="161616"/>
                </a:solidFill>
                <a:ea typeface="Roboto" panose="02000000000000000000" pitchFamily="2" charset="0"/>
              </a:rPr>
              <a:t>Founded the company to facilitate digital supply chains </a:t>
            </a:r>
          </a:p>
          <a:p>
            <a:pPr lvl="1"/>
            <a:r>
              <a:rPr lang="en-US" sz="2800" b="1" dirty="0">
                <a:solidFill>
                  <a:srgbClr val="161616"/>
                </a:solidFill>
                <a:ea typeface="Roboto" panose="02000000000000000000" pitchFamily="2" charset="0"/>
              </a:rPr>
              <a:t>Secured Air Force Sustainment Center SBIR Phase III funding</a:t>
            </a:r>
          </a:p>
          <a:p>
            <a:r>
              <a:rPr lang="en-US" b="1" dirty="0">
                <a:solidFill>
                  <a:srgbClr val="161616"/>
                </a:solidFill>
                <a:ea typeface="Roboto" panose="02000000000000000000" pitchFamily="2" charset="0"/>
              </a:rPr>
              <a:t>Identified extensive applicability across all large-scale data</a:t>
            </a:r>
          </a:p>
          <a:p>
            <a:r>
              <a:rPr lang="en-US" b="1" dirty="0">
                <a:solidFill>
                  <a:srgbClr val="161616"/>
                </a:solidFill>
                <a:ea typeface="Roboto" panose="02000000000000000000" pitchFamily="2" charset="0"/>
              </a:rPr>
              <a:t>Developed Fortis: a robust platform for secure data transfer</a:t>
            </a:r>
          </a:p>
          <a:p>
            <a:pPr lvl="1"/>
            <a:r>
              <a:rPr lang="en-US" sz="2800" b="1" dirty="0">
                <a:solidFill>
                  <a:srgbClr val="161616"/>
                </a:solidFill>
                <a:ea typeface="Roboto" panose="02000000000000000000" pitchFamily="2" charset="0"/>
              </a:rPr>
              <a:t>Recognized the necessity for comprehensive data assurance, including:</a:t>
            </a:r>
          </a:p>
          <a:p>
            <a:pPr marL="457200" lvl="1" indent="0">
              <a:buNone/>
            </a:pPr>
            <a:r>
              <a:rPr lang="en-US" sz="2800" b="1" dirty="0">
                <a:solidFill>
                  <a:srgbClr val="161616"/>
                </a:solidFill>
                <a:ea typeface="Roboto" panose="02000000000000000000" pitchFamily="2" charset="0"/>
              </a:rPr>
              <a:t>Data security</a:t>
            </a:r>
          </a:p>
          <a:p>
            <a:pPr marL="457200" lvl="1" indent="0">
              <a:buNone/>
            </a:pPr>
            <a:r>
              <a:rPr lang="en-US" sz="2800" b="1" dirty="0">
                <a:solidFill>
                  <a:srgbClr val="161616"/>
                </a:solidFill>
                <a:ea typeface="Roboto" panose="02000000000000000000" pitchFamily="2" charset="0"/>
              </a:rPr>
              <a:t>Tamper-evident measures</a:t>
            </a:r>
          </a:p>
          <a:p>
            <a:pPr marL="457200" lvl="1" indent="0">
              <a:buNone/>
            </a:pPr>
            <a:r>
              <a:rPr lang="en-US" sz="2800" b="1" dirty="0">
                <a:solidFill>
                  <a:srgbClr val="161616"/>
                </a:solidFill>
                <a:ea typeface="Roboto" panose="02000000000000000000" pitchFamily="2" charset="0"/>
              </a:rPr>
              <a:t>Provenance verification</a:t>
            </a:r>
          </a:p>
          <a:p>
            <a:pPr marL="0" indent="0">
              <a:buNone/>
            </a:pPr>
            <a:endParaRPr lang="en-US" b="1" dirty="0">
              <a:solidFill>
                <a:srgbClr val="161616"/>
              </a:solidFill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161616"/>
              </a:solidFill>
              <a:ea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D1AE18-D50E-29B9-520C-879A4ADF1B3A}"/>
              </a:ext>
            </a:extLst>
          </p:cNvPr>
          <p:cNvSpPr txBox="1"/>
          <p:nvPr/>
        </p:nvSpPr>
        <p:spPr>
          <a:xfrm>
            <a:off x="8108030" y="6328712"/>
            <a:ext cx="62368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161616"/>
                </a:solidFill>
                <a:latin typeface="IBM Plex Sans" panose="020F0502020204030204" pitchFamily="34" charset="0"/>
                <a:ea typeface="Roboto" panose="02000000000000000000" pitchFamily="2" charset="0"/>
                <a:hlinkClick r:id="rId3"/>
              </a:rPr>
              <a:t>https://www.fortisfiletransfer.com</a:t>
            </a:r>
            <a:r>
              <a:rPr lang="en-US" b="1" dirty="0">
                <a:solidFill>
                  <a:srgbClr val="161616"/>
                </a:solidFill>
                <a:latin typeface="IBM Plex Sans" panose="020F0502020204030204" pitchFamily="34" charset="0"/>
                <a:ea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0887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00AFB7-3D34-E946-8EDB-B36293E9E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E91F86-B958-BE60-45DD-A7BDB9206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79" y="-11085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Fortis Capability Overview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ECA2E56-ACCA-BADC-0651-0A479A69C983}"/>
              </a:ext>
            </a:extLst>
          </p:cNvPr>
          <p:cNvSpPr txBox="1">
            <a:spLocks/>
          </p:cNvSpPr>
          <p:nvPr/>
        </p:nvSpPr>
        <p:spPr>
          <a:xfrm>
            <a:off x="2911577" y="6210219"/>
            <a:ext cx="6368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BUSINESS CONFIDENTIAL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96E6CE-A861-040E-B628-DA535F2B4AB4}"/>
              </a:ext>
            </a:extLst>
          </p:cNvPr>
          <p:cNvSpPr/>
          <p:nvPr/>
        </p:nvSpPr>
        <p:spPr>
          <a:xfrm>
            <a:off x="5113292" y="6163122"/>
            <a:ext cx="2265408" cy="44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91A492-6F52-1B8C-DA93-88DAD3860899}"/>
              </a:ext>
            </a:extLst>
          </p:cNvPr>
          <p:cNvSpPr txBox="1"/>
          <p:nvPr/>
        </p:nvSpPr>
        <p:spPr>
          <a:xfrm>
            <a:off x="7931988" y="6162674"/>
            <a:ext cx="62368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161616"/>
                </a:solidFill>
                <a:latin typeface="IBM Plex Sans" panose="020F0502020204030204" pitchFamily="34" charset="0"/>
                <a:ea typeface="Roboto" panose="02000000000000000000" pitchFamily="2" charset="0"/>
                <a:hlinkClick r:id="rId3"/>
              </a:rPr>
              <a:t>https://www.fortisfiletransfer.com</a:t>
            </a:r>
            <a:r>
              <a:rPr lang="en-US" b="1" dirty="0">
                <a:solidFill>
                  <a:srgbClr val="161616"/>
                </a:solidFill>
                <a:latin typeface="IBM Plex Sans" panose="020F0502020204030204" pitchFamily="34" charset="0"/>
                <a:ea typeface="Roboto" panose="02000000000000000000" pitchFamily="2" charset="0"/>
              </a:rPr>
              <a:t> </a:t>
            </a:r>
          </a:p>
        </p:txBody>
      </p:sp>
      <p:pic>
        <p:nvPicPr>
          <p:cNvPr id="16" name="Picture 15" descr="A screenshot of a checklist&#10;&#10;Description automatically generated">
            <a:extLst>
              <a:ext uri="{FF2B5EF4-FFF2-40B4-BE49-F238E27FC236}">
                <a16:creationId xmlns:a16="http://schemas.microsoft.com/office/drawing/2014/main" id="{BBBD0379-1F60-C9D3-E8E5-351C926C3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744" y="1309321"/>
            <a:ext cx="3150798" cy="4711193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60F27D6-0697-EF03-5833-CE79F0022B76}"/>
              </a:ext>
            </a:extLst>
          </p:cNvPr>
          <p:cNvSpPr txBox="1">
            <a:spLocks/>
          </p:cNvSpPr>
          <p:nvPr/>
        </p:nvSpPr>
        <p:spPr>
          <a:xfrm>
            <a:off x="838200" y="1351695"/>
            <a:ext cx="7287883" cy="4154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161616"/>
                </a:solidFill>
                <a:ea typeface="Roboto" panose="02000000000000000000" pitchFamily="2" charset="0"/>
              </a:rPr>
              <a:t>FORTIS is a cutting-edge file transfer solution designed to enhance data security and integrity across the ensured data lifecycle.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rgbClr val="161616"/>
              </a:solidFill>
              <a:ea typeface="Roboto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161616"/>
                </a:solidFill>
                <a:ea typeface="Roboto" panose="02000000000000000000" pitchFamily="2" charset="0"/>
              </a:rPr>
              <a:t>As organizations increasingly move sensitive and Controlled Unclassified Information (CUI) to the cloud, the need for robust security measures is more important than ever.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rgbClr val="161616"/>
              </a:solidFill>
              <a:ea typeface="Roboto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161616"/>
                </a:solidFill>
                <a:ea typeface="Roboto" panose="02000000000000000000" pitchFamily="2" charset="0"/>
              </a:rPr>
              <a:t>Consuming bad data is NO longer an option.  </a:t>
            </a:r>
          </a:p>
        </p:txBody>
      </p:sp>
    </p:spTree>
    <p:extLst>
      <p:ext uri="{BB962C8B-B14F-4D97-AF65-F5344CB8AC3E}">
        <p14:creationId xmlns:p14="http://schemas.microsoft.com/office/powerpoint/2010/main" val="158069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37A5771-CA28-DA4D-943C-BC8357F7C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E067CE-6CAD-6749-99F0-C24D97EF2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860" y="1564736"/>
            <a:ext cx="5440378" cy="491452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700" dirty="0">
                <a:latin typeface="Roboto" panose="02000000000000000000" pitchFamily="2" charset="0"/>
                <a:ea typeface="Roboto" panose="02000000000000000000" pitchFamily="2" charset="0"/>
              </a:rPr>
              <a:t>Fortis looks at the individual files…data </a:t>
            </a:r>
            <a:r>
              <a:rPr lang="en-US" sz="2700" b="1" dirty="0">
                <a:latin typeface="Roboto" panose="02000000000000000000" pitchFamily="2" charset="0"/>
                <a:ea typeface="Roboto" panose="02000000000000000000" pitchFamily="2" charset="0"/>
              </a:rPr>
              <a:t>at rest as well as in motion </a:t>
            </a:r>
            <a:r>
              <a:rPr lang="en-US" sz="2700" dirty="0">
                <a:latin typeface="Roboto" panose="02000000000000000000" pitchFamily="2" charset="0"/>
                <a:ea typeface="Roboto" panose="02000000000000000000" pitchFamily="2" charset="0"/>
              </a:rPr>
              <a:t>to validate no changes have been made.</a:t>
            </a:r>
            <a:br>
              <a:rPr lang="en-US" sz="2700" dirty="0"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27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700" dirty="0">
                <a:latin typeface="Roboto" panose="02000000000000000000" pitchFamily="2" charset="0"/>
                <a:ea typeface="Roboto" panose="02000000000000000000" pitchFamily="2" charset="0"/>
              </a:rPr>
              <a:t>Fortis </a:t>
            </a:r>
            <a:r>
              <a:rPr lang="en-US" sz="2700" b="1" dirty="0">
                <a:latin typeface="Roboto" panose="02000000000000000000" pitchFamily="2" charset="0"/>
                <a:ea typeface="Roboto" panose="02000000000000000000" pitchFamily="2" charset="0"/>
              </a:rPr>
              <a:t>continually monitors </a:t>
            </a:r>
            <a:r>
              <a:rPr lang="en-US" sz="2700" dirty="0">
                <a:latin typeface="Roboto" panose="02000000000000000000" pitchFamily="2" charset="0"/>
                <a:ea typeface="Roboto" panose="02000000000000000000" pitchFamily="2" charset="0"/>
              </a:rPr>
              <a:t>for data manipulation (intentional or non-intentional).</a:t>
            </a:r>
            <a:br>
              <a:rPr lang="en-US" sz="2700" dirty="0"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27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700" dirty="0">
                <a:latin typeface="Roboto" panose="02000000000000000000" pitchFamily="2" charset="0"/>
                <a:ea typeface="Roboto" panose="02000000000000000000" pitchFamily="2" charset="0"/>
              </a:rPr>
              <a:t>Fortis provides zero-day data manipulation attack </a:t>
            </a:r>
            <a:r>
              <a:rPr lang="en-US" sz="2700" b="1" dirty="0">
                <a:latin typeface="Roboto" panose="02000000000000000000" pitchFamily="2" charset="0"/>
                <a:ea typeface="Roboto" panose="02000000000000000000" pitchFamily="2" charset="0"/>
              </a:rPr>
              <a:t>early warning </a:t>
            </a:r>
            <a:r>
              <a:rPr lang="en-US" sz="2700" dirty="0">
                <a:latin typeface="Roboto" panose="02000000000000000000" pitchFamily="2" charset="0"/>
                <a:ea typeface="Roboto" panose="02000000000000000000" pitchFamily="2" charset="0"/>
              </a:rPr>
              <a:t>through data monitoring.</a:t>
            </a:r>
            <a:br>
              <a:rPr lang="en-US" sz="2700" dirty="0"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27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700" dirty="0">
                <a:latin typeface="Roboto" panose="02000000000000000000" pitchFamily="2" charset="0"/>
                <a:ea typeface="Roboto" panose="02000000000000000000" pitchFamily="2" charset="0"/>
              </a:rPr>
              <a:t>Fortis </a:t>
            </a:r>
            <a:r>
              <a:rPr lang="en-US" sz="2700" b="1" dirty="0">
                <a:latin typeface="Roboto" panose="02000000000000000000" pitchFamily="2" charset="0"/>
                <a:ea typeface="Roboto" panose="02000000000000000000" pitchFamily="2" charset="0"/>
              </a:rPr>
              <a:t>prevents corrupted data/files from being consumed</a:t>
            </a:r>
            <a:r>
              <a:rPr lang="en-US" sz="2700" dirty="0">
                <a:latin typeface="Roboto" panose="02000000000000000000" pitchFamily="2" charset="0"/>
                <a:ea typeface="Roboto" panose="02000000000000000000" pitchFamily="2" charset="0"/>
              </a:rPr>
              <a:t> in downstream processes through complete data monitoring throughout the data transfer process.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3D85B2-1816-A74B-B55C-672F8FE64C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871" y="1812055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F66F2F-56AF-5846-9ECE-D843538C8C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871" y="2809548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D12C12-EE22-AB4F-9166-F8F42777D5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26" y="3807041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E75F09-569C-AF45-A29A-FB12E9EA715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26" y="4804534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D3118A-3302-F340-B468-39B7290411A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9010" y="2084062"/>
            <a:ext cx="5297393" cy="6857999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76CF8A7-83DD-DFB9-CA7A-0A8E4D45E375}"/>
              </a:ext>
            </a:extLst>
          </p:cNvPr>
          <p:cNvSpPr txBox="1">
            <a:spLocks/>
          </p:cNvSpPr>
          <p:nvPr/>
        </p:nvSpPr>
        <p:spPr>
          <a:xfrm>
            <a:off x="2911577" y="6210219"/>
            <a:ext cx="6368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BUSINESS CONFIDENTIAL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CA4622-2B41-598F-6918-516B9B1772A4}"/>
              </a:ext>
            </a:extLst>
          </p:cNvPr>
          <p:cNvSpPr/>
          <p:nvPr/>
        </p:nvSpPr>
        <p:spPr>
          <a:xfrm>
            <a:off x="5113292" y="6163122"/>
            <a:ext cx="2265408" cy="44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DF562B-7E09-D075-ECF2-B88463FACF7F}"/>
              </a:ext>
            </a:extLst>
          </p:cNvPr>
          <p:cNvSpPr txBox="1"/>
          <p:nvPr/>
        </p:nvSpPr>
        <p:spPr>
          <a:xfrm>
            <a:off x="7880230" y="6220080"/>
            <a:ext cx="62368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161616"/>
                </a:solidFill>
                <a:latin typeface="IBM Plex Sans" panose="020F0502020204030204" pitchFamily="34" charset="0"/>
                <a:ea typeface="Roboto" panose="02000000000000000000" pitchFamily="2" charset="0"/>
                <a:hlinkClick r:id="rId9"/>
              </a:rPr>
              <a:t>https://www.fortisfiletransfer.com</a:t>
            </a:r>
            <a:r>
              <a:rPr lang="en-US" b="1" dirty="0">
                <a:solidFill>
                  <a:srgbClr val="161616"/>
                </a:solidFill>
                <a:latin typeface="IBM Plex Sans" panose="020F0502020204030204" pitchFamily="34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F626E0C-B603-8622-EFA5-73995E47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79" y="-11085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Fortis Capability Overview</a:t>
            </a:r>
          </a:p>
        </p:txBody>
      </p:sp>
    </p:spTree>
    <p:extLst>
      <p:ext uri="{BB962C8B-B14F-4D97-AF65-F5344CB8AC3E}">
        <p14:creationId xmlns:p14="http://schemas.microsoft.com/office/powerpoint/2010/main" val="2856531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00AFB7-3D34-E946-8EDB-B36293E9E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E91F86-B958-BE60-45DD-A7BDB9206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832" y="-11085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DoD Strategy: How Does FORTIS Align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ECA2E56-ACCA-BADC-0651-0A479A69C983}"/>
              </a:ext>
            </a:extLst>
          </p:cNvPr>
          <p:cNvSpPr txBox="1">
            <a:spLocks/>
          </p:cNvSpPr>
          <p:nvPr/>
        </p:nvSpPr>
        <p:spPr>
          <a:xfrm>
            <a:off x="2911577" y="6210219"/>
            <a:ext cx="6368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BUSINESS CONFIDENTIAL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96E6CE-A861-040E-B628-DA535F2B4AB4}"/>
              </a:ext>
            </a:extLst>
          </p:cNvPr>
          <p:cNvSpPr/>
          <p:nvPr/>
        </p:nvSpPr>
        <p:spPr>
          <a:xfrm>
            <a:off x="5113292" y="6163122"/>
            <a:ext cx="2265408" cy="44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91A492-6F52-1B8C-DA93-88DAD3860899}"/>
              </a:ext>
            </a:extLst>
          </p:cNvPr>
          <p:cNvSpPr txBox="1"/>
          <p:nvPr/>
        </p:nvSpPr>
        <p:spPr>
          <a:xfrm>
            <a:off x="8108030" y="6198634"/>
            <a:ext cx="62368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161616"/>
                </a:solidFill>
                <a:latin typeface="IBM Plex Sans" panose="020F0502020204030204" pitchFamily="34" charset="0"/>
                <a:ea typeface="Roboto" panose="02000000000000000000" pitchFamily="2" charset="0"/>
                <a:hlinkClick r:id="rId3"/>
              </a:rPr>
              <a:t>https://www.fortisfiletransfer.com</a:t>
            </a:r>
            <a:r>
              <a:rPr lang="en-US" b="1" dirty="0">
                <a:solidFill>
                  <a:srgbClr val="161616"/>
                </a:solidFill>
                <a:latin typeface="IBM Plex Sans" panose="020F0502020204030204" pitchFamily="34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12C93C-00EB-5B8D-8C55-52ABCF5EB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FORTIS aligns with DoD Strategies &amp; Policies: </a:t>
            </a:r>
          </a:p>
          <a:p>
            <a:r>
              <a:rPr lang="en-US" b="1" dirty="0"/>
              <a:t>NIST-8 </a:t>
            </a:r>
          </a:p>
          <a:p>
            <a:r>
              <a:rPr lang="en-US" b="1" dirty="0"/>
              <a:t>NIST-10</a:t>
            </a:r>
          </a:p>
          <a:p>
            <a:r>
              <a:rPr lang="en-US" b="1" dirty="0"/>
              <a:t>DoD CIO Strategy (Fulcrum)</a:t>
            </a:r>
          </a:p>
          <a:p>
            <a:r>
              <a:rPr lang="en-US" b="1" dirty="0"/>
              <a:t>DoD CIO Defense Industrial Base Strategy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3614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AC456C-6EB3-294D-BAE8-FD360B4FA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884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87A7D-47B4-FDB9-1117-C24E2525093E}"/>
              </a:ext>
            </a:extLst>
          </p:cNvPr>
          <p:cNvSpPr txBox="1"/>
          <p:nvPr/>
        </p:nvSpPr>
        <p:spPr>
          <a:xfrm>
            <a:off x="2319638" y="3307793"/>
            <a:ext cx="7552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Link to Fortis SaaS:</a:t>
            </a:r>
          </a:p>
          <a:p>
            <a:pPr algn="ctr"/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https://fortistransfer.com/</a:t>
            </a:r>
            <a:endParaRPr lang="en-US" sz="3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1A358D-51D2-42EA-DFCD-C1A11E92A55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204592-912B-37A3-55ED-58BB7C6CFD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1972395"/>
            <a:ext cx="4114801" cy="1456168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454E52-012C-03D9-5DFD-8DB00ACA40B0}"/>
              </a:ext>
            </a:extLst>
          </p:cNvPr>
          <p:cNvSpPr/>
          <p:nvPr/>
        </p:nvSpPr>
        <p:spPr>
          <a:xfrm>
            <a:off x="4038600" y="6219825"/>
            <a:ext cx="2265408" cy="44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D85E26-AC7D-8F3E-0ECB-83E2A6FAF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924" y="21694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Live Demonstration</a:t>
            </a:r>
          </a:p>
        </p:txBody>
      </p:sp>
    </p:spTree>
    <p:extLst>
      <p:ext uri="{BB962C8B-B14F-4D97-AF65-F5344CB8AC3E}">
        <p14:creationId xmlns:p14="http://schemas.microsoft.com/office/powerpoint/2010/main" val="1209547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80B26C-1B99-504F-AAD8-3F04C273E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6C4D13-7A0E-904D-A1D7-A578989A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611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  <a:ea typeface="Roboto" panose="02000000000000000000" pitchFamily="2" charset="0"/>
              </a:rPr>
              <a:t>Data Assurance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27460-7EF5-BA4D-A329-9B2210F7A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4634"/>
            <a:ext cx="10515600" cy="4227139"/>
          </a:xfrm>
        </p:spPr>
        <p:txBody>
          <a:bodyPr>
            <a:normAutofit/>
          </a:bodyPr>
          <a:lstStyle/>
          <a:p>
            <a:r>
              <a:rPr lang="en-US" b="1" dirty="0">
                <a:ea typeface="Roboto" panose="02000000000000000000" pitchFamily="2" charset="0"/>
              </a:rPr>
              <a:t>How do you know your data isn’t corrupted or manipulated?</a:t>
            </a:r>
          </a:p>
          <a:p>
            <a:r>
              <a:rPr lang="en-US" b="1" dirty="0">
                <a:ea typeface="Roboto" panose="02000000000000000000" pitchFamily="2" charset="0"/>
              </a:rPr>
              <a:t>How do you know your data isn’t being weaponized against you?</a:t>
            </a:r>
          </a:p>
          <a:p>
            <a:r>
              <a:rPr lang="en-US" b="1" dirty="0">
                <a:ea typeface="Roboto" panose="02000000000000000000" pitchFamily="2" charset="0"/>
              </a:rPr>
              <a:t>Can you trust your data in a cyber-contested environment?</a:t>
            </a:r>
          </a:p>
          <a:p>
            <a:r>
              <a:rPr lang="en-US" b="1" dirty="0">
                <a:ea typeface="Roboto" panose="02000000000000000000" pitchFamily="2" charset="0"/>
              </a:rPr>
              <a:t>How can FORTIS improve best practices within your organization?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A8355E-B96B-0641-9847-D4FF11CE1DFC}"/>
              </a:ext>
            </a:extLst>
          </p:cNvPr>
          <p:cNvSpPr txBox="1"/>
          <p:nvPr/>
        </p:nvSpPr>
        <p:spPr>
          <a:xfrm>
            <a:off x="9615945" y="5309307"/>
            <a:ext cx="129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Pillars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E7A5DC3-58D9-DD90-ADAC-4926CB2428D5}"/>
              </a:ext>
            </a:extLst>
          </p:cNvPr>
          <p:cNvSpPr txBox="1">
            <a:spLocks/>
          </p:cNvSpPr>
          <p:nvPr/>
        </p:nvSpPr>
        <p:spPr>
          <a:xfrm>
            <a:off x="2911577" y="6210219"/>
            <a:ext cx="6368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BUSINESS CONFIDENTIAL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2FF330-649F-4723-009F-7DC259A4EFD1}"/>
              </a:ext>
            </a:extLst>
          </p:cNvPr>
          <p:cNvSpPr/>
          <p:nvPr/>
        </p:nvSpPr>
        <p:spPr>
          <a:xfrm>
            <a:off x="5113292" y="6163122"/>
            <a:ext cx="2265408" cy="44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1F6527-5182-E053-C692-BA17E34C95DB}"/>
              </a:ext>
            </a:extLst>
          </p:cNvPr>
          <p:cNvSpPr txBox="1">
            <a:spLocks/>
          </p:cNvSpPr>
          <p:nvPr/>
        </p:nvSpPr>
        <p:spPr>
          <a:xfrm>
            <a:off x="710879" y="-1108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Key Questions </a:t>
            </a:r>
          </a:p>
        </p:txBody>
      </p:sp>
    </p:spTree>
    <p:extLst>
      <p:ext uri="{BB962C8B-B14F-4D97-AF65-F5344CB8AC3E}">
        <p14:creationId xmlns:p14="http://schemas.microsoft.com/office/powerpoint/2010/main" val="1411842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11d2cc-14cb-402d-ac7c-6229e6c6282b">
      <Terms xmlns="http://schemas.microsoft.com/office/infopath/2007/PartnerControls"/>
    </lcf76f155ced4ddcb4097134ff3c332f>
    <TaxCatchAll xmlns="3f162602-5ac3-4bda-aa16-70179d623d6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10527E9C88A34880DBA2D594C3F1FD" ma:contentTypeVersion="10" ma:contentTypeDescription="Create a new document." ma:contentTypeScope="" ma:versionID="21ffdf7c414fe11673a886f3447b8b65">
  <xsd:schema xmlns:xsd="http://www.w3.org/2001/XMLSchema" xmlns:xs="http://www.w3.org/2001/XMLSchema" xmlns:p="http://schemas.microsoft.com/office/2006/metadata/properties" xmlns:ns2="8c11d2cc-14cb-402d-ac7c-6229e6c6282b" xmlns:ns3="3f162602-5ac3-4bda-aa16-70179d623d62" targetNamespace="http://schemas.microsoft.com/office/2006/metadata/properties" ma:root="true" ma:fieldsID="2ead451296ce8aeff19c484a7a5fefa7" ns2:_="" ns3:_="">
    <xsd:import namespace="8c11d2cc-14cb-402d-ac7c-6229e6c6282b"/>
    <xsd:import namespace="3f162602-5ac3-4bda-aa16-70179d623d62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1d2cc-14cb-402d-ac7c-6229e6c6282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4ce7797-682e-4fb0-85b8-d12bf85fc5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162602-5ac3-4bda-aa16-70179d623d6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e3cf48b-2537-4dbc-8c35-2c0b15a156b9}" ma:internalName="TaxCatchAll" ma:showField="CatchAllData" ma:web="3f162602-5ac3-4bda-aa16-70179d623d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EEA6AB-D6D0-4EE8-803E-03C16A0A64D1}">
  <ds:schemaRefs>
    <ds:schemaRef ds:uri="http://purl.org/dc/terms/"/>
    <ds:schemaRef ds:uri="http://schemas.openxmlformats.org/package/2006/metadata/core-properties"/>
    <ds:schemaRef ds:uri="http://www.w3.org/XML/1998/namespace"/>
    <ds:schemaRef ds:uri="8c11d2cc-14cb-402d-ac7c-6229e6c6282b"/>
    <ds:schemaRef ds:uri="http://purl.org/dc/elements/1.1/"/>
    <ds:schemaRef ds:uri="3f162602-5ac3-4bda-aa16-70179d623d62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A474695-2BD4-4870-B1E5-85C403E09D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1EB772-9A71-4343-A2F8-30E3A42C98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11d2cc-14cb-402d-ac7c-6229e6c6282b"/>
    <ds:schemaRef ds:uri="3f162602-5ac3-4bda-aa16-70179d623d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54074</TotalTime>
  <Words>673</Words>
  <Application>Microsoft Macintosh PowerPoint</Application>
  <PresentationFormat>Widescreen</PresentationFormat>
  <Paragraphs>107</Paragraphs>
  <Slides>12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IBM Plex Sans</vt:lpstr>
      <vt:lpstr>Roboto</vt:lpstr>
      <vt:lpstr>Office Theme</vt:lpstr>
      <vt:lpstr>PowerPoint Presentation</vt:lpstr>
      <vt:lpstr>Agenda</vt:lpstr>
      <vt:lpstr>Our Team</vt:lpstr>
      <vt:lpstr>Company Overview</vt:lpstr>
      <vt:lpstr>Fortis Capability Overview</vt:lpstr>
      <vt:lpstr>Fortis Capability Overview</vt:lpstr>
      <vt:lpstr>DoD Strategy: How Does FORTIS Align</vt:lpstr>
      <vt:lpstr>Live Demonstration</vt:lpstr>
      <vt:lpstr>Data Assurance Questions</vt:lpstr>
      <vt:lpstr>Q &amp; A</vt:lpstr>
      <vt:lpstr>Data Assurance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VeriTX Demo</dc:title>
  <dc:creator>Mathieu Glaude</dc:creator>
  <cp:lastModifiedBy>Kristin Horan</cp:lastModifiedBy>
  <cp:revision>148</cp:revision>
  <dcterms:created xsi:type="dcterms:W3CDTF">2021-12-01T14:01:14Z</dcterms:created>
  <dcterms:modified xsi:type="dcterms:W3CDTF">2024-07-29T11:45:18Z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0x0101001D10527E9C88A34880DBA2D594C3F1FD</vt:lpwstr>
  </property>
  <property fmtid="{D5CDD505-2E9C-101B-9397-08002B2CF9AE}" pid="3" name="MediaServiceImageTags">
    <vt:lpwstr/>
  </property>
</Properties>
</file>