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93" r:id="rId7"/>
    <p:sldId id="295" r:id="rId8"/>
    <p:sldId id="297" r:id="rId9"/>
    <p:sldId id="308" r:id="rId10"/>
    <p:sldId id="296" r:id="rId11"/>
    <p:sldId id="294" r:id="rId12"/>
    <p:sldId id="299" r:id="rId13"/>
    <p:sldId id="288" r:id="rId14"/>
    <p:sldId id="298" r:id="rId15"/>
    <p:sldId id="292" r:id="rId16"/>
    <p:sldId id="291" r:id="rId17"/>
    <p:sldId id="301" r:id="rId18"/>
    <p:sldId id="302" r:id="rId19"/>
    <p:sldId id="303" r:id="rId20"/>
    <p:sldId id="304" r:id="rId21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DDDDDD"/>
    <a:srgbClr val="808080"/>
    <a:srgbClr val="246DCD"/>
    <a:srgbClr val="97C4FF"/>
    <a:srgbClr val="78ADFF"/>
    <a:srgbClr val="DEAEFF"/>
    <a:srgbClr val="D79699"/>
    <a:srgbClr val="FFAA79"/>
    <a:srgbClr val="FFF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2"/>
    <p:restoredTop sz="94687"/>
  </p:normalViewPr>
  <p:slideViewPr>
    <p:cSldViewPr>
      <p:cViewPr varScale="1">
        <p:scale>
          <a:sx n="63" d="100"/>
          <a:sy n="63" d="100"/>
        </p:scale>
        <p:origin x="1024" y="56"/>
      </p:cViewPr>
      <p:guideLst>
        <p:guide orient="horz" pos="2160"/>
        <p:guide pos="47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F294CCFB-749A-2F47-8EBA-00DE4241A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32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1783C958-1F1B-2347-8B37-D6BC4B56CB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3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60487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FCF78-6F42-DD47-BFB7-03FB0C2A10D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altLang="en-US" sz="1000" i="1">
                <a:latin typeface="Times New Roman" pitchFamily="-110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altLang="en-US" sz="1000" i="1">
                <a:latin typeface="Times New Roman" pitchFamily="-110" charset="0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09183" y="1389888"/>
            <a:ext cx="9970459" cy="1298448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3600"/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09183" y="3008376"/>
            <a:ext cx="9970459" cy="1792224"/>
          </a:xfrm>
          <a:prstGeom prst="rect">
            <a:avLst/>
          </a:prstGeom>
          <a:ln w="12700">
            <a:headEnd type="none" w="sm" len="sm"/>
            <a:tailEnd type="none" w="sm" len="sm"/>
          </a:ln>
        </p:spPr>
        <p:txBody>
          <a:bodyPr lIns="91440" tIns="45720" rIns="91440" bIns="4572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200"/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950976"/>
            <a:ext cx="12188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solidFill>
            <a:srgbClr val="B20000"/>
          </a:solidFill>
          <a:ln w="22225" cap="flat" cmpd="sng">
            <a:solidFill>
              <a:srgbClr val="246DCD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0" y="6355080"/>
            <a:ext cx="12188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solidFill>
            <a:srgbClr val="B20000"/>
          </a:solidFill>
          <a:ln w="22225" cap="flat" cmpd="sng">
            <a:solidFill>
              <a:srgbClr val="246DCD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91758" y="1700784"/>
            <a:ext cx="8605310" cy="39410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1758" y="1252728"/>
            <a:ext cx="8605310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1758" y="5705856"/>
            <a:ext cx="8605310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09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19" y="1289304"/>
            <a:ext cx="10921187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10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100000"/>
              </a:lnSpc>
              <a:spcBef>
                <a:spcPts val="600"/>
              </a:spcBef>
              <a:buSzPct val="90000"/>
              <a:buFont typeface="Arial"/>
              <a:buChar char="•"/>
              <a:defRPr/>
            </a:lvl3pPr>
            <a:lvl4pPr marL="1033272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10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3819" y="1289304"/>
            <a:ext cx="5314328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16301" y="1289304"/>
            <a:ext cx="5314328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4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449" y="146304"/>
            <a:ext cx="9677927" cy="466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19" y="1289304"/>
            <a:ext cx="10921187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55449" y="594360"/>
            <a:ext cx="9677927" cy="3048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24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19" y="1682496"/>
            <a:ext cx="10921187" cy="4443984"/>
          </a:xfrm>
          <a:prstGeom prst="rect">
            <a:avLst/>
          </a:prstGeom>
        </p:spPr>
        <p:txBody>
          <a:bodyPr anchor="t" anchorCtr="1"/>
          <a:lstStyle>
            <a:lvl1pPr marL="237744" indent="-237744">
              <a:lnSpc>
                <a:spcPct val="90000"/>
              </a:lnSpc>
              <a:spcBef>
                <a:spcPts val="15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15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15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108667" y="1764792"/>
            <a:ext cx="7959303" cy="37764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08667" y="1316736"/>
            <a:ext cx="7959303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08667" y="5605272"/>
            <a:ext cx="7959303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9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5877" y="1828800"/>
            <a:ext cx="7581449" cy="33467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15877" y="1371600"/>
            <a:ext cx="7581449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15877" y="5230368"/>
            <a:ext cx="7581449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5449" y="100584"/>
            <a:ext cx="9677927" cy="8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0" y="950976"/>
            <a:ext cx="12188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solidFill>
            <a:srgbClr val="B20000"/>
          </a:solidFill>
          <a:ln w="19050">
            <a:solidFill>
              <a:srgbClr val="246DCD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26609" y="6455664"/>
            <a:ext cx="1450470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/>
              <a:t>Streamlining DevSecOps - </a:t>
            </a:r>
            <a:fld id="{321F32AB-3DDB-C54A-A434-42EC1FB733CD}" type="slidenum">
              <a:rPr lang="en-US" altLang="en-US" sz="700" b="0" i="0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dirty="0"/>
              <a:t>7/17/2024</a:t>
            </a:r>
            <a:endParaRPr lang="en-US" altLang="en-US" sz="700" b="0" i="0" baseline="0" dirty="0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0" y="6355080"/>
            <a:ext cx="12188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solidFill>
            <a:srgbClr val="B20000"/>
          </a:solidFill>
          <a:ln w="22225" cap="flat" cmpd="sng">
            <a:solidFill>
              <a:srgbClr val="246DCD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2"/>
          <a:srcRect l="6931" r="9223"/>
          <a:stretch/>
        </p:blipFill>
        <p:spPr>
          <a:xfrm>
            <a:off x="161243" y="24382"/>
            <a:ext cx="990600" cy="8761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/>
          <a:srcRect b="29890"/>
          <a:stretch/>
        </p:blipFill>
        <p:spPr>
          <a:xfrm>
            <a:off x="9976167" y="6394679"/>
            <a:ext cx="2214245" cy="4633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62" r:id="rId5"/>
    <p:sldLayoutId id="2147483656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131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204913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  <a:ea typeface="ＭＳ Ｐゴシック" pitchFamily="-110" charset="-128"/>
        </a:defRPr>
      </a:lvl3pPr>
      <a:lvl4pPr marL="1546225" indent="-1190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4pPr>
      <a:lvl5pPr marL="1828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604" y="1807666"/>
            <a:ext cx="9064054" cy="1298448"/>
          </a:xfrm>
        </p:spPr>
        <p:txBody>
          <a:bodyPr anchor="ctr"/>
          <a:lstStyle/>
          <a:p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Streamlining DevSecOps Practices for Defense Enterprise IT Systems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91543" y="6407524"/>
            <a:ext cx="2186350" cy="44375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4" name="Picture 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6512934C-03BB-8F54-16CA-6B989DA0B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824" y="3429000"/>
            <a:ext cx="8837613" cy="17528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EAF68-BD25-02D4-80CE-C3D56884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80010"/>
            <a:ext cx="9677927" cy="813816"/>
          </a:xfrm>
        </p:spPr>
        <p:txBody>
          <a:bodyPr/>
          <a:lstStyle/>
          <a:p>
            <a:r>
              <a:rPr lang="en-US" dirty="0"/>
              <a:t>Analysis of DevSecOps Cases:</a:t>
            </a:r>
            <a:br>
              <a:rPr lang="en-US" dirty="0"/>
            </a:br>
            <a:r>
              <a:rPr lang="en-US" dirty="0"/>
              <a:t>IT &amp; Hardware vs. CI/CD &amp;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E21E-1811-1D30-0381-FF76DABE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62" y="2842168"/>
            <a:ext cx="2260193" cy="387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/ Tech Support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621298-C48B-45E9-74EB-DFE3258AC774}"/>
              </a:ext>
            </a:extLst>
          </p:cNvPr>
          <p:cNvSpPr txBox="1">
            <a:spLocks/>
          </p:cNvSpPr>
          <p:nvPr/>
        </p:nvSpPr>
        <p:spPr>
          <a:xfrm>
            <a:off x="9336494" y="2812630"/>
            <a:ext cx="2869793" cy="387096"/>
          </a:xfrm>
          <a:prstGeom prst="rect">
            <a:avLst/>
          </a:prstGeom>
        </p:spPr>
        <p:txBody>
          <a:bodyPr/>
          <a:lstStyle>
            <a:lvl1pPr marL="237744" indent="-237744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496" indent="-256032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758952" indent="-18288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  <a:defRPr sz="16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033272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FontTx/>
              <a:buNone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1261872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5000"/>
              <a:buFontTx/>
              <a:buNone/>
              <a:defRPr sz="12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2860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7432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2004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6576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Font typeface="Arial"/>
              <a:buNone/>
            </a:pPr>
            <a:r>
              <a:rPr lang="en-US" kern="0" dirty="0"/>
              <a:t>Software Developers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78DE2CF-F9FC-A8F9-0E16-9EC3207D346E}"/>
              </a:ext>
            </a:extLst>
          </p:cNvPr>
          <p:cNvSpPr/>
          <p:nvPr/>
        </p:nvSpPr>
        <p:spPr bwMode="auto">
          <a:xfrm>
            <a:off x="759425" y="3259123"/>
            <a:ext cx="7124700" cy="1760220"/>
          </a:xfrm>
          <a:prstGeom prst="rtTriangle">
            <a:avLst/>
          </a:prstGeom>
          <a:solidFill>
            <a:srgbClr val="00B0F0">
              <a:alpha val="50179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59F4120-BDD4-424D-0A0A-F796E7F99F92}"/>
              </a:ext>
            </a:extLst>
          </p:cNvPr>
          <p:cNvSpPr/>
          <p:nvPr/>
        </p:nvSpPr>
        <p:spPr bwMode="auto">
          <a:xfrm flipH="1">
            <a:off x="4172804" y="3259123"/>
            <a:ext cx="7040880" cy="1760220"/>
          </a:xfrm>
          <a:prstGeom prst="rtTriangle">
            <a:avLst/>
          </a:prstGeom>
          <a:solidFill>
            <a:schemeClr val="bg2">
              <a:lumMod val="40000"/>
              <a:lumOff val="60000"/>
              <a:alpha val="50355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D460E7-0F6B-1197-077C-1D51B21CEC23}"/>
              </a:ext>
            </a:extLst>
          </p:cNvPr>
          <p:cNvCxnSpPr/>
          <p:nvPr/>
        </p:nvCxnSpPr>
        <p:spPr bwMode="auto">
          <a:xfrm>
            <a:off x="646167" y="5015860"/>
            <a:ext cx="106421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D298BF-7EF9-6B0A-49FE-5C8237F2ECBE}"/>
              </a:ext>
            </a:extLst>
          </p:cNvPr>
          <p:cNvSpPr txBox="1">
            <a:spLocks/>
          </p:cNvSpPr>
          <p:nvPr/>
        </p:nvSpPr>
        <p:spPr>
          <a:xfrm>
            <a:off x="4434859" y="1791604"/>
            <a:ext cx="2961330" cy="387096"/>
          </a:xfrm>
          <a:prstGeom prst="rect">
            <a:avLst/>
          </a:prstGeom>
        </p:spPr>
        <p:txBody>
          <a:bodyPr/>
          <a:lstStyle>
            <a:lvl1pPr marL="237744" indent="-237744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496" indent="-256032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758952" indent="-18288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  <a:defRPr sz="16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033272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FontTx/>
              <a:buNone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1261872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5000"/>
              <a:buFontTx/>
              <a:buNone/>
              <a:defRPr sz="12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2860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7432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2004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6576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Font typeface="Arial"/>
              <a:buNone/>
            </a:pPr>
            <a:r>
              <a:rPr lang="en-US" kern="0" dirty="0"/>
              <a:t>DevSecOps Engineers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CAC51-FB11-39A0-8F1A-BBF19D6AA61E}"/>
              </a:ext>
            </a:extLst>
          </p:cNvPr>
          <p:cNvCxnSpPr>
            <a:cxnSpLocks/>
          </p:cNvCxnSpPr>
          <p:nvPr/>
        </p:nvCxnSpPr>
        <p:spPr bwMode="auto">
          <a:xfrm>
            <a:off x="2601560" y="3077298"/>
            <a:ext cx="0" cy="19385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alpha val="2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36F126-1957-C7CA-EACD-55010B9F480E}"/>
              </a:ext>
            </a:extLst>
          </p:cNvPr>
          <p:cNvCxnSpPr>
            <a:cxnSpLocks/>
          </p:cNvCxnSpPr>
          <p:nvPr/>
        </p:nvCxnSpPr>
        <p:spPr bwMode="auto">
          <a:xfrm>
            <a:off x="9233197" y="3077298"/>
            <a:ext cx="0" cy="19385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alpha val="2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20BFAF-679D-6D8A-B054-3A55862F6C5C}"/>
              </a:ext>
            </a:extLst>
          </p:cNvPr>
          <p:cNvSpPr txBox="1"/>
          <p:nvPr/>
        </p:nvSpPr>
        <p:spPr>
          <a:xfrm rot="2736055">
            <a:off x="134204" y="5294661"/>
            <a:ext cx="1828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Hardware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4FE0CF-0B8E-F5DD-ED7B-1A53BD535C6A}"/>
              </a:ext>
            </a:extLst>
          </p:cNvPr>
          <p:cNvSpPr txBox="1"/>
          <p:nvPr/>
        </p:nvSpPr>
        <p:spPr>
          <a:xfrm rot="2736055">
            <a:off x="817808" y="5391858"/>
            <a:ext cx="1828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Server Setup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503A77-9C62-959B-78D1-E85358635190}"/>
              </a:ext>
            </a:extLst>
          </p:cNvPr>
          <p:cNvSpPr txBox="1"/>
          <p:nvPr/>
        </p:nvSpPr>
        <p:spPr>
          <a:xfrm rot="2736055">
            <a:off x="1417168" y="5343261"/>
            <a:ext cx="1828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OS Installs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54FD0-7FDC-20D7-0150-A1BE5CCF809C}"/>
              </a:ext>
            </a:extLst>
          </p:cNvPr>
          <p:cNvSpPr txBox="1"/>
          <p:nvPr/>
        </p:nvSpPr>
        <p:spPr>
          <a:xfrm rot="2736055">
            <a:off x="2184791" y="5391856"/>
            <a:ext cx="1828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Linux Admin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6BA19709-8F4D-6CBF-F62D-7947DCE7D5A6}"/>
              </a:ext>
            </a:extLst>
          </p:cNvPr>
          <p:cNvSpPr/>
          <p:nvPr/>
        </p:nvSpPr>
        <p:spPr bwMode="auto">
          <a:xfrm rot="5400000">
            <a:off x="5566214" y="-501165"/>
            <a:ext cx="727420" cy="6326074"/>
          </a:xfrm>
          <a:prstGeom prst="leftBrace">
            <a:avLst>
              <a:gd name="adj1" fmla="val 46529"/>
              <a:gd name="adj2" fmla="val 50474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3B2842-8218-C555-E272-FFF3DF083FF5}"/>
              </a:ext>
            </a:extLst>
          </p:cNvPr>
          <p:cNvSpPr txBox="1"/>
          <p:nvPr/>
        </p:nvSpPr>
        <p:spPr>
          <a:xfrm rot="2736055">
            <a:off x="10294053" y="526306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Advanced Algorithms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0DB2EE-7424-71BA-C39B-C4A2EBAE376F}"/>
              </a:ext>
            </a:extLst>
          </p:cNvPr>
          <p:cNvSpPr txBox="1"/>
          <p:nvPr/>
        </p:nvSpPr>
        <p:spPr>
          <a:xfrm rot="2736055">
            <a:off x="9387468" y="526306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Front End Development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9D191-9856-CC9F-4DA2-CC51F781FF6B}"/>
              </a:ext>
            </a:extLst>
          </p:cNvPr>
          <p:cNvSpPr txBox="1"/>
          <p:nvPr/>
        </p:nvSpPr>
        <p:spPr>
          <a:xfrm rot="2736055">
            <a:off x="8318797" y="527184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Back End Development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C06FE-3EEB-CA30-1B13-1570EC21D7B7}"/>
              </a:ext>
            </a:extLst>
          </p:cNvPr>
          <p:cNvSpPr txBox="1"/>
          <p:nvPr/>
        </p:nvSpPr>
        <p:spPr>
          <a:xfrm rot="2736055">
            <a:off x="7569085" y="552530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Code Build Tools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AEB015-857E-089F-F0AD-F728D3BEECDF}"/>
              </a:ext>
            </a:extLst>
          </p:cNvPr>
          <p:cNvSpPr txBox="1"/>
          <p:nvPr/>
        </p:nvSpPr>
        <p:spPr>
          <a:xfrm rot="2736055">
            <a:off x="3076013" y="5514306"/>
            <a:ext cx="1948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Package Installs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E4E400-5A69-7986-996E-6724F2CB4CCD}"/>
              </a:ext>
            </a:extLst>
          </p:cNvPr>
          <p:cNvSpPr txBox="1"/>
          <p:nvPr/>
        </p:nvSpPr>
        <p:spPr>
          <a:xfrm rot="2736055">
            <a:off x="3695182" y="5418044"/>
            <a:ext cx="1948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Virtualization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F812C1-DEC1-1C03-4BB7-A7D6359A3B0E}"/>
              </a:ext>
            </a:extLst>
          </p:cNvPr>
          <p:cNvSpPr txBox="1"/>
          <p:nvPr/>
        </p:nvSpPr>
        <p:spPr>
          <a:xfrm rot="2736055">
            <a:off x="6752552" y="5515829"/>
            <a:ext cx="1948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Containerization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331145-F364-40B7-F9CB-B8B26938A21F}"/>
              </a:ext>
            </a:extLst>
          </p:cNvPr>
          <p:cNvSpPr txBox="1"/>
          <p:nvPr/>
        </p:nvSpPr>
        <p:spPr>
          <a:xfrm rot="2736055">
            <a:off x="6016551" y="5495725"/>
            <a:ext cx="1948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CI/CD Pipelines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DE93FA-4C1E-5D0F-1B53-17C8C7CDCAEF}"/>
              </a:ext>
            </a:extLst>
          </p:cNvPr>
          <p:cNvSpPr txBox="1"/>
          <p:nvPr/>
        </p:nvSpPr>
        <p:spPr>
          <a:xfrm rot="2736055">
            <a:off x="5302543" y="5518715"/>
            <a:ext cx="1948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Ansible Scripting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F18489-B815-9E5F-726A-87B6CD4FC23A}"/>
              </a:ext>
            </a:extLst>
          </p:cNvPr>
          <p:cNvSpPr txBox="1"/>
          <p:nvPr/>
        </p:nvSpPr>
        <p:spPr>
          <a:xfrm rot="2736055">
            <a:off x="4569573" y="5553404"/>
            <a:ext cx="1948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Cloud Automation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9425" y="1673002"/>
            <a:ext cx="268648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Creation and deployment of </a:t>
            </a:r>
            <a:r>
              <a:rPr lang="en-US" sz="1600" b="1" dirty="0" err="1"/>
              <a:t>STIG’d</a:t>
            </a:r>
            <a:r>
              <a:rPr lang="en-US" sz="1600" b="1" dirty="0"/>
              <a:t> VMs to </a:t>
            </a:r>
            <a:r>
              <a:rPr lang="en-US" sz="1600" b="1" dirty="0" err="1"/>
              <a:t>SIPRNet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26975" y="1632130"/>
            <a:ext cx="38657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Re-architecting a </a:t>
            </a:r>
            <a:r>
              <a:rPr lang="en-US" sz="1600" b="1" dirty="0" err="1"/>
              <a:t>docker</a:t>
            </a:r>
            <a:r>
              <a:rPr lang="en-US" sz="1600" b="1" dirty="0"/>
              <a:t>-compose based anomaly detection system to use </a:t>
            </a:r>
            <a:r>
              <a:rPr lang="en-US" sz="1600" b="1" dirty="0" err="1"/>
              <a:t>kubernetes</a:t>
            </a:r>
            <a:r>
              <a:rPr lang="en-US" sz="1600" b="1" dirty="0"/>
              <a:t> (re-write services)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86255" y="134931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Case: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71099" y="138992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Case:</a:t>
            </a:r>
          </a:p>
        </p:txBody>
      </p:sp>
    </p:spTree>
    <p:extLst>
      <p:ext uri="{BB962C8B-B14F-4D97-AF65-F5344CB8AC3E}">
        <p14:creationId xmlns:p14="http://schemas.microsoft.com/office/powerpoint/2010/main" val="222499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9B0E-79D7-574A-B564-BDBD0CAC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BEFB-D2C8-434A-83E3-A0D3D2C3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1722455"/>
            <a:ext cx="6781800" cy="3048000"/>
          </a:xfrm>
        </p:spPr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Introduction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Core Principles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Analysis of DevSecOps Cases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DevSecOps Problem Space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Cutting edge efforts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Summary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6F029CF-C1F4-D14A-A635-D7A5A71F885C}"/>
              </a:ext>
            </a:extLst>
          </p:cNvPr>
          <p:cNvSpPr/>
          <p:nvPr/>
        </p:nvSpPr>
        <p:spPr bwMode="auto">
          <a:xfrm>
            <a:off x="3418567" y="3657600"/>
            <a:ext cx="466045" cy="3810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6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DevSecOps Problem Space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10170" y="304800"/>
            <a:ext cx="6769844" cy="6646216"/>
            <a:chOff x="2710170" y="304800"/>
            <a:chExt cx="6769844" cy="6646216"/>
          </a:xfrm>
        </p:grpSpPr>
        <p:grpSp>
          <p:nvGrpSpPr>
            <p:cNvPr id="42" name="Group 41"/>
            <p:cNvGrpSpPr/>
            <p:nvPr/>
          </p:nvGrpSpPr>
          <p:grpSpPr>
            <a:xfrm>
              <a:off x="2817812" y="304800"/>
              <a:ext cx="6591300" cy="6646216"/>
              <a:chOff x="2284412" y="-59704"/>
              <a:chExt cx="7467600" cy="7484416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2284412" y="2286000"/>
                <a:ext cx="4648200" cy="2743200"/>
              </a:xfrm>
              <a:prstGeom prst="ellipse">
                <a:avLst/>
              </a:prstGeom>
              <a:solidFill>
                <a:schemeClr val="accent5">
                  <a:alpha val="6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103812" y="2286000"/>
                <a:ext cx="4648200" cy="2743200"/>
              </a:xfrm>
              <a:prstGeom prst="ellipse">
                <a:avLst/>
              </a:prstGeom>
              <a:solidFill>
                <a:schemeClr val="accent5">
                  <a:alpha val="6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 rot="18760433">
                <a:off x="2274997" y="2302496"/>
                <a:ext cx="7467600" cy="2743200"/>
                <a:chOff x="3046412" y="838200"/>
                <a:chExt cx="7467600" cy="2743200"/>
              </a:xfrm>
            </p:grpSpPr>
            <p:sp>
              <p:nvSpPr>
                <p:cNvPr id="36" name="Oval 35"/>
                <p:cNvSpPr/>
                <p:nvPr/>
              </p:nvSpPr>
              <p:spPr bwMode="auto">
                <a:xfrm>
                  <a:off x="3046412" y="838200"/>
                  <a:ext cx="4648200" cy="2743200"/>
                </a:xfrm>
                <a:prstGeom prst="ellipse">
                  <a:avLst/>
                </a:prstGeom>
                <a:solidFill>
                  <a:schemeClr val="accent5">
                    <a:alpha val="6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 rot="106803">
                  <a:off x="5865812" y="838200"/>
                  <a:ext cx="4648200" cy="2743200"/>
                </a:xfrm>
                <a:prstGeom prst="ellipse">
                  <a:avLst/>
                </a:prstGeom>
                <a:solidFill>
                  <a:schemeClr val="accent5">
                    <a:alpha val="6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 rot="2904478">
                <a:off x="2273396" y="2319312"/>
                <a:ext cx="7467600" cy="2743200"/>
                <a:chOff x="3046412" y="838200"/>
                <a:chExt cx="7467600" cy="27432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 rot="21399425">
                  <a:off x="3046412" y="838200"/>
                  <a:ext cx="4648200" cy="2743200"/>
                </a:xfrm>
                <a:prstGeom prst="ellipse">
                  <a:avLst/>
                </a:prstGeom>
                <a:solidFill>
                  <a:schemeClr val="accent5">
                    <a:alpha val="6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 rot="21468994">
                  <a:off x="5865812" y="838200"/>
                  <a:ext cx="4648200" cy="2743200"/>
                </a:xfrm>
                <a:prstGeom prst="ellipse">
                  <a:avLst/>
                </a:prstGeom>
                <a:solidFill>
                  <a:schemeClr val="accent5">
                    <a:alpha val="6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2710170" y="3451904"/>
              <a:ext cx="1311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New Project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21099" y="3436664"/>
              <a:ext cx="1658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Mature Program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16031" y="1121484"/>
              <a:ext cx="1311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In-Cloud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2201" y="5786058"/>
              <a:ext cx="1311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Air-Gap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32212" y="5609986"/>
              <a:ext cx="1311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IT &amp; Hardware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45477" y="1079631"/>
              <a:ext cx="1311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CI/CD &amp; Software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1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DevSecOps Problem Space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817812" y="304800"/>
            <a:ext cx="6591300" cy="6646216"/>
            <a:chOff x="2284412" y="-59704"/>
            <a:chExt cx="7467600" cy="7484416"/>
          </a:xfrm>
        </p:grpSpPr>
        <p:sp>
          <p:nvSpPr>
            <p:cNvPr id="34" name="Oval 33"/>
            <p:cNvSpPr/>
            <p:nvPr/>
          </p:nvSpPr>
          <p:spPr bwMode="auto">
            <a:xfrm>
              <a:off x="2284412" y="2286000"/>
              <a:ext cx="4648200" cy="2743200"/>
            </a:xfrm>
            <a:prstGeom prst="ellipse">
              <a:avLst/>
            </a:prstGeom>
            <a:solidFill>
              <a:schemeClr val="accent5">
                <a:alpha val="6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103812" y="2286000"/>
              <a:ext cx="4648200" cy="2743200"/>
            </a:xfrm>
            <a:prstGeom prst="ellipse">
              <a:avLst/>
            </a:prstGeom>
            <a:solidFill>
              <a:schemeClr val="accent5">
                <a:alpha val="6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18760433">
              <a:off x="2274997" y="2302496"/>
              <a:ext cx="7467600" cy="2743200"/>
              <a:chOff x="3046412" y="838200"/>
              <a:chExt cx="7467600" cy="2743200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3046412" y="838200"/>
                <a:ext cx="4648200" cy="2743200"/>
              </a:xfrm>
              <a:prstGeom prst="ellipse">
                <a:avLst/>
              </a:prstGeom>
              <a:solidFill>
                <a:schemeClr val="accent5">
                  <a:alpha val="6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 rot="106803">
                <a:off x="5865812" y="838200"/>
                <a:ext cx="4648200" cy="2743200"/>
              </a:xfrm>
              <a:prstGeom prst="ellipse">
                <a:avLst/>
              </a:prstGeom>
              <a:solidFill>
                <a:schemeClr val="accent5">
                  <a:alpha val="6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2904478">
              <a:off x="2273396" y="2319312"/>
              <a:ext cx="7467600" cy="2743200"/>
              <a:chOff x="3046412" y="838200"/>
              <a:chExt cx="7467600" cy="2743200"/>
            </a:xfrm>
          </p:grpSpPr>
          <p:sp>
            <p:nvSpPr>
              <p:cNvPr id="40" name="Oval 39"/>
              <p:cNvSpPr/>
              <p:nvPr/>
            </p:nvSpPr>
            <p:spPr bwMode="auto">
              <a:xfrm rot="21399425">
                <a:off x="3046412" y="838200"/>
                <a:ext cx="4648200" cy="2743200"/>
              </a:xfrm>
              <a:prstGeom prst="ellipse">
                <a:avLst/>
              </a:prstGeom>
              <a:solidFill>
                <a:schemeClr val="accent5">
                  <a:alpha val="6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 rot="21468994">
                <a:off x="5865812" y="838200"/>
                <a:ext cx="4648200" cy="2743200"/>
              </a:xfrm>
              <a:prstGeom prst="ellipse">
                <a:avLst/>
              </a:prstGeom>
              <a:solidFill>
                <a:schemeClr val="accent5">
                  <a:alpha val="6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2710170" y="3451904"/>
            <a:ext cx="131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New Project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16031" y="1121484"/>
            <a:ext cx="131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In-Cloud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32201" y="5786058"/>
            <a:ext cx="131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Air-Gap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32212" y="5609986"/>
            <a:ext cx="131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IT &amp; Hardware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45477" y="1079631"/>
            <a:ext cx="131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CI/CD &amp; Software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 flipH="1" flipV="1">
            <a:off x="3296482" y="1888069"/>
            <a:ext cx="1806354" cy="13723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oval" w="lg" len="lg"/>
            <a:tailEnd type="none" w="sm" len="sm"/>
          </a:ln>
          <a:effectLst/>
        </p:spPr>
      </p:cxnSp>
      <p:sp>
        <p:nvSpPr>
          <p:cNvPr id="56" name="Rectangle 55"/>
          <p:cNvSpPr/>
          <p:nvPr/>
        </p:nvSpPr>
        <p:spPr bwMode="auto">
          <a:xfrm>
            <a:off x="303211" y="1079631"/>
            <a:ext cx="3048001" cy="84936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u="sng" dirty="0"/>
              <a:t>In-Cloud, IT focused, new project</a:t>
            </a:r>
            <a:r>
              <a:rPr lang="en-US" sz="1400" b="1" dirty="0"/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Start with </a:t>
            </a:r>
            <a:r>
              <a:rPr lang="en-US" sz="1400" b="1" dirty="0" err="1"/>
              <a:t>IaC</a:t>
            </a:r>
            <a:r>
              <a:rPr lang="en-US" sz="1400" b="1" dirty="0"/>
              <a:t> tools for reliable cloud resource allocation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0D40E4C-354A-B7AB-5118-97598B355EAE}"/>
              </a:ext>
            </a:extLst>
          </p:cNvPr>
          <p:cNvGrpSpPr/>
          <p:nvPr/>
        </p:nvGrpSpPr>
        <p:grpSpPr>
          <a:xfrm>
            <a:off x="387832" y="1878511"/>
            <a:ext cx="449405" cy="613644"/>
            <a:chOff x="9912749" y="4267298"/>
            <a:chExt cx="888423" cy="1368608"/>
          </a:xfrm>
        </p:grpSpPr>
        <p:pic>
          <p:nvPicPr>
            <p:cNvPr id="58" name="Picture 8" descr="Terraform Cloud | Cloud &amp; IT">
              <a:extLst>
                <a:ext uri="{FF2B5EF4-FFF2-40B4-BE49-F238E27FC236}">
                  <a16:creationId xmlns:a16="http://schemas.microsoft.com/office/drawing/2014/main" id="{77525523-6C17-2E91-0E54-07F2F9D0F3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47"/>
            <a:stretch/>
          </p:blipFill>
          <p:spPr bwMode="auto">
            <a:xfrm>
              <a:off x="9915741" y="4267298"/>
              <a:ext cx="754823" cy="1368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8" descr="Terraform Cloud | Cloud &amp; IT">
              <a:extLst>
                <a:ext uri="{FF2B5EF4-FFF2-40B4-BE49-F238E27FC236}">
                  <a16:creationId xmlns:a16="http://schemas.microsoft.com/office/drawing/2014/main" id="{1C7C8C91-252E-BD76-2EDA-98310BA75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6" t="64261" b="16484"/>
            <a:stretch/>
          </p:blipFill>
          <p:spPr bwMode="auto">
            <a:xfrm>
              <a:off x="9912749" y="5323512"/>
              <a:ext cx="888423" cy="26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3388D78-24B3-2458-8F01-DD98CFCC0EEA}"/>
                </a:ext>
              </a:extLst>
            </p:cNvPr>
            <p:cNvSpPr/>
            <p:nvPr/>
          </p:nvSpPr>
          <p:spPr bwMode="auto">
            <a:xfrm>
              <a:off x="10430660" y="5033369"/>
              <a:ext cx="320289" cy="28061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75" y="1971710"/>
            <a:ext cx="484013" cy="4985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484" y="2026068"/>
            <a:ext cx="495369" cy="376290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 bwMode="auto">
          <a:xfrm flipV="1">
            <a:off x="6637921" y="1928994"/>
            <a:ext cx="2142671" cy="12588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oval" w="lg" len="lg"/>
            <a:tailEnd type="none" w="sm" len="sm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8740393" y="1055391"/>
            <a:ext cx="3394246" cy="112994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u="sng" dirty="0"/>
              <a:t>On-</a:t>
            </a:r>
            <a:r>
              <a:rPr lang="en-US" sz="1400" b="1" u="sng" dirty="0" err="1"/>
              <a:t>prem</a:t>
            </a:r>
            <a:r>
              <a:rPr lang="en-US" sz="1400" b="1" u="sng" dirty="0"/>
              <a:t>, large-scale CI/CD</a:t>
            </a:r>
            <a:r>
              <a:rPr lang="en-US" sz="1400" b="1" dirty="0"/>
              <a:t>:</a:t>
            </a:r>
          </a:p>
          <a:p>
            <a:pPr algn="ctr"/>
            <a:r>
              <a:rPr lang="en-US" sz="1400" b="1" dirty="0"/>
              <a:t>Standardize build-process, artifacts and code storage, scanning, and deployment processes. Implement containerized/orchestrated pipeline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/>
          <a:srcRect t="13468" b="16457"/>
          <a:stretch/>
        </p:blipFill>
        <p:spPr>
          <a:xfrm>
            <a:off x="11207748" y="2229345"/>
            <a:ext cx="889696" cy="38100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 bwMode="auto">
          <a:xfrm>
            <a:off x="7168751" y="3862177"/>
            <a:ext cx="1571642" cy="14718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oval" w="lg" len="lg"/>
            <a:tailEnd type="none" w="sm" len="sm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8446177" y="5079621"/>
            <a:ext cx="3688461" cy="112994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u="sng" dirty="0"/>
              <a:t>Mature, air-gap, transition to K8s</a:t>
            </a:r>
            <a:r>
              <a:rPr lang="en-US" sz="1400" b="1" dirty="0"/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Use </a:t>
            </a:r>
            <a:r>
              <a:rPr lang="en-US" sz="1400" b="1" dirty="0" err="1"/>
              <a:t>kubernetes</a:t>
            </a:r>
            <a:r>
              <a:rPr lang="en-US" sz="1400" b="1" dirty="0"/>
              <a:t> in parallel with existing solution. Simulate air-gap cluster for staging. Utilize hardened k8s resources</a:t>
            </a:r>
          </a:p>
        </p:txBody>
      </p:sp>
      <p:cxnSp>
        <p:nvCxnSpPr>
          <p:cNvPr id="79" name="Straight Connector 78"/>
          <p:cNvCxnSpPr/>
          <p:nvPr/>
        </p:nvCxnSpPr>
        <p:spPr bwMode="auto">
          <a:xfrm flipH="1">
            <a:off x="3195709" y="4033525"/>
            <a:ext cx="2525914" cy="924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oval" w="lg" len="lg"/>
            <a:tailEnd type="none" w="sm" len="sm"/>
          </a:ln>
          <a:effectLst/>
        </p:spPr>
      </p:cxnSp>
      <p:sp>
        <p:nvSpPr>
          <p:cNvPr id="83" name="Rectangle 82"/>
          <p:cNvSpPr/>
          <p:nvPr/>
        </p:nvSpPr>
        <p:spPr bwMode="auto">
          <a:xfrm>
            <a:off x="96948" y="4899879"/>
            <a:ext cx="3254264" cy="112994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u="sng" dirty="0"/>
              <a:t>On-</a:t>
            </a:r>
            <a:r>
              <a:rPr lang="en-US" sz="1400" b="1" u="sng" dirty="0" err="1"/>
              <a:t>prem</a:t>
            </a:r>
            <a:r>
              <a:rPr lang="en-US" sz="1400" b="1" u="sng" dirty="0"/>
              <a:t>, IT Optimization</a:t>
            </a:r>
            <a:r>
              <a:rPr lang="en-US" sz="1400" b="1" dirty="0"/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Encourage ephemeral resources and virtualization. Utilize repeatable, idempotent provisioning processes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5986" y="2207800"/>
            <a:ext cx="437473" cy="41013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5831" y="2288236"/>
            <a:ext cx="800153" cy="351088"/>
          </a:xfrm>
          <a:prstGeom prst="rect">
            <a:avLst/>
          </a:prstGeom>
        </p:spPr>
      </p:pic>
      <p:pic>
        <p:nvPicPr>
          <p:cNvPr id="3080" name="Picture 8" descr="JFrog Ltd. · GitHu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25" y="2201986"/>
            <a:ext cx="477606" cy="4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itHub - rancher/rk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60" y="4609730"/>
            <a:ext cx="1116329" cy="35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oD Federal Services - Iron Bank | Oteem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427" y="4488773"/>
            <a:ext cx="518852" cy="5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latform One : Ascend Integrate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0" t="19487" r="32635" b="17721"/>
          <a:stretch/>
        </p:blipFill>
        <p:spPr bwMode="auto">
          <a:xfrm>
            <a:off x="10795468" y="4506188"/>
            <a:ext cx="509598" cy="5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Zarf: Delivering Software in Restricted Environments - A Beginners Guide! |  by Kinsey Parham | Mediu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721" y="4585362"/>
            <a:ext cx="459923" cy="4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ashiCorp Packer Pricing 2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8" y="4182488"/>
            <a:ext cx="507949" cy="7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6" descr="Esxi-Logo | Virtual Realit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90" y="4332087"/>
            <a:ext cx="446649" cy="4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Nav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69" y="2054598"/>
            <a:ext cx="740414" cy="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File:Bazel logo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95" y="2236824"/>
            <a:ext cx="383496" cy="3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File:Bash Logo Colored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5" y="4332087"/>
            <a:ext cx="396626" cy="3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Kubernetes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23" y="4310176"/>
            <a:ext cx="503567" cy="4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Product Announcements - VMware vSphere Blo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03" y="4349773"/>
            <a:ext cx="731162" cy="4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821099" y="3436664"/>
            <a:ext cx="1658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Mature Program</a:t>
            </a:r>
          </a:p>
        </p:txBody>
      </p:sp>
    </p:spTree>
    <p:extLst>
      <p:ext uri="{BB962C8B-B14F-4D97-AF65-F5344CB8AC3E}">
        <p14:creationId xmlns:p14="http://schemas.microsoft.com/office/powerpoint/2010/main" val="251655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9B0E-79D7-574A-B564-BDBD0CAC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BEFB-D2C8-434A-83E3-A0D3D2C3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1722455"/>
            <a:ext cx="6781800" cy="3048000"/>
          </a:xfrm>
        </p:spPr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Introduction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Core Principles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Analysis of DevSecOps Cases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DevSecOps Problem Space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Cutting edge efforts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Summary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6F029CF-C1F4-D14A-A635-D7A5A71F885C}"/>
              </a:ext>
            </a:extLst>
          </p:cNvPr>
          <p:cNvSpPr/>
          <p:nvPr/>
        </p:nvSpPr>
        <p:spPr bwMode="auto">
          <a:xfrm>
            <a:off x="3418567" y="4267200"/>
            <a:ext cx="466045" cy="3810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3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Cutting edge efforts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4212" y="1289304"/>
            <a:ext cx="5460593" cy="482803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Offline LLM Solution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ChatGPT</a:t>
            </a:r>
            <a:r>
              <a:rPr lang="en-US" dirty="0"/>
              <a:t>-like functionality</a:t>
            </a:r>
          </a:p>
          <a:p>
            <a:pPr>
              <a:spcAft>
                <a:spcPts val="600"/>
              </a:spcAft>
            </a:pPr>
            <a:r>
              <a:rPr lang="en-US" dirty="0"/>
              <a:t>100% Offline</a:t>
            </a:r>
          </a:p>
          <a:p>
            <a:pPr>
              <a:spcAft>
                <a:spcPts val="600"/>
              </a:spcAft>
            </a:pPr>
            <a:r>
              <a:rPr lang="en-US" dirty="0"/>
              <a:t>Deployable in classified environments</a:t>
            </a:r>
          </a:p>
          <a:p>
            <a:pPr>
              <a:spcAft>
                <a:spcPts val="600"/>
              </a:spcAft>
            </a:pPr>
            <a:r>
              <a:rPr lang="en-US" dirty="0"/>
              <a:t>RAG compatible</a:t>
            </a:r>
          </a:p>
          <a:p>
            <a:pPr>
              <a:spcAft>
                <a:spcPts val="600"/>
              </a:spcAft>
            </a:pPr>
            <a:r>
              <a:rPr lang="en-US" dirty="0"/>
              <a:t>Open Source components</a:t>
            </a:r>
          </a:p>
          <a:p>
            <a:pPr>
              <a:spcAft>
                <a:spcPts val="600"/>
              </a:spcAft>
            </a:pPr>
            <a:r>
              <a:rPr lang="en-US" dirty="0"/>
              <a:t>Fully Containerized</a:t>
            </a:r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340474" y="1289304"/>
            <a:ext cx="5460593" cy="4828032"/>
          </a:xfrm>
          <a:prstGeom prst="rect">
            <a:avLst/>
          </a:prstGeom>
        </p:spPr>
        <p:txBody>
          <a:bodyPr/>
          <a:lstStyle>
            <a:lvl1pPr marL="237744" indent="-237744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496" indent="-256032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758952" indent="-18288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  <a:defRPr sz="16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033272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FontTx/>
              <a:buNone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1261872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5000"/>
              <a:buFontTx/>
              <a:buNone/>
              <a:defRPr sz="12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2860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7432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2004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6576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kern="0" dirty="0"/>
              <a:t>Kubernetes CI/CD Pipeline</a:t>
            </a:r>
          </a:p>
          <a:p>
            <a:pPr>
              <a:spcAft>
                <a:spcPts val="600"/>
              </a:spcAft>
            </a:pPr>
            <a:r>
              <a:rPr lang="en-US" kern="0" dirty="0"/>
              <a:t>Runs on </a:t>
            </a:r>
            <a:r>
              <a:rPr lang="en-US" kern="0" dirty="0" err="1"/>
              <a:t>PlatformOne’s</a:t>
            </a:r>
            <a:r>
              <a:rPr lang="en-US" kern="0" dirty="0"/>
              <a:t> </a:t>
            </a:r>
            <a:r>
              <a:rPr lang="en-US" kern="0" dirty="0" err="1"/>
              <a:t>BigBang</a:t>
            </a:r>
            <a:endParaRPr lang="en-US" kern="0" dirty="0"/>
          </a:p>
          <a:p>
            <a:pPr>
              <a:spcAft>
                <a:spcPts val="600"/>
              </a:spcAft>
            </a:pPr>
            <a:r>
              <a:rPr lang="en-US" kern="0" dirty="0" err="1"/>
              <a:t>Gitlab</a:t>
            </a:r>
            <a:r>
              <a:rPr lang="en-US" kern="0" dirty="0"/>
              <a:t> CI/CD pipelines</a:t>
            </a:r>
          </a:p>
          <a:p>
            <a:pPr>
              <a:spcAft>
                <a:spcPts val="600"/>
              </a:spcAft>
            </a:pPr>
            <a:r>
              <a:rPr lang="en-US" kern="0" dirty="0" err="1"/>
              <a:t>Jfrog</a:t>
            </a:r>
            <a:r>
              <a:rPr lang="en-US" kern="0" dirty="0"/>
              <a:t> </a:t>
            </a:r>
            <a:r>
              <a:rPr lang="en-US" kern="0" dirty="0" err="1"/>
              <a:t>artifactory</a:t>
            </a:r>
            <a:endParaRPr lang="en-US" kern="0" dirty="0"/>
          </a:p>
          <a:p>
            <a:pPr>
              <a:spcAft>
                <a:spcPts val="600"/>
              </a:spcAft>
            </a:pPr>
            <a:r>
              <a:rPr lang="en-US" kern="0" dirty="0"/>
              <a:t>Security scans</a:t>
            </a:r>
          </a:p>
          <a:p>
            <a:pPr>
              <a:spcAft>
                <a:spcPts val="600"/>
              </a:spcAft>
            </a:pPr>
            <a:r>
              <a:rPr lang="en-US" kern="0" dirty="0"/>
              <a:t>Containerized stages with </a:t>
            </a:r>
            <a:r>
              <a:rPr lang="en-US" kern="0" dirty="0" err="1"/>
              <a:t>Gitlab</a:t>
            </a:r>
            <a:r>
              <a:rPr lang="en-US" kern="0" dirty="0"/>
              <a:t> runners</a:t>
            </a:r>
          </a:p>
          <a:p>
            <a:pPr>
              <a:spcAft>
                <a:spcPts val="600"/>
              </a:spcAft>
            </a:pPr>
            <a:r>
              <a:rPr lang="en-US" kern="0" dirty="0"/>
              <a:t>.</a:t>
            </a:r>
            <a:r>
              <a:rPr lang="en-US" kern="0" dirty="0" err="1"/>
              <a:t>yaml</a:t>
            </a:r>
            <a:r>
              <a:rPr lang="en-US" kern="0" dirty="0"/>
              <a:t> build definitions</a:t>
            </a:r>
          </a:p>
          <a:p>
            <a:pPr>
              <a:spcAft>
                <a:spcPts val="600"/>
              </a:spcAft>
            </a:pPr>
            <a:r>
              <a:rPr lang="en-US" kern="0" dirty="0"/>
              <a:t>Customizable, extensible, CI/CD with inherited defaults</a:t>
            </a:r>
          </a:p>
          <a:p>
            <a:pPr>
              <a:spcAft>
                <a:spcPts val="600"/>
              </a:spcAft>
            </a:pPr>
            <a:r>
              <a:rPr lang="en-US" kern="0" dirty="0"/>
              <a:t>Components packaged as helm charts</a:t>
            </a:r>
          </a:p>
          <a:p>
            <a:pPr>
              <a:spcAft>
                <a:spcPts val="600"/>
              </a:spcAft>
            </a:pPr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303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9B0E-79D7-574A-B564-BDBD0CAC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BEFB-D2C8-434A-83E3-A0D3D2C3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1722455"/>
            <a:ext cx="6781800" cy="3048000"/>
          </a:xfrm>
        </p:spPr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Introduction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Core Principles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Analysis of DevSecOps Cases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DevSecOps Problem Space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Cutting edge efforts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Summary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6F029CF-C1F4-D14A-A635-D7A5A71F885C}"/>
              </a:ext>
            </a:extLst>
          </p:cNvPr>
          <p:cNvSpPr/>
          <p:nvPr/>
        </p:nvSpPr>
        <p:spPr bwMode="auto">
          <a:xfrm>
            <a:off x="3436029" y="4905375"/>
            <a:ext cx="466045" cy="3810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7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Summary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37714" y="1181488"/>
            <a:ext cx="5029200" cy="2895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DevSecOps Core Principles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Iteration speed is paramount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developer is the primary customer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Flexibility beats uniformity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309689" y="2895600"/>
            <a:ext cx="3569445" cy="3590131"/>
            <a:chOff x="2710170" y="304800"/>
            <a:chExt cx="6769844" cy="6631283"/>
          </a:xfrm>
        </p:grpSpPr>
        <p:grpSp>
          <p:nvGrpSpPr>
            <p:cNvPr id="16" name="Group 15"/>
            <p:cNvGrpSpPr/>
            <p:nvPr/>
          </p:nvGrpSpPr>
          <p:grpSpPr>
            <a:xfrm>
              <a:off x="2817812" y="304800"/>
              <a:ext cx="6591300" cy="6631283"/>
              <a:chOff x="2284412" y="-59704"/>
              <a:chExt cx="7467600" cy="7467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284412" y="2286000"/>
                <a:ext cx="4648200" cy="2743200"/>
              </a:xfrm>
              <a:prstGeom prst="ellipse">
                <a:avLst/>
              </a:prstGeom>
              <a:solidFill>
                <a:schemeClr val="accent5">
                  <a:alpha val="6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103812" y="2286000"/>
                <a:ext cx="4648200" cy="2743200"/>
              </a:xfrm>
              <a:prstGeom prst="ellipse">
                <a:avLst/>
              </a:prstGeom>
              <a:solidFill>
                <a:schemeClr val="accent5">
                  <a:alpha val="6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8760433">
                <a:off x="2274997" y="2302496"/>
                <a:ext cx="7467600" cy="2743200"/>
                <a:chOff x="3046412" y="838200"/>
                <a:chExt cx="7467600" cy="2743200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3046412" y="838200"/>
                  <a:ext cx="4648200" cy="2743200"/>
                </a:xfrm>
                <a:prstGeom prst="ellipse">
                  <a:avLst/>
                </a:prstGeom>
                <a:solidFill>
                  <a:schemeClr val="accent5">
                    <a:alpha val="6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7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 rot="106803">
                  <a:off x="5865812" y="838200"/>
                  <a:ext cx="4648200" cy="2743200"/>
                </a:xfrm>
                <a:prstGeom prst="ellipse">
                  <a:avLst/>
                </a:prstGeom>
                <a:solidFill>
                  <a:schemeClr val="accent5">
                    <a:alpha val="6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7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2904478">
                <a:off x="2326011" y="2202259"/>
                <a:ext cx="7289004" cy="2803624"/>
                <a:chOff x="3046412" y="777776"/>
                <a:chExt cx="7289004" cy="2803624"/>
              </a:xfrm>
            </p:grpSpPr>
            <p:sp>
              <p:nvSpPr>
                <p:cNvPr id="27" name="Oval 26"/>
                <p:cNvSpPr/>
                <p:nvPr/>
              </p:nvSpPr>
              <p:spPr bwMode="auto">
                <a:xfrm rot="21399425">
                  <a:off x="3046412" y="838200"/>
                  <a:ext cx="4648200" cy="2743200"/>
                </a:xfrm>
                <a:prstGeom prst="ellipse">
                  <a:avLst/>
                </a:prstGeom>
                <a:solidFill>
                  <a:schemeClr val="accent5">
                    <a:alpha val="6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7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 rot="21468994">
                  <a:off x="5687215" y="777776"/>
                  <a:ext cx="4648201" cy="2743200"/>
                </a:xfrm>
                <a:prstGeom prst="ellipse">
                  <a:avLst/>
                </a:prstGeom>
                <a:solidFill>
                  <a:schemeClr val="accent5">
                    <a:alpha val="6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7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2710170" y="3451903"/>
              <a:ext cx="1311566" cy="38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New Project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21100" y="3436664"/>
              <a:ext cx="1658914" cy="38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Mature Program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6030" y="1121483"/>
              <a:ext cx="1311566" cy="38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In-Cloud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32201" y="5786059"/>
              <a:ext cx="1311566" cy="38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Air-Gap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2212" y="5609986"/>
              <a:ext cx="1311566" cy="59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IT &amp; Hardware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45477" y="1079631"/>
              <a:ext cx="1311566" cy="59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CI/CD &amp; Software</a:t>
              </a:r>
            </a:p>
          </p:txBody>
        </p:sp>
      </p:grpSp>
      <p:sp>
        <p:nvSpPr>
          <p:cNvPr id="31" name="Content Placeholder 3"/>
          <p:cNvSpPr txBox="1">
            <a:spLocks/>
          </p:cNvSpPr>
          <p:nvPr/>
        </p:nvSpPr>
        <p:spPr>
          <a:xfrm>
            <a:off x="8154856" y="1162826"/>
            <a:ext cx="3730756" cy="2895600"/>
          </a:xfrm>
          <a:prstGeom prst="rect">
            <a:avLst/>
          </a:prstGeom>
        </p:spPr>
        <p:txBody>
          <a:bodyPr/>
          <a:lstStyle>
            <a:lvl1pPr marL="237744" indent="-237744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496" indent="-256032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758952" indent="-18288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  <a:defRPr sz="16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033272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  <a:buFontTx/>
              <a:buNone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1261872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5000"/>
              <a:buFontTx/>
              <a:buNone/>
              <a:defRPr sz="12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2860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7432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2004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6576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kern="0" dirty="0"/>
              <a:t>Cutting Edge Efforts</a:t>
            </a:r>
          </a:p>
          <a:p>
            <a:endParaRPr lang="en-US" kern="0" dirty="0"/>
          </a:p>
          <a:p>
            <a:pPr marL="0" indent="0">
              <a:buFont typeface="Arial"/>
              <a:buNone/>
            </a:pPr>
            <a:r>
              <a:rPr lang="en-US" kern="0" dirty="0"/>
              <a:t>Offline LLM</a:t>
            </a:r>
          </a:p>
          <a:p>
            <a:pPr marL="0" indent="0">
              <a:buFont typeface="Arial"/>
              <a:buNone/>
            </a:pPr>
            <a:endParaRPr lang="en-US" kern="0" dirty="0"/>
          </a:p>
          <a:p>
            <a:pPr marL="0" indent="0">
              <a:buFont typeface="Arial"/>
              <a:buNone/>
            </a:pPr>
            <a:r>
              <a:rPr lang="en-US" kern="0" dirty="0"/>
              <a:t>Kubernetes CI/CD Pipeline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4484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9B0E-79D7-574A-B564-BDBD0CAC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BEFB-D2C8-434A-83E3-A0D3D2C3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1722455"/>
            <a:ext cx="6781800" cy="3048000"/>
          </a:xfrm>
        </p:spPr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Introduction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Core Principles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Analysis of DevSecOps Cases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DevSecOps Problem Space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Cutting edge efforts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Summary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6F029CF-C1F4-D14A-A635-D7A5A71F885C}"/>
              </a:ext>
            </a:extLst>
          </p:cNvPr>
          <p:cNvSpPr/>
          <p:nvPr/>
        </p:nvSpPr>
        <p:spPr bwMode="auto">
          <a:xfrm>
            <a:off x="3418567" y="1722455"/>
            <a:ext cx="466045" cy="3810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5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33818" y="1219200"/>
            <a:ext cx="10921187" cy="482803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0" dirty="0"/>
              <a:t>Footbridge Federal presents insights on implementing DevSecOps for DISA enterprise IT systems, leveraging successful military experiences.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Comprehensive DevSecOps Engineering:</a:t>
            </a:r>
            <a:r>
              <a:rPr lang="en-US" b="0" dirty="0"/>
              <a:t> We explore DevSecOps initiatives across all development phases, including project inception, best practice integration, and ongoing improvement.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Collaborative Tailored Solutions: </a:t>
            </a:r>
            <a:r>
              <a:rPr lang="en-US" b="0" dirty="0"/>
              <a:t>Our focus on iterative improvement allows us to tailor solutions to clients' unique requirements, ensuring smooth transitions and maximizing efficiency.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Footbridge Federal’s Distinct Capabilities:</a:t>
            </a:r>
            <a:r>
              <a:rPr lang="en-US" b="0" dirty="0"/>
              <a:t> As a small business with exceptional engineers, we shape new and existing DevSecOps environments, facilitating quicker iterations and reliable deployments, reducing troubleshooting time, and addressing today's complex threats.</a:t>
            </a:r>
          </a:p>
          <a:p>
            <a:pPr marL="0" indent="0">
              <a:buNone/>
            </a:pPr>
            <a:r>
              <a:rPr lang="en-US" dirty="0"/>
              <a:t>Commitment to Continuous Innovation:</a:t>
            </a:r>
            <a:r>
              <a:rPr lang="en-US" b="0" dirty="0"/>
              <a:t> We deliver cutting-edge technology solutions that drive mission success for defense and intelligence clients.</a:t>
            </a:r>
          </a:p>
        </p:txBody>
      </p:sp>
    </p:spTree>
    <p:extLst>
      <p:ext uri="{BB962C8B-B14F-4D97-AF65-F5344CB8AC3E}">
        <p14:creationId xmlns:p14="http://schemas.microsoft.com/office/powerpoint/2010/main" val="211209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9B0E-79D7-574A-B564-BDBD0CAC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BEFB-D2C8-434A-83E3-A0D3D2C3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1722455"/>
            <a:ext cx="6781800" cy="3048000"/>
          </a:xfrm>
        </p:spPr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Introduction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Core Principles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Analysis of DevSecOps Cases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DevSecOps Problem Space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Cutting edge efforts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Summary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6F029CF-C1F4-D14A-A635-D7A5A71F885C}"/>
              </a:ext>
            </a:extLst>
          </p:cNvPr>
          <p:cNvSpPr/>
          <p:nvPr/>
        </p:nvSpPr>
        <p:spPr bwMode="auto">
          <a:xfrm>
            <a:off x="3418567" y="2362200"/>
            <a:ext cx="466045" cy="3810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9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Core Principles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46777" y="1676400"/>
            <a:ext cx="7086599" cy="482803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DevSecOps Core Principles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Iteration speed is paramount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developer is the primary customer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Flexibility beats uniformity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6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Core Principles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3818" y="1143000"/>
            <a:ext cx="10921187" cy="503529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DevSecOps Best Practices</a:t>
            </a:r>
          </a:p>
          <a:p>
            <a:pPr>
              <a:spcBef>
                <a:spcPts val="1200"/>
              </a:spcBef>
            </a:pPr>
            <a:r>
              <a:rPr lang="en-US" dirty="0"/>
              <a:t>Resources should be stateless whenever possible </a:t>
            </a:r>
          </a:p>
          <a:p>
            <a:pPr>
              <a:spcBef>
                <a:spcPts val="1200"/>
              </a:spcBef>
            </a:pPr>
            <a:r>
              <a:rPr lang="en-US" dirty="0"/>
              <a:t>Processes should be idempotent whenever possible</a:t>
            </a:r>
          </a:p>
          <a:p>
            <a:pPr>
              <a:spcBef>
                <a:spcPts val="1200"/>
              </a:spcBef>
            </a:pPr>
            <a:r>
              <a:rPr lang="en-US" dirty="0"/>
              <a:t>The developer and the CI tool should build code the same way</a:t>
            </a:r>
          </a:p>
          <a:p>
            <a:pPr>
              <a:spcBef>
                <a:spcPts val="1200"/>
              </a:spcBef>
            </a:pPr>
            <a:r>
              <a:rPr lang="en-US" dirty="0"/>
              <a:t>Builds should utilize intelligent caching mechanisms</a:t>
            </a:r>
          </a:p>
          <a:p>
            <a:pPr>
              <a:spcBef>
                <a:spcPts val="1200"/>
              </a:spcBef>
            </a:pPr>
            <a:r>
              <a:rPr lang="en-US" dirty="0"/>
              <a:t>Follow DRY principles</a:t>
            </a:r>
          </a:p>
          <a:p>
            <a:pPr>
              <a:spcBef>
                <a:spcPts val="1200"/>
              </a:spcBef>
            </a:pPr>
            <a:r>
              <a:rPr lang="en-US" dirty="0"/>
              <a:t>Balance abstraction with transparency and readability</a:t>
            </a:r>
          </a:p>
          <a:p>
            <a:pPr>
              <a:spcBef>
                <a:spcPts val="1200"/>
              </a:spcBef>
            </a:pPr>
            <a:r>
              <a:rPr lang="en-US" dirty="0"/>
              <a:t>CI/CD stages should be containerized and/or orchestrated</a:t>
            </a:r>
          </a:p>
          <a:p>
            <a:pPr>
              <a:spcBef>
                <a:spcPts val="1200"/>
              </a:spcBef>
            </a:pPr>
            <a:r>
              <a:rPr lang="en-US" dirty="0"/>
              <a:t>Develop in a simulated production environment</a:t>
            </a:r>
          </a:p>
          <a:p>
            <a:pPr>
              <a:spcBef>
                <a:spcPts val="1200"/>
              </a:spcBef>
            </a:pPr>
            <a:r>
              <a:rPr lang="en-US" dirty="0"/>
              <a:t>Splitting mono-repos is easier than combining poly-repos</a:t>
            </a:r>
          </a:p>
          <a:p>
            <a:pPr>
              <a:spcBef>
                <a:spcPts val="1200"/>
              </a:spcBef>
            </a:pPr>
            <a:r>
              <a:rPr lang="en-US" dirty="0"/>
              <a:t>CI systems should have inherent defaults with explicit overrides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9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9B0E-79D7-574A-B564-BDBD0CAC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BEFB-D2C8-434A-83E3-A0D3D2C3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1722455"/>
            <a:ext cx="6781800" cy="3048000"/>
          </a:xfrm>
        </p:spPr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Introduction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Core Principles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Analysis of DevSecOps Cases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DevSecOps Problem Space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Cutting edge efforts</a:t>
            </a:r>
          </a:p>
          <a:p>
            <a:pPr marL="274320" indent="-274320">
              <a:spcAft>
                <a:spcPts val="2000"/>
              </a:spcAft>
            </a:pPr>
            <a:r>
              <a:rPr lang="en-US" dirty="0"/>
              <a:t>Summary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</a:pP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6F029CF-C1F4-D14A-A635-D7A5A71F885C}"/>
              </a:ext>
            </a:extLst>
          </p:cNvPr>
          <p:cNvSpPr/>
          <p:nvPr/>
        </p:nvSpPr>
        <p:spPr bwMode="auto">
          <a:xfrm>
            <a:off x="3418567" y="3000375"/>
            <a:ext cx="466045" cy="3810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2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Analysis of DevSecOps Cases:</a:t>
            </a:r>
            <a:br>
              <a:rPr lang="en-US" dirty="0"/>
            </a:br>
            <a:r>
              <a:rPr lang="en-US" dirty="0"/>
              <a:t>Stages of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3818" y="1143000"/>
            <a:ext cx="10921187" cy="5381625"/>
          </a:xfrm>
        </p:spPr>
        <p:txBody>
          <a:bodyPr/>
          <a:lstStyle/>
          <a:p>
            <a:r>
              <a:rPr lang="en-US" dirty="0"/>
              <a:t>New projects</a:t>
            </a:r>
          </a:p>
          <a:p>
            <a:pPr lvl="1"/>
            <a:r>
              <a:rPr lang="en-US" dirty="0"/>
              <a:t>Opportunity to implement best practices immediately</a:t>
            </a:r>
          </a:p>
          <a:p>
            <a:pPr lvl="2"/>
            <a:r>
              <a:rPr lang="en-US" dirty="0"/>
              <a:t>Containerized CI/CD</a:t>
            </a:r>
          </a:p>
          <a:p>
            <a:pPr lvl="2"/>
            <a:r>
              <a:rPr lang="en-US" dirty="0"/>
              <a:t>Agile development</a:t>
            </a:r>
          </a:p>
          <a:p>
            <a:pPr lvl="2"/>
            <a:r>
              <a:rPr lang="en-US" dirty="0"/>
              <a:t>Security tools tailored to ATO needs</a:t>
            </a:r>
          </a:p>
          <a:p>
            <a:pPr lvl="1"/>
            <a:r>
              <a:rPr lang="en-US" dirty="0"/>
              <a:t>Less is more: </a:t>
            </a:r>
          </a:p>
          <a:p>
            <a:pPr lvl="2"/>
            <a:r>
              <a:rPr lang="en-US" dirty="0"/>
              <a:t>new, small teams are hindered by an elaborate CI/CD &amp; build system</a:t>
            </a:r>
          </a:p>
          <a:p>
            <a:r>
              <a:rPr lang="en-US" dirty="0"/>
              <a:t>Mature programs</a:t>
            </a:r>
          </a:p>
          <a:p>
            <a:pPr lvl="1"/>
            <a:r>
              <a:rPr lang="en-US" dirty="0"/>
              <a:t>Iterative approach to implementing best practices</a:t>
            </a:r>
          </a:p>
          <a:p>
            <a:pPr lvl="2"/>
            <a:r>
              <a:rPr lang="en-US" dirty="0"/>
              <a:t>Meet developers where they are. Radical changes are disruptive</a:t>
            </a:r>
          </a:p>
          <a:p>
            <a:pPr lvl="2"/>
            <a:r>
              <a:rPr lang="en-US" dirty="0"/>
              <a:t>Implement parallel pipelines. </a:t>
            </a:r>
          </a:p>
          <a:p>
            <a:pPr lvl="2"/>
            <a:r>
              <a:rPr lang="en-US" dirty="0"/>
              <a:t>Decouple and update individual components</a:t>
            </a:r>
          </a:p>
          <a:p>
            <a:pPr lvl="1"/>
            <a:r>
              <a:rPr lang="en-US" dirty="0"/>
              <a:t>Economy of scale</a:t>
            </a:r>
          </a:p>
          <a:p>
            <a:pPr lvl="2"/>
            <a:r>
              <a:rPr lang="en-US" dirty="0"/>
              <a:t>Standardize build process/tools, repo structure, base image sources</a:t>
            </a:r>
          </a:p>
          <a:p>
            <a:pPr lvl="2"/>
            <a:r>
              <a:rPr lang="en-US" dirty="0"/>
              <a:t>CI/CD container orchestration (i.e. Kubernetes)</a:t>
            </a:r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12804" y="3637731"/>
            <a:ext cx="408801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Large program, 5+ years and dozens of projects using Maven, Jenkins, VM-nodes, abnormal branch conventions</a:t>
            </a:r>
            <a:br>
              <a:rPr lang="en-US" sz="1600" b="1" dirty="0"/>
            </a:br>
            <a:r>
              <a:rPr lang="en-US" sz="1600" b="1" dirty="0"/>
              <a:t>--&gt;</a:t>
            </a:r>
          </a:p>
          <a:p>
            <a:pPr algn="ctr"/>
            <a:r>
              <a:rPr lang="en-US" sz="1600" b="1" dirty="0"/>
              <a:t>Multi-language builds, containerized </a:t>
            </a:r>
            <a:r>
              <a:rPr lang="en-US" sz="1600" b="1" dirty="0" err="1"/>
              <a:t>Gitlab</a:t>
            </a:r>
            <a:r>
              <a:rPr lang="en-US" sz="1600" b="1" dirty="0"/>
              <a:t>-CI, standard branches, cached builds and artifact promotion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2812" y="1752600"/>
            <a:ext cx="26085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initiative, watching airspace with AI/ML. Only 5 developers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9612" y="33160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Case: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79885" y="145592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Case:</a:t>
            </a:r>
          </a:p>
        </p:txBody>
      </p:sp>
    </p:spTree>
    <p:extLst>
      <p:ext uri="{BB962C8B-B14F-4D97-AF65-F5344CB8AC3E}">
        <p14:creationId xmlns:p14="http://schemas.microsoft.com/office/powerpoint/2010/main" val="280625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>
              <a:spcAft>
                <a:spcPts val="2000"/>
              </a:spcAft>
            </a:pPr>
            <a:r>
              <a:rPr lang="en-US" dirty="0"/>
              <a:t>Analysis of DevSecOps Cases:</a:t>
            </a:r>
            <a:br>
              <a:rPr lang="en-US" dirty="0"/>
            </a:br>
            <a:r>
              <a:rPr lang="en-US" dirty="0"/>
              <a:t>Development and Deployment Environments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412" y="1289304"/>
            <a:ext cx="7963693" cy="4828032"/>
          </a:xfrm>
        </p:spPr>
        <p:txBody>
          <a:bodyPr/>
          <a:lstStyle/>
          <a:p>
            <a:r>
              <a:rPr lang="en-US" dirty="0"/>
              <a:t>On-</a:t>
            </a:r>
            <a:r>
              <a:rPr lang="en-US" dirty="0" err="1"/>
              <a:t>Premisis</a:t>
            </a:r>
            <a:endParaRPr lang="en-US" dirty="0"/>
          </a:p>
          <a:p>
            <a:pPr lvl="1"/>
            <a:r>
              <a:rPr lang="en-US" dirty="0"/>
              <a:t>Full responsibility of hardware, virtualization, OS, packages</a:t>
            </a:r>
          </a:p>
          <a:p>
            <a:pPr lvl="2"/>
            <a:r>
              <a:rPr lang="en-US" dirty="0"/>
              <a:t>Packer, VMware, </a:t>
            </a:r>
            <a:r>
              <a:rPr lang="en-US" dirty="0" err="1"/>
              <a:t>Ansible</a:t>
            </a:r>
            <a:r>
              <a:rPr lang="en-US" dirty="0"/>
              <a:t> to reliably re-provision resources</a:t>
            </a:r>
          </a:p>
          <a:p>
            <a:pPr lvl="1"/>
            <a:r>
              <a:rPr lang="en-US" dirty="0"/>
              <a:t>Create identical dev, staging, prod environments. Eliminate discrepancies upon promotion</a:t>
            </a:r>
          </a:p>
          <a:p>
            <a:pPr lvl="1"/>
            <a:r>
              <a:rPr lang="en-US" dirty="0"/>
              <a:t>Enable CD to various deployment stages</a:t>
            </a:r>
          </a:p>
          <a:p>
            <a:r>
              <a:rPr lang="en-US" dirty="0"/>
              <a:t>Air-Gap / Classified</a:t>
            </a:r>
          </a:p>
          <a:p>
            <a:pPr lvl="1"/>
            <a:r>
              <a:rPr lang="en-US" dirty="0"/>
              <a:t>Replicate production environment </a:t>
            </a:r>
            <a:r>
              <a:rPr lang="en-US" u="sng" dirty="0"/>
              <a:t>as much as possible</a:t>
            </a:r>
          </a:p>
          <a:p>
            <a:pPr lvl="1"/>
            <a:r>
              <a:rPr lang="en-US" dirty="0"/>
              <a:t>Create deployment script product: bash, python, </a:t>
            </a:r>
            <a:r>
              <a:rPr lang="en-US" dirty="0" err="1"/>
              <a:t>ansible</a:t>
            </a:r>
            <a:endParaRPr lang="en-US" dirty="0"/>
          </a:p>
          <a:p>
            <a:pPr lvl="1"/>
            <a:r>
              <a:rPr lang="en-US" dirty="0"/>
              <a:t>Automate creation of .</a:t>
            </a:r>
            <a:r>
              <a:rPr lang="en-US" dirty="0" err="1"/>
              <a:t>tgz</a:t>
            </a:r>
            <a:r>
              <a:rPr lang="en-US" dirty="0"/>
              <a:t> and physical media</a:t>
            </a:r>
          </a:p>
          <a:p>
            <a:r>
              <a:rPr lang="en-US" dirty="0"/>
              <a:t>Cloud</a:t>
            </a:r>
          </a:p>
          <a:p>
            <a:pPr lvl="1"/>
            <a:r>
              <a:rPr lang="en-US" dirty="0"/>
              <a:t>Utilize Terraform or other </a:t>
            </a:r>
            <a:r>
              <a:rPr lang="en-US" dirty="0" err="1"/>
              <a:t>IaC</a:t>
            </a:r>
            <a:r>
              <a:rPr lang="en-US" dirty="0"/>
              <a:t> to manage resources</a:t>
            </a:r>
          </a:p>
          <a:p>
            <a:pPr lvl="2"/>
            <a:r>
              <a:rPr lang="en-US" dirty="0"/>
              <a:t>Allows resources to be treated like cattle, not puppies</a:t>
            </a:r>
          </a:p>
          <a:p>
            <a:pPr lvl="1"/>
            <a:r>
              <a:rPr lang="en-US" dirty="0"/>
              <a:t>Attach developer IDE’s to cloud resources for live developing</a:t>
            </a:r>
          </a:p>
          <a:p>
            <a:pPr marL="283464" lvl="1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2865" y="1467246"/>
            <a:ext cx="323770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ML-Ops R&amp;D effort. Perfect replication of dev/staging/prod environments. True CD via Jenkins jobs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4518" y="117381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Case: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1812" y="5398128"/>
            <a:ext cx="373221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Airspace monitoring GUI. Duplicate environments created via Terraform, able to share production DB/S3/etc.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0718" y="510756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Case: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1812" y="3276600"/>
            <a:ext cx="373221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Operational secure communications software – Deployment time drastically reduced via pseudo-CD to create </a:t>
            </a:r>
            <a:r>
              <a:rPr lang="en-US" sz="1600" b="1" dirty="0" err="1"/>
              <a:t>tgz’s</a:t>
            </a:r>
            <a:r>
              <a:rPr lang="en-US" sz="1600" b="1" dirty="0"/>
              <a:t> for physical media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0718" y="298434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Case:</a:t>
            </a:r>
          </a:p>
        </p:txBody>
      </p:sp>
    </p:spTree>
    <p:extLst>
      <p:ext uri="{BB962C8B-B14F-4D97-AF65-F5344CB8AC3E}">
        <p14:creationId xmlns:p14="http://schemas.microsoft.com/office/powerpoint/2010/main" val="3641020507"/>
      </p:ext>
    </p:extLst>
  </p:cSld>
  <p:clrMapOvr>
    <a:masterClrMapping/>
  </p:clrMapOvr>
</p:sld>
</file>

<file path=ppt/theme/theme1.xml><?xml version="1.0" encoding="utf-8"?>
<a:theme xmlns:a="http://schemas.openxmlformats.org/drawingml/2006/main" name="Lincoln_2012_v16x9">
  <a:themeElements>
    <a:clrScheme name="Custom 5">
      <a:dk1>
        <a:srgbClr val="000000"/>
      </a:dk1>
      <a:lt1>
        <a:srgbClr val="FEFFFF"/>
      </a:lt1>
      <a:dk2>
        <a:srgbClr val="000000"/>
      </a:dk2>
      <a:lt2>
        <a:srgbClr val="808000"/>
      </a:lt2>
      <a:accent1>
        <a:srgbClr val="339933"/>
      </a:accent1>
      <a:accent2>
        <a:srgbClr val="800000"/>
      </a:accent2>
      <a:accent3>
        <a:srgbClr val="FEFFFF"/>
      </a:accent3>
      <a:accent4>
        <a:srgbClr val="000000"/>
      </a:accent4>
      <a:accent5>
        <a:srgbClr val="ADCAAD"/>
      </a:accent5>
      <a:accent6>
        <a:srgbClr val="BD828C"/>
      </a:accent6>
      <a:hlink>
        <a:srgbClr val="0033CC"/>
      </a:hlink>
      <a:folHlink>
        <a:srgbClr val="FFCC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de format Div 4 template" id="{3A0C045C-DF5C-CF4E-82DA-8D4BAB8EA0FC}" vid="{C19CFF8D-5D02-D74B-ABD5-E51DE86EB8F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984DE5E9406468B40733CD148D11A" ma:contentTypeVersion="17" ma:contentTypeDescription="Create a new document." ma:contentTypeScope="" ma:versionID="d8803f93edc98079dbadfcaf6c2651ab">
  <xsd:schema xmlns:xsd="http://www.w3.org/2001/XMLSchema" xmlns:xs="http://www.w3.org/2001/XMLSchema" xmlns:p="http://schemas.microsoft.com/office/2006/metadata/properties" xmlns:ns3="14a2a422-8134-43b1-8cd7-986f814c91ff" xmlns:ns4="b2f6456a-4eab-4f87-9ff1-b8410c33734d" targetNamespace="http://schemas.microsoft.com/office/2006/metadata/properties" ma:root="true" ma:fieldsID="9f3aefe3f259daa406e658db974aec4b" ns3:_="" ns4:_="">
    <xsd:import namespace="14a2a422-8134-43b1-8cd7-986f814c91ff"/>
    <xsd:import namespace="b2f6456a-4eab-4f87-9ff1-b8410c3373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2a422-8134-43b1-8cd7-986f814c9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6456a-4eab-4f87-9ff1-b8410c337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4a2a422-8134-43b1-8cd7-986f814c91ff" xsi:nil="true"/>
  </documentManagement>
</p:properties>
</file>

<file path=customXml/itemProps1.xml><?xml version="1.0" encoding="utf-8"?>
<ds:datastoreItem xmlns:ds="http://schemas.openxmlformats.org/officeDocument/2006/customXml" ds:itemID="{2EA4CE9E-127E-439E-B48D-27F36483F4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DE9F1-5FB6-49E0-B0C5-6379DE42D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2a422-8134-43b1-8cd7-986f814c91ff"/>
    <ds:schemaRef ds:uri="b2f6456a-4eab-4f87-9ff1-b8410c337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A7BB1-538A-4F55-A070-4EE4A20BA751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b2f6456a-4eab-4f87-9ff1-b8410c33734d"/>
    <ds:schemaRef ds:uri="14a2a422-8134-43b1-8cd7-986f814c91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{B1C7D9A4-8E4E-3848-AFBA-06C97DB29EEC}tf10001077</Template>
  <TotalTime>7405</TotalTime>
  <Pages>1</Pages>
  <Words>954</Words>
  <Application>Microsoft Office PowerPoint</Application>
  <PresentationFormat>Custom</PresentationFormat>
  <Paragraphs>195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Lincoln_2012_v16x9</vt:lpstr>
      <vt:lpstr>Streamlining DevSecOps Practices for Defense Enterprise IT Systems</vt:lpstr>
      <vt:lpstr>Outline</vt:lpstr>
      <vt:lpstr>Introduction</vt:lpstr>
      <vt:lpstr>Outline</vt:lpstr>
      <vt:lpstr>Core Principles</vt:lpstr>
      <vt:lpstr>Core Principles</vt:lpstr>
      <vt:lpstr>Outline</vt:lpstr>
      <vt:lpstr>Analysis of DevSecOps Cases: Stages of Development</vt:lpstr>
      <vt:lpstr>Analysis of DevSecOps Cases: Development and Deployment Environments</vt:lpstr>
      <vt:lpstr>Analysis of DevSecOps Cases: IT &amp; Hardware vs. CI/CD &amp; Software</vt:lpstr>
      <vt:lpstr>Outline</vt:lpstr>
      <vt:lpstr>DevSecOps Problem Space</vt:lpstr>
      <vt:lpstr>DevSecOps Problem Space</vt:lpstr>
      <vt:lpstr>Outline</vt:lpstr>
      <vt:lpstr>Cutting edge efforts</vt:lpstr>
      <vt:lpstr>Outline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Simons, Emily - 0400 - MITLL</dc:creator>
  <cp:keywords/>
  <dc:description/>
  <cp:lastModifiedBy>Chris</cp:lastModifiedBy>
  <cp:revision>74</cp:revision>
  <cp:lastPrinted>2001-06-18T18:57:59Z</cp:lastPrinted>
  <dcterms:created xsi:type="dcterms:W3CDTF">2022-12-01T16:19:32Z</dcterms:created>
  <dcterms:modified xsi:type="dcterms:W3CDTF">2024-07-17T12:36:51Z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0x01010007C984DE5E9406468B40733CD148D11A</vt:lpwstr>
  </property>
</Properties>
</file>