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419871-4BC8-4BF3-BB05-87FEB9CC5FA9}">
  <a:tblStyle styleId="{68419871-4BC8-4BF3-BB05-87FEB9CC5F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8BDCAF6-9CD1-4DE6-BC78-12CCBD6271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070eb5f9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070eb5f9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070eb5f9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070eb5f9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070eb5f9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070eb5f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070eb5f9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070eb5f9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070eb5f9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070eb5f9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070eb5f9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070eb5f9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070eb5f9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070eb5f9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070eb5f9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070eb5f9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070eb5f9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070eb5f9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070eb5f9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070eb5f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e81f7e97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fe81f7e9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070eb5f9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070eb5f9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070eb5f9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070eb5f9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070eb5f9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e070eb5f9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070eb5f9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070eb5f9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fe81f7e97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fe81f7e97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fe81f7e9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fe81f7e9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fe81f7e9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fe81f7e9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fe81f7e9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fe81f7e9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070eb5f9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070eb5f9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070eb5f9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070eb5f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070eb5f9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070eb5f9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070eb5f9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070eb5f9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5.png"/><Relationship Id="rId13" Type="http://schemas.openxmlformats.org/officeDocument/2006/relationships/image" Target="../media/image10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100" y="646900"/>
            <a:ext cx="19812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81600" y="2124075"/>
            <a:ext cx="5380800" cy="879600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The Trusted Government Provider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for Reliable Communications Technology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00" y="3607450"/>
            <a:ext cx="809225" cy="8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4025" y="3703538"/>
            <a:ext cx="616975" cy="6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5613" y="3703113"/>
            <a:ext cx="646800" cy="6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7533" y="3688638"/>
            <a:ext cx="646800" cy="6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5350" y="3945000"/>
            <a:ext cx="1189399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56375" y="3511438"/>
            <a:ext cx="438101" cy="4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837300" y="3657075"/>
            <a:ext cx="158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NAICS CODES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517121 • 518210</a:t>
            </a:r>
            <a:r>
              <a:rPr lang="en" sz="900">
                <a:solidFill>
                  <a:schemeClr val="dk1"/>
                </a:solidFill>
              </a:rPr>
              <a:t> • </a:t>
            </a:r>
            <a:r>
              <a:rPr lang="en" sz="900">
                <a:solidFill>
                  <a:schemeClr val="dk1"/>
                </a:solidFill>
              </a:rPr>
              <a:t>517112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518111</a:t>
            </a:r>
            <a:r>
              <a:rPr lang="en" sz="900">
                <a:solidFill>
                  <a:schemeClr val="dk1"/>
                </a:solidFill>
              </a:rPr>
              <a:t> • </a:t>
            </a:r>
            <a:r>
              <a:rPr lang="en" sz="900">
                <a:solidFill>
                  <a:schemeClr val="dk1"/>
                </a:solidFill>
              </a:rPr>
              <a:t>334210</a:t>
            </a:r>
            <a:r>
              <a:rPr lang="en" sz="900">
                <a:solidFill>
                  <a:schemeClr val="dk1"/>
                </a:solidFill>
              </a:rPr>
              <a:t> • </a:t>
            </a:r>
            <a:r>
              <a:rPr lang="en" sz="900">
                <a:solidFill>
                  <a:schemeClr val="dk1"/>
                </a:solidFill>
              </a:rPr>
              <a:t>517122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518210</a:t>
            </a:r>
            <a:r>
              <a:rPr lang="en" sz="900">
                <a:solidFill>
                  <a:schemeClr val="dk1"/>
                </a:solidFill>
              </a:rPr>
              <a:t> • </a:t>
            </a:r>
            <a:r>
              <a:rPr lang="en" sz="900">
                <a:solidFill>
                  <a:schemeClr val="dk1"/>
                </a:solidFill>
              </a:rPr>
              <a:t>517111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05051" y="3577962"/>
            <a:ext cx="366450" cy="3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97125" y="3703550"/>
            <a:ext cx="723163" cy="6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78975" y="3740913"/>
            <a:ext cx="759763" cy="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4013" y="3646674"/>
            <a:ext cx="759752" cy="7597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77B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2: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Private Voice Communication Network for Defense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237900" y="1637525"/>
            <a:ext cx="6660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Solution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 deployed a private voice communication network, incorporating </a:t>
            </a:r>
            <a:r>
              <a:rPr b="1" lang="en" sz="1600">
                <a:solidFill>
                  <a:schemeClr val="lt1"/>
                </a:solidFill>
              </a:rPr>
              <a:t>gateways at 49 sites</a:t>
            </a:r>
            <a:r>
              <a:rPr lang="en" sz="1600">
                <a:solidFill>
                  <a:schemeClr val="lt1"/>
                </a:solidFill>
              </a:rPr>
              <a:t> to facilitate seamless communication.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The network utilized </a:t>
            </a:r>
            <a:r>
              <a:rPr b="1" lang="en" sz="1600">
                <a:solidFill>
                  <a:schemeClr val="lt1"/>
                </a:solidFill>
              </a:rPr>
              <a:t>advanced encryption protocols</a:t>
            </a:r>
            <a:r>
              <a:rPr lang="en" sz="1600">
                <a:solidFill>
                  <a:schemeClr val="lt1"/>
                </a:solidFill>
              </a:rPr>
              <a:t> to ensure the security and privacy of communications, meeting the stringent requirements of the defense agency.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51" name="Google Shape;151;p22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77B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2: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120">
                <a:solidFill>
                  <a:schemeClr val="lt1"/>
                </a:solidFill>
              </a:rPr>
              <a:t>Private Voice Communication Network for Defense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237900" y="1637525"/>
            <a:ext cx="6660000" cy="3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Impact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Enhanced Security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private voice communication network ensured the security and privacy of communications, protecting sensitive information from unauthorized access.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Improved Coordination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network facilitated seamless communication between different sites, improving coordination and collaboration among defense personnel.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Operational Efficiency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Our network lowered costs and improved the organization’s communication infrastructure with reliable communication.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9E9E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3: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120">
                <a:solidFill>
                  <a:schemeClr val="lt1"/>
                </a:solidFill>
              </a:rPr>
              <a:t>Voice and SMS Solutions for International Forces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1237900" y="1637525"/>
            <a:ext cx="66600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Challenge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Forces deployed in Africa required reliable </a:t>
            </a:r>
            <a:r>
              <a:rPr b="1" lang="en" sz="1600">
                <a:solidFill>
                  <a:schemeClr val="lt1"/>
                </a:solidFill>
              </a:rPr>
              <a:t>voice and SMS</a:t>
            </a:r>
            <a:r>
              <a:rPr lang="en" sz="1600">
                <a:solidFill>
                  <a:schemeClr val="lt1"/>
                </a:solidFill>
              </a:rPr>
              <a:t> communications to facilitate private communication among personnel.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The solutions needed to have </a:t>
            </a:r>
            <a:r>
              <a:rPr b="1" lang="en" sz="1600">
                <a:solidFill>
                  <a:schemeClr val="lt1"/>
                </a:solidFill>
              </a:rPr>
              <a:t>remote SIM capability</a:t>
            </a:r>
            <a:r>
              <a:rPr lang="en" sz="1600">
                <a:solidFill>
                  <a:schemeClr val="lt1"/>
                </a:solidFill>
              </a:rPr>
              <a:t> to ensure connectivity in remote and challenging environments.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9E9E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3: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Voice and SMS Solutions for International Forces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237900" y="1637525"/>
            <a:ext cx="66600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Solution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 provided </a:t>
            </a:r>
            <a:r>
              <a:rPr b="1" lang="en" sz="1600">
                <a:solidFill>
                  <a:schemeClr val="lt1"/>
                </a:solidFill>
              </a:rPr>
              <a:t>voice and SMS solutions</a:t>
            </a:r>
            <a:r>
              <a:rPr lang="en" sz="1600">
                <a:solidFill>
                  <a:schemeClr val="lt1"/>
                </a:solidFill>
              </a:rPr>
              <a:t> with remote SIM capability, enabling personnel to communicate securely and privately.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The solutions included </a:t>
            </a:r>
            <a:r>
              <a:rPr b="1" lang="en" sz="1600">
                <a:solidFill>
                  <a:schemeClr val="lt1"/>
                </a:solidFill>
              </a:rPr>
              <a:t>advanced encryption protocols</a:t>
            </a:r>
            <a:r>
              <a:rPr lang="en" sz="1600">
                <a:solidFill>
                  <a:schemeClr val="lt1"/>
                </a:solidFill>
              </a:rPr>
              <a:t> to ensure the security of communications, even in hostile environments.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72" name="Google Shape;172;p25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9E9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3: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Voice and SMS Solutions for International Forces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1237900" y="1637525"/>
            <a:ext cx="6660000" cy="3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Impact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Secure Communication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Our solutions ensured the security and privacy of communications, enabling forces to communicate securely in hostile environments.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Enhanced</a:t>
            </a:r>
            <a:r>
              <a:rPr b="1" lang="en" u="sng">
                <a:solidFill>
                  <a:schemeClr val="lt1"/>
                </a:solidFill>
              </a:rPr>
              <a:t> Coordination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voice and SMS solutions improved coordination and situational awareness among personnel, enhancing their effectiveness in the field.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Connectivity in Remote Areas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remote SIM capability of the solutions ensured connectivity in remote and challenging environments, allowing forces to stay connected regardless of their location.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79" name="Google Shape;179;p26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Capabilities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" name="Google Shape;187;p27"/>
          <p:cNvGraphicFramePr/>
          <p:nvPr/>
        </p:nvGraphicFramePr>
        <p:xfrm>
          <a:off x="1018375" y="109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{98BDCAF6-9CD1-4DE6-BC78-12CCBD62719C}</a:tableStyleId>
              </a:tblPr>
              <a:tblGrid>
                <a:gridCol w="2072950"/>
                <a:gridCol w="5034275"/>
              </a:tblGrid>
              <a:tr h="30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Capability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Benefits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64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Multi-Carrier Internet (Hardware + Software)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Increased coverage for uninterrupted operations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47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Internet Backup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Ensures continuity of operations in case of primary internet failure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Roaming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Enhanced logistics support in remote areas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Call Termination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Cost-effective calls for global communications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Bulk SMS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Efficient communication with large groups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47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M2M/IoT Networks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Automation and data collection between machines and devices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Card Swap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Convenient and secure SIM card replacement options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47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Virtual SIM network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Stay anonymous and manage end device connectivity remotely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Differentiators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670350" y="1019475"/>
            <a:ext cx="7803300" cy="3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377B"/>
                </a:solidFill>
              </a:rPr>
              <a:t>1/5 - </a:t>
            </a:r>
            <a:r>
              <a:rPr lang="en" sz="1800" u="sng">
                <a:solidFill>
                  <a:srgbClr val="00377B"/>
                </a:solidFill>
              </a:rPr>
              <a:t>Assured Connectivity</a:t>
            </a:r>
            <a:endParaRPr sz="1800">
              <a:solidFill>
                <a:srgbClr val="00377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Intelligent connection to the </a:t>
            </a:r>
            <a:r>
              <a:rPr b="1" lang="en">
                <a:solidFill>
                  <a:srgbClr val="00377B"/>
                </a:solidFill>
              </a:rPr>
              <a:t>best available cellular carrier</a:t>
            </a:r>
            <a:r>
              <a:rPr lang="en">
                <a:solidFill>
                  <a:srgbClr val="00377B"/>
                </a:solidFill>
              </a:rPr>
              <a:t>, not limited to a specific carrier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Automatic switch</a:t>
            </a:r>
            <a:r>
              <a:rPr lang="en">
                <a:solidFill>
                  <a:srgbClr val="00377B"/>
                </a:solidFill>
              </a:rPr>
              <a:t> to another network when one goes down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Local connectivity offers </a:t>
            </a:r>
            <a:r>
              <a:rPr b="1" lang="en">
                <a:solidFill>
                  <a:srgbClr val="00377B"/>
                </a:solidFill>
              </a:rPr>
              <a:t>priority on networks</a:t>
            </a:r>
            <a:r>
              <a:rPr lang="en">
                <a:solidFill>
                  <a:srgbClr val="00377B"/>
                </a:solidFill>
              </a:rPr>
              <a:t> for better connectivity and faster speeds around the world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Optional redundant </a:t>
            </a:r>
            <a:r>
              <a:rPr b="1" lang="en">
                <a:solidFill>
                  <a:srgbClr val="00377B"/>
                </a:solidFill>
              </a:rPr>
              <a:t>satellite connectivity</a:t>
            </a:r>
            <a:endParaRPr b="1"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Static IP</a:t>
            </a:r>
            <a:r>
              <a:rPr lang="en">
                <a:solidFill>
                  <a:srgbClr val="00377B"/>
                </a:solidFill>
              </a:rPr>
              <a:t> preserves your recognized IP address across carriers for consistent connectivity without reconfiguration (e.g. security cameras)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Multi-SIM aggregation</a:t>
            </a:r>
            <a:r>
              <a:rPr lang="en">
                <a:solidFill>
                  <a:srgbClr val="00377B"/>
                </a:solidFill>
              </a:rPr>
              <a:t>, combining multiple carriers to generate faster speeds in low-speed areas</a:t>
            </a:r>
            <a:endParaRPr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Differentiators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670350" y="1019475"/>
            <a:ext cx="7803300" cy="3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377B"/>
                </a:solidFill>
              </a:rPr>
              <a:t>2/5</a:t>
            </a:r>
            <a:r>
              <a:rPr lang="en" sz="1800" u="sng">
                <a:solidFill>
                  <a:srgbClr val="00377B"/>
                </a:solidFill>
              </a:rPr>
              <a:t> - </a:t>
            </a:r>
            <a:r>
              <a:rPr lang="en" sz="1800" u="sng">
                <a:solidFill>
                  <a:srgbClr val="00377B"/>
                </a:solidFill>
              </a:rPr>
              <a:t>Global Anywhere Access</a:t>
            </a:r>
            <a:endParaRPr sz="1800">
              <a:solidFill>
                <a:srgbClr val="00377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Auto roaming gives you the best network in 200+ countries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No need to purchase new SIM cards in new countries, with the option to provide your own SIMs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Wifi router gives you local connection anywhere so you don’t need to look for a nearby internet source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Manage users, IP addresses, VPNs and activate/suspend service remotely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Assets can remotely communicate over data, voice, and text, simulating presence in another country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Perfect for deployments such as remote sensing, first response and logistics</a:t>
            </a:r>
            <a:endParaRPr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Differentiators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70350" y="1019475"/>
            <a:ext cx="78033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377B"/>
                </a:solidFill>
              </a:rPr>
              <a:t>3</a:t>
            </a:r>
            <a:r>
              <a:rPr lang="en" sz="1800" u="sng">
                <a:solidFill>
                  <a:srgbClr val="00377B"/>
                </a:solidFill>
              </a:rPr>
              <a:t>/5 - </a:t>
            </a:r>
            <a:r>
              <a:rPr lang="en" sz="1800" u="sng">
                <a:solidFill>
                  <a:srgbClr val="00377B"/>
                </a:solidFill>
              </a:rPr>
              <a:t>Cost Savings</a:t>
            </a:r>
            <a:endParaRPr sz="1800">
              <a:solidFill>
                <a:srgbClr val="00377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Reduce downtime to almost zero, saving Forbes’ estimate of $5,600 per minute during an outage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Pay for 1 service plan instead of 3+ for multiple networks within the country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Access multiple countries and multiple networks within each country using 1 SIM card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Remote VPN control saves you from having to send technicians onsite at $150-$500+ per visit, allowing valuable engineering assets to remotely configure edge devices without requiring travel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Leverage less-expensive personnel to operate the easy-to-use systems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Pay pennies instead of dollars for each gigabyte of data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Bulk SMS discounted rates</a:t>
            </a:r>
            <a:endParaRPr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Differentiators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670350" y="1019475"/>
            <a:ext cx="7803300" cy="30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377B"/>
                </a:solidFill>
              </a:rPr>
              <a:t>4</a:t>
            </a:r>
            <a:r>
              <a:rPr lang="en" sz="1800" u="sng">
                <a:solidFill>
                  <a:srgbClr val="00377B"/>
                </a:solidFill>
              </a:rPr>
              <a:t>/5 - Anonymity</a:t>
            </a:r>
            <a:endParaRPr sz="1800">
              <a:solidFill>
                <a:srgbClr val="00377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Dynamic </a:t>
            </a:r>
            <a:r>
              <a:rPr b="1" lang="en">
                <a:solidFill>
                  <a:srgbClr val="00377B"/>
                </a:solidFill>
              </a:rPr>
              <a:t>SIM card swapping</a:t>
            </a:r>
            <a:endParaRPr b="1"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Non-attributable</a:t>
            </a:r>
            <a:r>
              <a:rPr lang="en">
                <a:solidFill>
                  <a:srgbClr val="00377B"/>
                </a:solidFill>
              </a:rPr>
              <a:t> SIM cards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Routine </a:t>
            </a:r>
            <a:r>
              <a:rPr b="1" lang="en">
                <a:solidFill>
                  <a:srgbClr val="00377B"/>
                </a:solidFill>
              </a:rPr>
              <a:t>VSIM swap</a:t>
            </a:r>
            <a:endParaRPr b="1"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VPN </a:t>
            </a:r>
            <a:r>
              <a:rPr b="1" lang="en">
                <a:solidFill>
                  <a:srgbClr val="00377B"/>
                </a:solidFill>
              </a:rPr>
              <a:t>secure connections</a:t>
            </a:r>
            <a:endParaRPr b="1"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Mobile data proxies allow you to remotely</a:t>
            </a:r>
            <a:r>
              <a:rPr b="1" lang="en">
                <a:solidFill>
                  <a:srgbClr val="00377B"/>
                </a:solidFill>
              </a:rPr>
              <a:t> access data via any node</a:t>
            </a:r>
            <a:r>
              <a:rPr lang="en">
                <a:solidFill>
                  <a:srgbClr val="00377B"/>
                </a:solidFill>
              </a:rPr>
              <a:t> in your deployment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Capability to dynamically </a:t>
            </a:r>
            <a:r>
              <a:rPr b="1" lang="en">
                <a:solidFill>
                  <a:srgbClr val="00377B"/>
                </a:solidFill>
              </a:rPr>
              <a:t>swap the digital fingerprint</a:t>
            </a:r>
            <a:r>
              <a:rPr lang="en">
                <a:solidFill>
                  <a:srgbClr val="00377B"/>
                </a:solidFill>
              </a:rPr>
              <a:t> of routers, including the IMEI, subject to jurisdictional compliance</a:t>
            </a:r>
            <a:endParaRPr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833475" y="588100"/>
            <a:ext cx="404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Mobile Testing Expertise</a:t>
            </a:r>
            <a:endParaRPr>
              <a:solidFill>
                <a:srgbClr val="00377B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7638" y="161923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3750" y="1737312"/>
            <a:ext cx="1374400" cy="9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0158"/>
            <a:ext cx="4576924" cy="45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3649" y="3237675"/>
            <a:ext cx="1627750" cy="4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1900" y="3030200"/>
            <a:ext cx="622200" cy="7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5358175" y="41843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77B"/>
                </a:solidFill>
              </a:rPr>
              <a:t>…and many more</a:t>
            </a:r>
            <a:endParaRPr sz="1200"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Differentiators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670350" y="1019475"/>
            <a:ext cx="78033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377B"/>
                </a:solidFill>
              </a:rPr>
              <a:t>5</a:t>
            </a:r>
            <a:r>
              <a:rPr lang="en" sz="1800" u="sng">
                <a:solidFill>
                  <a:srgbClr val="00377B"/>
                </a:solidFill>
              </a:rPr>
              <a:t>/5 - </a:t>
            </a:r>
            <a:r>
              <a:rPr lang="en" sz="1800" u="sng">
                <a:solidFill>
                  <a:srgbClr val="00377B"/>
                </a:solidFill>
              </a:rPr>
              <a:t>Robust Virtual Support</a:t>
            </a:r>
            <a:endParaRPr sz="1800">
              <a:solidFill>
                <a:srgbClr val="00377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Simple </a:t>
            </a:r>
            <a:r>
              <a:rPr b="1" lang="en">
                <a:solidFill>
                  <a:srgbClr val="00377B"/>
                </a:solidFill>
              </a:rPr>
              <a:t>plug-and-play deployment</a:t>
            </a:r>
            <a:endParaRPr b="1"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24/7 tech support</a:t>
            </a:r>
            <a:r>
              <a:rPr lang="en">
                <a:solidFill>
                  <a:srgbClr val="00377B"/>
                </a:solidFill>
              </a:rPr>
              <a:t> with engineers on staff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b="1" lang="en">
                <a:solidFill>
                  <a:srgbClr val="00377B"/>
                </a:solidFill>
              </a:rPr>
              <a:t>End-to-end network support</a:t>
            </a:r>
            <a:r>
              <a:rPr lang="en">
                <a:solidFill>
                  <a:srgbClr val="00377B"/>
                </a:solidFill>
              </a:rPr>
              <a:t> - no more being bounced between router vendors and service carriers</a:t>
            </a:r>
            <a:endParaRPr>
              <a:solidFill>
                <a:srgbClr val="00377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7B"/>
              </a:buClr>
              <a:buSzPts val="1400"/>
              <a:buChar char="●"/>
            </a:pPr>
            <a:r>
              <a:rPr lang="en">
                <a:solidFill>
                  <a:srgbClr val="00377B"/>
                </a:solidFill>
              </a:rPr>
              <a:t>Complete </a:t>
            </a:r>
            <a:r>
              <a:rPr b="1" lang="en">
                <a:solidFill>
                  <a:srgbClr val="00377B"/>
                </a:solidFill>
              </a:rPr>
              <a:t>onboarding and training</a:t>
            </a:r>
            <a:r>
              <a:rPr lang="en">
                <a:solidFill>
                  <a:srgbClr val="00377B"/>
                </a:solidFill>
              </a:rPr>
              <a:t> with optional onsite training available</a:t>
            </a:r>
            <a:endParaRPr sz="1700">
              <a:solidFill>
                <a:srgbClr val="00377B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Implementation</a:t>
            </a:r>
            <a:endParaRPr>
              <a:solidFill>
                <a:srgbClr val="00377B"/>
              </a:solidFill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3">
            <a:alphaModFix/>
          </a:blip>
          <a:srcRect b="29762" l="0" r="42948" t="21407"/>
          <a:stretch/>
        </p:blipFill>
        <p:spPr>
          <a:xfrm>
            <a:off x="1385900" y="1876425"/>
            <a:ext cx="5772150" cy="139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3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00377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Implementation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1126500" y="1723225"/>
            <a:ext cx="6891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97D3"/>
                </a:solidFill>
              </a:rPr>
              <a:t>Part 1 - </a:t>
            </a:r>
            <a:r>
              <a:rPr lang="en" sz="1800">
                <a:solidFill>
                  <a:srgbClr val="2597D3"/>
                </a:solidFill>
              </a:rPr>
              <a:t>Deployment</a:t>
            </a:r>
            <a:endParaRPr sz="1800">
              <a:solidFill>
                <a:srgbClr val="2597D3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Conduct a thorough assessment</a:t>
            </a:r>
            <a:r>
              <a:rPr lang="en" sz="1500">
                <a:solidFill>
                  <a:schemeClr val="dk1"/>
                </a:solidFill>
              </a:rPr>
              <a:t> of your current communication infrastructure and identify areas of improvement.</a:t>
            </a:r>
            <a:endParaRPr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Deploy Veren’s 5G carrier-agnostic routers</a:t>
            </a:r>
            <a:r>
              <a:rPr lang="en" sz="1500">
                <a:solidFill>
                  <a:schemeClr val="dk1"/>
                </a:solidFill>
              </a:rPr>
              <a:t> to automatically switch to another cellular network when one goes down.</a:t>
            </a:r>
            <a:endParaRPr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Implement local connectivity options</a:t>
            </a:r>
            <a:r>
              <a:rPr lang="en" sz="1500">
                <a:solidFill>
                  <a:schemeClr val="dk1"/>
                </a:solidFill>
              </a:rPr>
              <a:t> to provide priority on networks for better connectivity and faster speeds.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231" name="Google Shape;231;p34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00377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Implementation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126500" y="1723225"/>
            <a:ext cx="6891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97D3"/>
                </a:solidFill>
              </a:rPr>
              <a:t>Part 2 - Integration</a:t>
            </a:r>
            <a:endParaRPr sz="1800">
              <a:solidFill>
                <a:srgbClr val="2597D3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Integrate the virtual SIM network into the communication infrastructure</a:t>
            </a:r>
            <a:r>
              <a:rPr lang="en" sz="1500">
                <a:solidFill>
                  <a:schemeClr val="dk1"/>
                </a:solidFill>
              </a:rPr>
              <a:t> to simplify the management of local SIM cards.</a:t>
            </a:r>
            <a:endParaRPr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Train government personnel</a:t>
            </a:r>
            <a:r>
              <a:rPr lang="en" sz="1500">
                <a:solidFill>
                  <a:schemeClr val="dk1"/>
                </a:solidFill>
              </a:rPr>
              <a:t> on the use of the new communication technologies and security features.</a:t>
            </a:r>
            <a:endParaRPr sz="15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AutoNum type="arabicPeriod"/>
            </a:pPr>
            <a:r>
              <a:rPr b="1" lang="en" sz="1500">
                <a:solidFill>
                  <a:schemeClr val="dk1"/>
                </a:solidFill>
              </a:rPr>
              <a:t>Monitor and evaluate</a:t>
            </a:r>
            <a:r>
              <a:rPr lang="en" sz="1500">
                <a:solidFill>
                  <a:schemeClr val="dk1"/>
                </a:solidFill>
              </a:rPr>
              <a:t> the performance of the new communication infrastructure to ensure security and operational efficiency.</a:t>
            </a:r>
            <a:endParaRPr sz="2200">
              <a:solidFill>
                <a:srgbClr val="2597D3"/>
              </a:solidFill>
            </a:endParaRPr>
          </a:p>
        </p:txBody>
      </p:sp>
      <p:cxnSp>
        <p:nvCxnSpPr>
          <p:cNvPr id="238" name="Google Shape;238;p35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00377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311700" y="1111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Thank You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6" name="Google Shape;246;p36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{68419871-4BC8-4BF3-BB05-87FEB9CC5FA9}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0377B"/>
                          </a:solidFill>
                        </a:rPr>
                        <a:t>Veren Industries, LLC</a:t>
                      </a:r>
                      <a:endParaRPr b="1"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377B"/>
                          </a:solidFill>
                        </a:rPr>
                        <a:t>4711 12th Avenue</a:t>
                      </a:r>
                      <a:endParaRPr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377B"/>
                          </a:solidFill>
                        </a:rPr>
                        <a:t>Brooklyn, NY 11219</a:t>
                      </a:r>
                      <a:endParaRPr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95DA"/>
                          </a:solidFill>
                        </a:rPr>
                        <a:t>www.verenindustries.com</a:t>
                      </a:r>
                      <a:endParaRPr b="1">
                        <a:solidFill>
                          <a:srgbClr val="00377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7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0377B"/>
                          </a:solidFill>
                        </a:rPr>
                        <a:t>David Shak</a:t>
                      </a:r>
                      <a:endParaRPr b="1"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377B"/>
                          </a:solidFill>
                        </a:rPr>
                        <a:t>Sales Representative</a:t>
                      </a:r>
                      <a:endParaRPr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377B"/>
                          </a:solidFill>
                        </a:rPr>
                        <a:t>(646) 434-9852</a:t>
                      </a:r>
                      <a:endParaRPr>
                        <a:solidFill>
                          <a:srgbClr val="00377B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95DA"/>
                          </a:solidFill>
                        </a:rPr>
                        <a:t>david.shak@verenindustries.com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37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56570" r="0" t="0"/>
          <a:stretch/>
        </p:blipFill>
        <p:spPr>
          <a:xfrm>
            <a:off x="2194047" y="879050"/>
            <a:ext cx="4743300" cy="30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Global, Secure, Carrier-Agnostic Communication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11700" y="3907400"/>
            <a:ext cx="8520600" cy="861900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Communications • Command and Control • Intelligence, Surveillance, and Reconnaissance (ISR)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Command, Control, Communications, Computers (C4) • Joint Interoperability • Logistics • Rapid Deployment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Connectivity Redundancy </a:t>
            </a:r>
            <a:r>
              <a:rPr lang="en" sz="1100">
                <a:solidFill>
                  <a:schemeClr val="lt1"/>
                </a:solidFill>
              </a:rPr>
              <a:t>• </a:t>
            </a:r>
            <a:r>
              <a:rPr lang="en" sz="1100">
                <a:solidFill>
                  <a:schemeClr val="lt1"/>
                </a:solidFill>
              </a:rPr>
              <a:t>Stakeholder Engagement • Operational Security (OPSEC) • First Response • Disaster Recovery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Telecommunications Support</a:t>
            </a:r>
            <a:r>
              <a:rPr lang="en" sz="1100">
                <a:solidFill>
                  <a:schemeClr val="lt1"/>
                </a:solidFill>
              </a:rPr>
              <a:t> • </a:t>
            </a:r>
            <a:r>
              <a:rPr lang="en" sz="1100">
                <a:solidFill>
                  <a:schemeClr val="lt1"/>
                </a:solidFill>
              </a:rPr>
              <a:t>Law Enforcement • Security • Industrial Operations Support • Oil - Gas - Energy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Mission-Ready Connectivity</a:t>
            </a:r>
            <a:endParaRPr>
              <a:solidFill>
                <a:srgbClr val="00377B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11700" y="4288400"/>
            <a:ext cx="8520600" cy="384900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Assured Connectivity   |   Global Anywhere Access   |   Cost Savings   |   Anonymity   |   Robust Virtual Support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615" y="1419484"/>
            <a:ext cx="2872972" cy="1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600" y="1356950"/>
            <a:ext cx="1948050" cy="145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658625" y="3119700"/>
            <a:ext cx="3000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377B"/>
                </a:solidFill>
              </a:rPr>
              <a:t>NetLink Router</a:t>
            </a:r>
            <a:endParaRPr b="1" sz="1300">
              <a:solidFill>
                <a:srgbClr val="00377B"/>
              </a:solidFill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77B"/>
                </a:solidFill>
              </a:rPr>
              <a:t>Revolutionary dynamic allocation</a:t>
            </a:r>
            <a:endParaRPr sz="1100">
              <a:solidFill>
                <a:srgbClr val="00377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77B"/>
                </a:solidFill>
              </a:rPr>
              <a:t>of 5G internet</a:t>
            </a:r>
            <a:endParaRPr sz="1200">
              <a:solidFill>
                <a:srgbClr val="00377B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999100" y="3119700"/>
            <a:ext cx="3000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377B"/>
                </a:solidFill>
              </a:rPr>
              <a:t>SIM Racks</a:t>
            </a:r>
            <a:endParaRPr b="1" sz="1300">
              <a:solidFill>
                <a:srgbClr val="00377B"/>
              </a:solidFill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77B"/>
                </a:solidFill>
              </a:rPr>
              <a:t>Swap local SIM cards that power</a:t>
            </a:r>
            <a:endParaRPr sz="1100">
              <a:solidFill>
                <a:srgbClr val="00377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77B"/>
                </a:solidFill>
              </a:rPr>
              <a:t>VSIM devices</a:t>
            </a:r>
            <a:endParaRPr sz="1200">
              <a:solidFill>
                <a:srgbClr val="00377B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7B"/>
                </a:solidFill>
              </a:rPr>
              <a:t>Saving Lives. In Any Environment.</a:t>
            </a:r>
            <a:endParaRPr>
              <a:solidFill>
                <a:srgbClr val="00377B"/>
              </a:solidFill>
            </a:endParaRPr>
          </a:p>
        </p:txBody>
      </p:sp>
      <p:graphicFrame>
        <p:nvGraphicFramePr>
          <p:cNvPr id="108" name="Google Shape;108;p17"/>
          <p:cNvGraphicFramePr/>
          <p:nvPr/>
        </p:nvGraphicFramePr>
        <p:xfrm>
          <a:off x="952500" y="11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{68419871-4BC8-4BF3-BB05-87FEB9CC5FA9}</a:tableStyleId>
              </a:tblPr>
              <a:tblGrid>
                <a:gridCol w="2413000"/>
                <a:gridCol w="2413000"/>
                <a:gridCol w="2413000"/>
              </a:tblGrid>
              <a:tr h="439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Hardware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7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Software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7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Service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77B"/>
                    </a:solidFill>
                  </a:tcPr>
                </a:tc>
              </a:tr>
              <a:tr h="194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NetLink Fortress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All-Weather Outdoor Router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NetLink Go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Portable MiFi Device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37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NetLink Command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Remote Cloud Management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Iron Suite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Virtual SIM Control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Bulk SMS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Low-Cost Stakeholder Engagement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37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Data Failover Plan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Multi-Carrier Backup Internet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Primary Internet Plan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Multi-Carrier Internet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377B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p17"/>
          <p:cNvSpPr/>
          <p:nvPr/>
        </p:nvSpPr>
        <p:spPr>
          <a:xfrm>
            <a:off x="0" y="-8475"/>
            <a:ext cx="9144000" cy="3078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12750" y="4876250"/>
            <a:ext cx="9156900" cy="267300"/>
          </a:xfrm>
          <a:prstGeom prst="rect">
            <a:avLst/>
          </a:prstGeom>
          <a:solidFill>
            <a:srgbClr val="00377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776" y="3631226"/>
            <a:ext cx="744216" cy="9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649" y="3744176"/>
            <a:ext cx="685850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925" y="3683939"/>
            <a:ext cx="1233959" cy="7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3200" y="3744174"/>
            <a:ext cx="600240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0450" y="3744175"/>
            <a:ext cx="624877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4400" y="3756512"/>
            <a:ext cx="600250" cy="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5D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1: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Enhanced Connectivity in Life-Threatening Operations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237900" y="1637525"/>
            <a:ext cx="666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Challenge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An undisclosed government agency tasked with conducting critical operations in enemy territory faced significant challenges in maintaining </a:t>
            </a:r>
            <a:r>
              <a:rPr b="1" lang="en" sz="1600">
                <a:solidFill>
                  <a:schemeClr val="lt1"/>
                </a:solidFill>
              </a:rPr>
              <a:t>reliable communication networks</a:t>
            </a:r>
            <a:r>
              <a:rPr lang="en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The agency's operatives often operated in </a:t>
            </a:r>
            <a:r>
              <a:rPr b="1" lang="en" sz="1600">
                <a:solidFill>
                  <a:schemeClr val="lt1"/>
                </a:solidFill>
              </a:rPr>
              <a:t>remote and hostile environments</a:t>
            </a:r>
            <a:r>
              <a:rPr lang="en" sz="1600">
                <a:solidFill>
                  <a:schemeClr val="lt1"/>
                </a:solidFill>
              </a:rPr>
              <a:t> where communication was not only difficult but also life-threatening.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5D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1: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Enhanced Connectivity in Life-Threatening Operations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237900" y="1637525"/>
            <a:ext cx="6660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Solution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 provided the agency with advanced SIM racks and carrier-agnostic routers, enabling seamless and secure communication in the most challenging conditions.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SIM racks</a:t>
            </a:r>
            <a:r>
              <a:rPr lang="en">
                <a:solidFill>
                  <a:schemeClr val="lt1"/>
                </a:solidFill>
              </a:rPr>
              <a:t> allowed operatives to easily swap virtual SIM cards, ensuring continuous connectivity even in the most remote locations.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u="sng">
                <a:solidFill>
                  <a:schemeClr val="lt1"/>
                </a:solidFill>
              </a:rPr>
              <a:t>C</a:t>
            </a:r>
            <a:r>
              <a:rPr b="1" lang="en" u="sng">
                <a:solidFill>
                  <a:schemeClr val="lt1"/>
                </a:solidFill>
              </a:rPr>
              <a:t>arrier-agnostic routers</a:t>
            </a:r>
            <a:r>
              <a:rPr lang="en">
                <a:solidFill>
                  <a:schemeClr val="lt1"/>
                </a:solidFill>
              </a:rPr>
              <a:t> provided reliable internet access, allowing operatives to communicate with command centers and coordinate operations effectively.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5DA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1: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Enhanced Connectivity in Life-Threatening Operations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237900" y="1637525"/>
            <a:ext cx="66600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Impact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Saved Lives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reliable communication provided by our solutions helped operatives avoid life-threatening situations and make informed decisions in hostile environments.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Mission Success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enhanced connectivity contributed to the success of critical operations, enabling the agency to achieve its objectives in enemy territory.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u="sng">
                <a:solidFill>
                  <a:schemeClr val="lt1"/>
                </a:solidFill>
              </a:rPr>
              <a:t>Operational Efficiency</a:t>
            </a:r>
            <a:endParaRPr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Seamless communication improved efficiency, allowing operatives to focus on their mission without worrying about communication issues.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77B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solidFill>
                  <a:schemeClr val="lt1"/>
                </a:solidFill>
              </a:rPr>
              <a:t>Case Study 2:</a:t>
            </a:r>
            <a:endParaRPr b="1" sz="212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chemeClr val="lt1"/>
                </a:solidFill>
              </a:rPr>
              <a:t>Private Voice Communication Network for Defense</a:t>
            </a:r>
            <a:endParaRPr sz="2120">
              <a:solidFill>
                <a:schemeClr val="lt1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237900" y="1637525"/>
            <a:ext cx="66600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Challenge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 d</a:t>
            </a:r>
            <a:r>
              <a:rPr lang="en" sz="1600">
                <a:solidFill>
                  <a:schemeClr val="lt1"/>
                </a:solidFill>
              </a:rPr>
              <a:t>efense agency required a private voice communication network to ensure </a:t>
            </a:r>
            <a:r>
              <a:rPr b="1" lang="en" sz="1600">
                <a:solidFill>
                  <a:schemeClr val="lt1"/>
                </a:solidFill>
              </a:rPr>
              <a:t>secure and reliable communication</a:t>
            </a:r>
            <a:r>
              <a:rPr lang="en" sz="1600">
                <a:solidFill>
                  <a:schemeClr val="lt1"/>
                </a:solidFill>
              </a:rPr>
              <a:t> across its operations.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The network needed to cover 49 sites, including </a:t>
            </a:r>
            <a:r>
              <a:rPr b="1" lang="en" sz="1600">
                <a:solidFill>
                  <a:schemeClr val="lt1"/>
                </a:solidFill>
              </a:rPr>
              <a:t>remote and sensitive locations</a:t>
            </a:r>
            <a:r>
              <a:rPr lang="en" sz="1600">
                <a:solidFill>
                  <a:schemeClr val="lt1"/>
                </a:solidFill>
              </a:rPr>
              <a:t>, while maintaining high levels of security and privacy.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>
            <a:off x="569425" y="1361700"/>
            <a:ext cx="7798800" cy="8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