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1020" r:id="rId2"/>
    <p:sldId id="2142533054" r:id="rId3"/>
    <p:sldId id="2142533034" r:id="rId4"/>
    <p:sldId id="2142533035" r:id="rId5"/>
    <p:sldId id="2142533033" r:id="rId6"/>
    <p:sldId id="1059" r:id="rId7"/>
    <p:sldId id="2142533046" r:id="rId8"/>
    <p:sldId id="2142533038" r:id="rId9"/>
    <p:sldId id="2142533048" r:id="rId10"/>
    <p:sldId id="2142533045" r:id="rId11"/>
    <p:sldId id="2142533049" r:id="rId12"/>
    <p:sldId id="2142533050" r:id="rId13"/>
    <p:sldId id="2142533051" r:id="rId14"/>
    <p:sldId id="21425330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E75B6"/>
    <a:srgbClr val="70AD47"/>
    <a:srgbClr val="90C743"/>
    <a:srgbClr val="EE4D2E"/>
    <a:srgbClr val="2F2F2F"/>
    <a:srgbClr val="383838"/>
    <a:srgbClr val="3A3A3A"/>
    <a:srgbClr val="363636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5918"/>
  </p:normalViewPr>
  <p:slideViewPr>
    <p:cSldViewPr snapToGrid="0">
      <p:cViewPr varScale="1">
        <p:scale>
          <a:sx n="123" d="100"/>
          <a:sy n="123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FBAF-647B-42FB-8671-7333D43A4C3A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2765B-D7C0-4700-92D9-32F185F9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7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2231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56459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4642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2257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0239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4603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93993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091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buntu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buntu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buntu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buntu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buntu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buntu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buntu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buntu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buntu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4">
            <a:extLst>
              <a:ext uri="{FF2B5EF4-FFF2-40B4-BE49-F238E27FC236}">
                <a16:creationId xmlns:a16="http://schemas.microsoft.com/office/drawing/2014/main" id="{C141013E-0FF3-B20C-C41F-173C3E11A6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rcRect t="19889" r="16280"/>
          <a:stretch>
            <a:fillRect/>
          </a:stretch>
        </p:blipFill>
        <p:spPr>
          <a:xfrm flipH="1">
            <a:off x="-1546484" y="1862491"/>
            <a:ext cx="6554812" cy="5011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5" descr="Picture 5">
            <a:extLst>
              <a:ext uri="{FF2B5EF4-FFF2-40B4-BE49-F238E27FC236}">
                <a16:creationId xmlns:a16="http://schemas.microsoft.com/office/drawing/2014/main" id="{0C7EE3F3-2442-FC4B-947B-2B8E5D1460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rcRect t="19889" r="16280"/>
          <a:stretch>
            <a:fillRect/>
          </a:stretch>
        </p:blipFill>
        <p:spPr>
          <a:xfrm>
            <a:off x="6965311" y="-86228"/>
            <a:ext cx="6554812" cy="50114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208D1D-787D-4C23-563E-0924BC64E690}"/>
              </a:ext>
            </a:extLst>
          </p:cNvPr>
          <p:cNvGrpSpPr/>
          <p:nvPr/>
        </p:nvGrpSpPr>
        <p:grpSpPr>
          <a:xfrm>
            <a:off x="3182679" y="1042407"/>
            <a:ext cx="5826642" cy="4773185"/>
            <a:chOff x="3391787" y="1168290"/>
            <a:chExt cx="5826642" cy="4773185"/>
          </a:xfrm>
        </p:grpSpPr>
        <p:pic>
          <p:nvPicPr>
            <p:cNvPr id="5" name="Picture 6" descr="Picture 6">
              <a:extLst>
                <a:ext uri="{FF2B5EF4-FFF2-40B4-BE49-F238E27FC236}">
                  <a16:creationId xmlns:a16="http://schemas.microsoft.com/office/drawing/2014/main" id="{53D390E5-17DE-A44E-18EA-F83F7FBD4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1717" y="1168290"/>
              <a:ext cx="4306782" cy="452142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8AB713-3A46-7AE8-67B8-D59368F858A6}"/>
                </a:ext>
              </a:extLst>
            </p:cNvPr>
            <p:cNvSpPr txBox="1"/>
            <p:nvPr/>
          </p:nvSpPr>
          <p:spPr>
            <a:xfrm>
              <a:off x="3391787" y="5233591"/>
              <a:ext cx="5826642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90C743"/>
                </a:solidFill>
                <a:effectLst/>
                <a:uLnTx/>
                <a:uFillTx/>
                <a:latin typeface="Ubuntu Condensed" panose="020B0506030602030204" pitchFamily="34" charset="0"/>
                <a:sym typeface="Ubuntu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9617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8014F3F-A172-3D0A-7071-331AB9104F2A}"/>
              </a:ext>
            </a:extLst>
          </p:cNvPr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Hybrid 5G Integration for Security Assurance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5" name="Straight Connector 3">
            <a:extLst>
              <a:ext uri="{FF2B5EF4-FFF2-40B4-BE49-F238E27FC236}">
                <a16:creationId xmlns:a16="http://schemas.microsoft.com/office/drawing/2014/main" id="{731B4492-044A-11F9-266A-C7878807F783}"/>
              </a:ext>
            </a:extLst>
          </p:cNvPr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  <p:pic>
        <p:nvPicPr>
          <p:cNvPr id="30" name="Picture 29" descr="A diagram of a company&#10;&#10;Description automatically generated">
            <a:extLst>
              <a:ext uri="{FF2B5EF4-FFF2-40B4-BE49-F238E27FC236}">
                <a16:creationId xmlns:a16="http://schemas.microsoft.com/office/drawing/2014/main" id="{4F51FF80-6B8D-99D3-ED64-8E225B6CC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5" y="2339588"/>
            <a:ext cx="6466568" cy="260040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8625A3-B8C5-A5E0-FE42-64878093C65A}"/>
              </a:ext>
            </a:extLst>
          </p:cNvPr>
          <p:cNvCxnSpPr/>
          <p:nvPr/>
        </p:nvCxnSpPr>
        <p:spPr>
          <a:xfrm>
            <a:off x="7593980" y="2000561"/>
            <a:ext cx="0" cy="3300761"/>
          </a:xfrm>
          <a:prstGeom prst="line">
            <a:avLst/>
          </a:prstGeom>
          <a:noFill/>
          <a:ln w="2222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B0B0A7F-615D-A084-77EF-EB1DFEB9F4D4}"/>
              </a:ext>
            </a:extLst>
          </p:cNvPr>
          <p:cNvSpPr txBox="1"/>
          <p:nvPr/>
        </p:nvSpPr>
        <p:spPr>
          <a:xfrm>
            <a:off x="8101178" y="2339588"/>
            <a:ext cx="3624147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Use cases being addressed:</a:t>
            </a:r>
            <a:b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</a:b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-unauthorized device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-replay attack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-fuzzing attack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-flooding attack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-rogue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gNB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-slice attack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590774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D8D6D45-3606-1A4B-E12C-6879D343B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1" y="3080483"/>
            <a:ext cx="11702838" cy="1909723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E527F982-353D-E804-4162-BF9A585A9DB9}"/>
              </a:ext>
            </a:extLst>
          </p:cNvPr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TL;DR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9" name="Straight Connector 3">
            <a:extLst>
              <a:ext uri="{FF2B5EF4-FFF2-40B4-BE49-F238E27FC236}">
                <a16:creationId xmlns:a16="http://schemas.microsoft.com/office/drawing/2014/main" id="{55E57FF3-9119-7137-D751-4F943B17A201}"/>
              </a:ext>
            </a:extLst>
          </p:cNvPr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719459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sp>
        <p:nvSpPr>
          <p:cNvPr id="4" name="Application Performance Monitoring (APM):…">
            <a:extLst>
              <a:ext uri="{FF2B5EF4-FFF2-40B4-BE49-F238E27FC236}">
                <a16:creationId xmlns:a16="http://schemas.microsoft.com/office/drawing/2014/main" id="{BED4C325-376E-C5CA-4659-4CEAD8FEFC6C}"/>
              </a:ext>
            </a:extLst>
          </p:cNvPr>
          <p:cNvSpPr txBox="1"/>
          <p:nvPr/>
        </p:nvSpPr>
        <p:spPr>
          <a:xfrm>
            <a:off x="1408899" y="1956307"/>
            <a:ext cx="5958611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Application Performance Monitoring (APM)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Ubuntu Condensed" panose="020B0506030602030204" pitchFamily="34" charset="0"/>
            </a:endParaRPr>
          </a:p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Database and Storage Monitoring</a:t>
            </a:r>
          </a:p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Security and Compliance Monitoring</a:t>
            </a:r>
          </a:p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User Experience (UX) Monitoring</a:t>
            </a:r>
          </a:p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Environment and Configuration Monitoring</a:t>
            </a:r>
          </a:p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Container and Orchestration Monitoring</a:t>
            </a:r>
          </a:p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Service Discovery and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Artifactory </a:t>
            </a: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Monitoring</a:t>
            </a:r>
          </a:p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Load Balancer/Proxy Monitoring</a:t>
            </a:r>
          </a:p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Helvetica Neue Bold Condensed"/>
                <a:cs typeface="Helvetica Neue Bold Condensed"/>
                <a:sym typeface="Helvetica Neue Bold Condensed"/>
              </a:rPr>
              <a:t>Network Policy and Firewall Monitoring</a:t>
            </a:r>
          </a:p>
          <a:p>
            <a:pPr defTabSz="457200">
              <a:lnSpc>
                <a:spcPts val="18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Helvetica Neue Bold Condensed"/>
                <a:cs typeface="Helvetica Neue Bold Condensed"/>
                <a:sym typeface="Helvetica Neue Bold Condensed"/>
              </a:rPr>
              <a:t>Kernel Scheduler and Memory Monitoring</a:t>
            </a:r>
            <a:endParaRPr sz="2000" dirty="0">
              <a:solidFill>
                <a:schemeClr val="bg1">
                  <a:lumMod val="85000"/>
                </a:schemeClr>
              </a:solidFill>
              <a:latin typeface="Ubuntu Condensed" panose="020B0506030602030204" pitchFamily="34" charset="0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1EA5C-2F46-15CD-95B2-A390B6718533}"/>
              </a:ext>
            </a:extLst>
          </p:cNvPr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Observability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0C743"/>
                </a:solidFill>
                <a:effectLst/>
                <a:uLnTx/>
                <a:uFillTx/>
                <a:latin typeface="Ubuntu Condensed"/>
                <a:sym typeface="Ubuntu Condensed"/>
              </a:rPr>
              <a:t>Domains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0C743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6" name="Straight Connector 3">
            <a:extLst>
              <a:ext uri="{FF2B5EF4-FFF2-40B4-BE49-F238E27FC236}">
                <a16:creationId xmlns:a16="http://schemas.microsoft.com/office/drawing/2014/main" id="{68A3EF9A-9F44-E7B3-C441-C4A7AC7D2E5E}"/>
              </a:ext>
            </a:extLst>
          </p:cNvPr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706356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sp>
        <p:nvSpPr>
          <p:cNvPr id="4" name="Transport Assurance (Access, Aggregation, Edge Cloud, Core)…">
            <a:extLst>
              <a:ext uri="{FF2B5EF4-FFF2-40B4-BE49-F238E27FC236}">
                <a16:creationId xmlns:a16="http://schemas.microsoft.com/office/drawing/2014/main" id="{A1E69882-273A-573A-F85B-9EBF8E4D7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08899" y="1893955"/>
            <a:ext cx="7946499" cy="3970763"/>
          </a:xfrm>
          <a:prstGeom prst="rect">
            <a:avLst/>
          </a:prstGeom>
        </p:spPr>
        <p:txBody>
          <a:bodyPr spcCol="981533">
            <a:noAutofit/>
          </a:bodyPr>
          <a:lstStyle/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Transport Assurance (Access, Aggregation, Edge, Core) </a:t>
            </a:r>
          </a:p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5G-SA Core, MEC, RAN: SBI, NGAP, PFCP, Service API’s, </a:t>
            </a:r>
            <a:r>
              <a:rPr sz="2000" dirty="0" err="1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eCPRI</a:t>
            </a: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, F1-AP</a:t>
            </a:r>
          </a:p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5G </a:t>
            </a:r>
            <a:r>
              <a:rPr sz="2000" dirty="0" err="1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CyberSecurity</a:t>
            </a: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 + (SIEM Integration) …</a:t>
            </a:r>
          </a:p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NG- Intelligent Service Assurance </a:t>
            </a:r>
          </a:p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Digital Experience Mon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i</a:t>
            </a: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toring</a:t>
            </a:r>
          </a:p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Correlation of User-Plane to 5G Identifiers</a:t>
            </a:r>
          </a:p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RF Spectral Awareness</a:t>
            </a:r>
          </a:p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Network Slice QoS/SLA Auditing</a:t>
            </a:r>
          </a:p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AI/ML - Closed-Loop, Self Healing &amp; Optimizing Network Automation</a:t>
            </a:r>
          </a:p>
          <a:p>
            <a:pPr marL="0" indent="0">
              <a:lnSpc>
                <a:spcPts val="2000"/>
              </a:lnSpc>
              <a:buSzTx/>
              <a:buNone/>
              <a:defRPr sz="47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Infrastructure Assurance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1715-A1BA-B5E7-3CBF-5B74475FAE11}"/>
              </a:ext>
            </a:extLst>
          </p:cNvPr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Germane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0C743"/>
                </a:solidFill>
                <a:effectLst/>
                <a:uLnTx/>
                <a:uFillTx/>
                <a:latin typeface="Ubuntu Condensed"/>
                <a:sym typeface="Ubuntu Condensed"/>
              </a:rPr>
              <a:t>Use Cases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0C743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6" name="Straight Connector 3">
            <a:extLst>
              <a:ext uri="{FF2B5EF4-FFF2-40B4-BE49-F238E27FC236}">
                <a16:creationId xmlns:a16="http://schemas.microsoft.com/office/drawing/2014/main" id="{6BFD5D01-FD09-A12C-FC52-3E98A72597AB}"/>
              </a:ext>
            </a:extLst>
          </p:cNvPr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156840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9FD5FE-668E-ED03-42DC-36A77AD027A4}"/>
              </a:ext>
            </a:extLst>
          </p:cNvPr>
          <p:cNvGrpSpPr/>
          <p:nvPr/>
        </p:nvGrpSpPr>
        <p:grpSpPr>
          <a:xfrm>
            <a:off x="631676" y="2801137"/>
            <a:ext cx="10104979" cy="967662"/>
            <a:chOff x="949302" y="2498724"/>
            <a:chExt cx="10104979" cy="9676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C3E4C3-E815-6F9E-F2C6-87265D73C845}"/>
                </a:ext>
              </a:extLst>
            </p:cNvPr>
            <p:cNvSpPr txBox="1"/>
            <p:nvPr/>
          </p:nvSpPr>
          <p:spPr>
            <a:xfrm>
              <a:off x="949303" y="2498724"/>
              <a:ext cx="101049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0C743"/>
                  </a:solidFill>
                  <a:effectLst/>
                  <a:uLnTx/>
                  <a:uFillTx/>
                  <a:latin typeface="Ubuntu"/>
                  <a:ea typeface="+mn-ea"/>
                  <a:cs typeface="+mn-cs"/>
                </a:rPr>
                <a:t>thank you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28A8F7-F0F1-B433-5C3D-0E8C16C803E2}"/>
                </a:ext>
              </a:extLst>
            </p:cNvPr>
            <p:cNvSpPr txBox="1"/>
            <p:nvPr/>
          </p:nvSpPr>
          <p:spPr>
            <a:xfrm>
              <a:off x="949302" y="2981702"/>
              <a:ext cx="7216923" cy="48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0373AF-B5AC-4A92-0608-7CEB048F8971}"/>
              </a:ext>
            </a:extLst>
          </p:cNvPr>
          <p:cNvGrpSpPr/>
          <p:nvPr/>
        </p:nvGrpSpPr>
        <p:grpSpPr>
          <a:xfrm>
            <a:off x="631675" y="3355135"/>
            <a:ext cx="10104978" cy="902063"/>
            <a:chOff x="949301" y="2556693"/>
            <a:chExt cx="10104978" cy="9020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58F98A-8D64-B681-1C5D-7E0BD5424ACB}"/>
                </a:ext>
              </a:extLst>
            </p:cNvPr>
            <p:cNvSpPr txBox="1"/>
            <p:nvPr/>
          </p:nvSpPr>
          <p:spPr>
            <a:xfrm>
              <a:off x="949301" y="2556693"/>
              <a:ext cx="101049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Ubuntu Condensed" panose="020B0506030602030204" pitchFamily="34" charset="0"/>
                </a:rPr>
                <a:t>www.mantisnet.com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7D923C-002E-6422-B539-503BBC15B830}"/>
                </a:ext>
              </a:extLst>
            </p:cNvPr>
            <p:cNvSpPr txBox="1"/>
            <p:nvPr/>
          </p:nvSpPr>
          <p:spPr>
            <a:xfrm>
              <a:off x="949302" y="2981702"/>
              <a:ext cx="72169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8470541-8B4D-3755-4A82-A02811F96FBE}"/>
              </a:ext>
            </a:extLst>
          </p:cNvPr>
          <p:cNvSpPr txBox="1"/>
          <p:nvPr/>
        </p:nvSpPr>
        <p:spPr>
          <a:xfrm>
            <a:off x="631675" y="4289488"/>
            <a:ext cx="803821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"/>
                <a:ea typeface="Ubuntu"/>
                <a:cs typeface="Ubuntu"/>
                <a:sym typeface="Ubuntu"/>
              </a:rPr>
              <a:t>Mike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"/>
                <a:ea typeface="Ubuntu"/>
                <a:cs typeface="Ubuntu"/>
                <a:sym typeface="Ubuntu"/>
              </a:rPr>
              <a:t>echer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90C743"/>
                </a:solidFill>
                <a:effectLst/>
                <a:uFillTx/>
                <a:latin typeface="Ubuntu"/>
                <a:ea typeface="Ubuntu"/>
                <a:cs typeface="Ubuntu"/>
                <a:sym typeface="Ubuntu"/>
              </a:rPr>
              <a:t>|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"/>
                <a:ea typeface="Ubuntu"/>
                <a:cs typeface="Ubuntu"/>
                <a:sym typeface="Ubuntu"/>
              </a:rPr>
              <a:t>571.283.1967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90C743"/>
                </a:solidFill>
                <a:effectLst/>
                <a:uFillTx/>
                <a:latin typeface="Ubuntu"/>
                <a:ea typeface="Ubuntu"/>
                <a:cs typeface="Ubuntu"/>
                <a:sym typeface="Ubuntu"/>
              </a:rPr>
              <a:t> |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"/>
                <a:ea typeface="Ubuntu"/>
                <a:cs typeface="Ubuntu"/>
                <a:sym typeface="Ubuntu"/>
              </a:rPr>
              <a:t>mike@mantisnet.com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199215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4"/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MantisNet Corporate Overview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101" name="Straight Connector 3"/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342E4-E03E-FC05-A83D-59E3F44EBD5C}"/>
              </a:ext>
            </a:extLst>
          </p:cNvPr>
          <p:cNvSpPr txBox="1"/>
          <p:nvPr/>
        </p:nvSpPr>
        <p:spPr>
          <a:xfrm>
            <a:off x="6742160" y="1789254"/>
            <a:ext cx="152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buntu Condensed" panose="020B0506030602030204" pitchFamily="34" charset="0"/>
              </a:rPr>
              <a:t>Technology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9BB85-68B9-6039-4E0C-9B7469D02C60}"/>
              </a:ext>
            </a:extLst>
          </p:cNvPr>
          <p:cNvSpPr txBox="1"/>
          <p:nvPr/>
        </p:nvSpPr>
        <p:spPr>
          <a:xfrm>
            <a:off x="1075521" y="2352696"/>
            <a:ext cx="56666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Founded in 2010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Headquarters – Vienna, VA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Self Funded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Cloud-native software company-Telco focused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Kevin Fecher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– President/Co-founder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25+ years government sales and marketing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Elliott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Starin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– CTO/Co-Founder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25+ years SIGINT Engineer  (NSA/CIA)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Mike Fecher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– Director Customer Success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Verizon Account Manager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5+ years sales to IC (NGA) NetApp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23DF9-D0A2-3AA8-5DC8-743380B587C6}"/>
              </a:ext>
            </a:extLst>
          </p:cNvPr>
          <p:cNvSpPr txBox="1"/>
          <p:nvPr/>
        </p:nvSpPr>
        <p:spPr>
          <a:xfrm>
            <a:off x="6742160" y="2352696"/>
            <a:ext cx="5537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Tawon CVF (Containerized Visibility Fabric)</a:t>
            </a:r>
            <a:b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</a:b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Ubuntu Condensed" panose="020B0506030602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eBPF based agents for cloud visibility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Cloud-native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Ubuntu Condensed" panose="020B0506030602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5G focused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Enterprise security and performance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Complete packet capture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API observability, message focused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</a:rPr>
              <a:t>Low resource utilization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A3282-C379-FF55-89B1-9DF1A23F6EBF}"/>
              </a:ext>
            </a:extLst>
          </p:cNvPr>
          <p:cNvSpPr txBox="1"/>
          <p:nvPr/>
        </p:nvSpPr>
        <p:spPr>
          <a:xfrm>
            <a:off x="1075521" y="1789254"/>
            <a:ext cx="6096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buntu Condensed" panose="020B0506030602030204" pitchFamily="34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4655123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4"/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Cloud </a:t>
            </a:r>
            <a:r>
              <a:rPr lang="en-US" kern="0" dirty="0"/>
              <a:t>Native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Visibility Challenges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101" name="Straight Connector 3"/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6D9F0-BCE1-E37B-24C4-688304BA9D04}"/>
              </a:ext>
            </a:extLst>
          </p:cNvPr>
          <p:cNvSpPr txBox="1"/>
          <p:nvPr/>
        </p:nvSpPr>
        <p:spPr>
          <a:xfrm>
            <a:off x="671483" y="1864777"/>
            <a:ext cx="1063291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The challenges of cloud native visibility in a distributed </a:t>
            </a:r>
            <a:b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</a:b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computing environment are many: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everything is hidden and ephemeral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6FCBAC-0705-9027-A6C5-F672FA1AD98B}"/>
              </a:ext>
            </a:extLst>
          </p:cNvPr>
          <p:cNvGrpSpPr/>
          <p:nvPr/>
        </p:nvGrpSpPr>
        <p:grpSpPr>
          <a:xfrm>
            <a:off x="671483" y="3188026"/>
            <a:ext cx="9972981" cy="2428716"/>
            <a:chOff x="671483" y="3188026"/>
            <a:chExt cx="9972981" cy="24287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B6C008-F07E-7EA4-A90C-56E8AAB0F690}"/>
                </a:ext>
              </a:extLst>
            </p:cNvPr>
            <p:cNvSpPr txBox="1"/>
            <p:nvPr/>
          </p:nvSpPr>
          <p:spPr>
            <a:xfrm>
              <a:off x="1352981" y="4189662"/>
              <a:ext cx="9291483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SPAN and Mirror Ports: </a:t>
              </a:r>
              <a:r>
                <a:rPr kumimoji="0" lang="en-US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lack of availability, resource intensive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F15D57-B8DD-B15B-A200-A5ABC11E153E}"/>
                </a:ext>
              </a:extLst>
            </p:cNvPr>
            <p:cNvSpPr txBox="1"/>
            <p:nvPr/>
          </p:nvSpPr>
          <p:spPr>
            <a:xfrm>
              <a:off x="1352981" y="4580038"/>
              <a:ext cx="9291482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vTAPS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 and container TAPS: 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resource intensive, encryption </a:t>
              </a:r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blindspots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, large footprint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831AFD-EC5D-AE34-5B0C-AF65637497F0}"/>
                </a:ext>
              </a:extLst>
            </p:cNvPr>
            <p:cNvGrpSpPr/>
            <p:nvPr/>
          </p:nvGrpSpPr>
          <p:grpSpPr>
            <a:xfrm>
              <a:off x="671483" y="3188026"/>
              <a:ext cx="9532809" cy="2428716"/>
              <a:chOff x="671483" y="3188026"/>
              <a:chExt cx="9532809" cy="242871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EA8544-35BC-2D0F-D13C-8621E574960C}"/>
                  </a:ext>
                </a:extLst>
              </p:cNvPr>
              <p:cNvSpPr txBox="1"/>
              <p:nvPr/>
            </p:nvSpPr>
            <p:spPr>
              <a:xfrm>
                <a:off x="671483" y="3188026"/>
                <a:ext cx="8054154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  <a:t>Traditional methods of establishing visibility are no longer enough: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F672C6D-E29C-FC6B-1DC7-19791BE5B319}"/>
                  </a:ext>
                </a:extLst>
              </p:cNvPr>
              <p:cNvGrpSpPr/>
              <p:nvPr/>
            </p:nvGrpSpPr>
            <p:grpSpPr>
              <a:xfrm>
                <a:off x="1138791" y="3736225"/>
                <a:ext cx="9065501" cy="1880517"/>
                <a:chOff x="1067798" y="3852392"/>
                <a:chExt cx="9065501" cy="1880517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1C0748-5A4C-D555-33BD-10BBA8344124}"/>
                    </a:ext>
                  </a:extLst>
                </p:cNvPr>
                <p:cNvSpPr txBox="1"/>
                <p:nvPr/>
              </p:nvSpPr>
              <p:spPr>
                <a:xfrm>
                  <a:off x="1281988" y="5086580"/>
                  <a:ext cx="8851311" cy="6463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0" u="none" strike="noStrike" cap="none" spc="0" normalizeH="0" baseline="0" dirty="0">
                      <a:ln>
                        <a:noFill/>
                      </a:ln>
                      <a:solidFill>
                        <a:schemeClr val="bg1">
                          <a:lumMod val="85000"/>
                        </a:schemeClr>
                      </a:solidFill>
                      <a:effectLst/>
                      <a:uFillTx/>
                      <a:latin typeface="Ubuntu Condensed" panose="020B0506030602030204" pitchFamily="34" charset="0"/>
                      <a:ea typeface="Ubuntu"/>
                      <a:cs typeface="Ubuntu"/>
                      <a:sym typeface="Ubuntu"/>
                    </a:rPr>
                    <a:t>Vendor provided </a:t>
                  </a:r>
                  <a:r>
                    <a:rPr kumimoji="0" lang="en-US" b="1" i="0" u="none" strike="noStrike" cap="none" spc="0" normalizeH="0" baseline="0" dirty="0" err="1">
                      <a:ln>
                        <a:noFill/>
                      </a:ln>
                      <a:solidFill>
                        <a:schemeClr val="bg1">
                          <a:lumMod val="85000"/>
                        </a:schemeClr>
                      </a:solidFill>
                      <a:effectLst/>
                      <a:uFillTx/>
                      <a:latin typeface="Ubuntu Condensed" panose="020B0506030602030204" pitchFamily="34" charset="0"/>
                      <a:ea typeface="Ubuntu"/>
                      <a:cs typeface="Ubuntu"/>
                      <a:sym typeface="Ubuntu"/>
                    </a:rPr>
                    <a:t>vTAPS</a:t>
                  </a:r>
                  <a:r>
                    <a:rPr kumimoji="0" lang="en-US" b="1" i="0" u="none" strike="noStrike" cap="none" spc="0" normalizeH="0" baseline="0" dirty="0">
                      <a:ln>
                        <a:noFill/>
                      </a:ln>
                      <a:solidFill>
                        <a:schemeClr val="bg1">
                          <a:lumMod val="85000"/>
                        </a:schemeClr>
                      </a:solidFill>
                      <a:effectLst/>
                      <a:uFillTx/>
                      <a:latin typeface="Ubuntu Condensed" panose="020B0506030602030204" pitchFamily="34" charset="0"/>
                      <a:ea typeface="Ubuntu"/>
                      <a:cs typeface="Ubuntu"/>
                      <a:sym typeface="Ubuntu"/>
                    </a:rPr>
                    <a:t>: </a:t>
                  </a:r>
                  <a:r>
                    <a:rPr kumimoji="0" lang="en-US" i="0" u="none" strike="noStrike" cap="none" spc="0" normalizeH="0" baseline="0" dirty="0">
                      <a:ln>
                        <a:noFill/>
                      </a:ln>
                      <a:solidFill>
                        <a:schemeClr val="bg1">
                          <a:lumMod val="85000"/>
                        </a:schemeClr>
                      </a:solidFill>
                      <a:effectLst/>
                      <a:uFillTx/>
                      <a:latin typeface="Ubuntu Condensed" panose="020B0506030602030204" pitchFamily="34" charset="0"/>
                      <a:ea typeface="Ubuntu"/>
                      <a:cs typeface="Ubuntu"/>
                      <a:sym typeface="Ubuntu"/>
                    </a:rPr>
                    <a:t>resource intensive, expense, visibility into own offering only, no infrastructure visibility, no vendor independent audit chain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BFDA1D-41C6-A324-AF7F-F0ED68945DAE}"/>
                    </a:ext>
                  </a:extLst>
                </p:cNvPr>
                <p:cNvSpPr txBox="1"/>
                <p:nvPr/>
              </p:nvSpPr>
              <p:spPr>
                <a:xfrm>
                  <a:off x="1281988" y="3915453"/>
                  <a:ext cx="7987610" cy="3693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0" u="none" strike="noStrike" cap="none" spc="0" normalizeH="0" baseline="0" dirty="0">
                      <a:ln>
                        <a:noFill/>
                      </a:ln>
                      <a:solidFill>
                        <a:schemeClr val="bg1">
                          <a:lumMod val="85000"/>
                        </a:schemeClr>
                      </a:solidFill>
                      <a:effectLst/>
                      <a:uFillTx/>
                      <a:latin typeface="Ubuntu Condensed" panose="020B0506030602030204" pitchFamily="34" charset="0"/>
                      <a:ea typeface="Ubuntu"/>
                      <a:cs typeface="Ubuntu"/>
                      <a:sym typeface="Ubuntu"/>
                    </a:rPr>
                    <a:t>Physical TAPs and Packet Brokers: </a:t>
                  </a:r>
                  <a:r>
                    <a:rPr kumimoji="0" lang="en-US" i="0" u="none" strike="noStrike" cap="none" spc="0" normalizeH="0" baseline="0" dirty="0">
                      <a:ln>
                        <a:noFill/>
                      </a:ln>
                      <a:solidFill>
                        <a:schemeClr val="bg1">
                          <a:lumMod val="85000"/>
                        </a:schemeClr>
                      </a:solidFill>
                      <a:effectLst/>
                      <a:uFillTx/>
                      <a:latin typeface="Ubuntu Condensed" panose="020B0506030602030204" pitchFamily="34" charset="0"/>
                      <a:ea typeface="Ubuntu"/>
                      <a:cs typeface="Ubuntu"/>
                      <a:sym typeface="Ubuntu"/>
                    </a:rPr>
                    <a:t>no central tapping point, lack of physical access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6F4186-DE40-E994-3932-5EB527205E53}"/>
                    </a:ext>
                  </a:extLst>
                </p:cNvPr>
                <p:cNvSpPr txBox="1"/>
                <p:nvPr/>
              </p:nvSpPr>
              <p:spPr>
                <a:xfrm>
                  <a:off x="1067798" y="3852392"/>
                  <a:ext cx="428380" cy="523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latin typeface="Ubuntu Condensed" panose="020B0506030602030204" pitchFamily="34" charset="0"/>
                      <a:ea typeface="Apple Symbols" panose="02000000000000000000" pitchFamily="2" charset="-79"/>
                      <a:cs typeface="Apple Symbols" panose="02000000000000000000" pitchFamily="2" charset="-79"/>
                      <a:sym typeface="Ubuntu"/>
                    </a:rPr>
                    <a:t>x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F013AB9-9FE2-AF2F-ABDA-AB389F1ADC64}"/>
                    </a:ext>
                  </a:extLst>
                </p:cNvPr>
                <p:cNvSpPr txBox="1"/>
                <p:nvPr/>
              </p:nvSpPr>
              <p:spPr>
                <a:xfrm>
                  <a:off x="1067798" y="4245134"/>
                  <a:ext cx="428380" cy="523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latin typeface="Ubuntu Condensed" panose="020B0506030602030204" pitchFamily="34" charset="0"/>
                      <a:ea typeface="Apple Symbols" panose="02000000000000000000" pitchFamily="2" charset="-79"/>
                      <a:cs typeface="Apple Symbols" panose="02000000000000000000" pitchFamily="2" charset="-79"/>
                      <a:sym typeface="Ubuntu"/>
                    </a:rPr>
                    <a:t>x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9976342-16D5-5B67-EAC4-981D9F6C9D19}"/>
                    </a:ext>
                  </a:extLst>
                </p:cNvPr>
                <p:cNvSpPr txBox="1"/>
                <p:nvPr/>
              </p:nvSpPr>
              <p:spPr>
                <a:xfrm>
                  <a:off x="1067798" y="4622771"/>
                  <a:ext cx="428380" cy="523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latin typeface="Ubuntu Condensed" panose="020B0506030602030204" pitchFamily="34" charset="0"/>
                      <a:ea typeface="Apple Symbols" panose="02000000000000000000" pitchFamily="2" charset="-79"/>
                      <a:cs typeface="Apple Symbols" panose="02000000000000000000" pitchFamily="2" charset="-79"/>
                      <a:sym typeface="Ubuntu"/>
                    </a:rPr>
                    <a:t>x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DDEF5A2-AFAD-F364-518D-9145D53CEDD3}"/>
                    </a:ext>
                  </a:extLst>
                </p:cNvPr>
                <p:cNvSpPr txBox="1"/>
                <p:nvPr/>
              </p:nvSpPr>
              <p:spPr>
                <a:xfrm>
                  <a:off x="1070684" y="5009496"/>
                  <a:ext cx="428380" cy="523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FillTx/>
                      <a:latin typeface="Ubuntu Condensed" panose="020B0506030602030204" pitchFamily="34" charset="0"/>
                      <a:ea typeface="Apple Symbols" panose="02000000000000000000" pitchFamily="2" charset="-79"/>
                      <a:cs typeface="Apple Symbols" panose="02000000000000000000" pitchFamily="2" charset="-79"/>
                      <a:sym typeface="Ubuntu"/>
                    </a:rPr>
                    <a:t>x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9557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4"/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/>
              <a:t>Cloud Native </a:t>
            </a:r>
            <a:r>
              <a:rPr lang="en-US" kern="0" dirty="0">
                <a:solidFill>
                  <a:srgbClr val="90C743"/>
                </a:solidFill>
              </a:rPr>
              <a:t>Telco </a:t>
            </a:r>
            <a:r>
              <a:rPr lang="en-US" kern="0" dirty="0"/>
              <a:t>Visibility Challenges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101" name="Straight Connector 3"/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FEA85-10A4-FEF3-2A22-DABD3AFFCD81}"/>
              </a:ext>
            </a:extLst>
          </p:cNvPr>
          <p:cNvSpPr txBox="1"/>
          <p:nvPr/>
        </p:nvSpPr>
        <p:spPr>
          <a:xfrm>
            <a:off x="671483" y="1448346"/>
            <a:ext cx="10632910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Protocols and protocol stacks are legacy and unique: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	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SBI, non-SBI (PFCP, NAS, NGAP,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eCPRI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, CUPS…control/user plane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seperation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)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	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2EB90-EE87-B71F-B9A5-85E3A1184F69}"/>
              </a:ext>
            </a:extLst>
          </p:cNvPr>
          <p:cNvSpPr txBox="1"/>
          <p:nvPr/>
        </p:nvSpPr>
        <p:spPr>
          <a:xfrm>
            <a:off x="671483" y="2299002"/>
            <a:ext cx="10419304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Domain knowledge is multi-domain and historical: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	Legacy generations of physical infrastructure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	Need for monitoring across multiple domains: infrastruc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ture, application (network function), security, 	operating system, orchestration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96A3B-FD6A-F52E-BB84-7AD9BE3822FE}"/>
              </a:ext>
            </a:extLst>
          </p:cNvPr>
          <p:cNvSpPr txBox="1"/>
          <p:nvPr/>
        </p:nvSpPr>
        <p:spPr>
          <a:xfrm>
            <a:off x="671483" y="3571080"/>
            <a:ext cx="1041930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Distributed computing on steroids: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	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G</a:t>
            </a: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eographic coverage and user experience demands require vast, scalable, high connectivity networks</a:t>
            </a:r>
          </a:p>
        </p:txBody>
      </p:sp>
      <p:pic>
        <p:nvPicPr>
          <p:cNvPr id="76" name="Picture 75" descr="A black rectangle with white text&#10;&#10;Description automatically generated">
            <a:extLst>
              <a:ext uri="{FF2B5EF4-FFF2-40B4-BE49-F238E27FC236}">
                <a16:creationId xmlns:a16="http://schemas.microsoft.com/office/drawing/2014/main" id="{3AD94488-21CE-62DE-B746-CC33882EC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77" y="4738524"/>
            <a:ext cx="6922923" cy="12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984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pic>
        <p:nvPicPr>
          <p:cNvPr id="6" name="Picture 5" descr="A black rectangle with white text&#10;&#10;Description automatically generated">
            <a:extLst>
              <a:ext uri="{FF2B5EF4-FFF2-40B4-BE49-F238E27FC236}">
                <a16:creationId xmlns:a16="http://schemas.microsoft.com/office/drawing/2014/main" id="{8837D115-AEBA-54D5-37C5-CE94A7F9E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1" y="1091006"/>
            <a:ext cx="9005050" cy="15932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27656C3-0C57-FD75-3DF5-BADFAC582EB5}"/>
              </a:ext>
            </a:extLst>
          </p:cNvPr>
          <p:cNvGrpSpPr/>
          <p:nvPr/>
        </p:nvGrpSpPr>
        <p:grpSpPr>
          <a:xfrm>
            <a:off x="3002395" y="641099"/>
            <a:ext cx="5886326" cy="2638528"/>
            <a:chOff x="3147098" y="641099"/>
            <a:chExt cx="5886326" cy="26385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B2F14F-F7F8-2544-B973-C98EFF1530E5}"/>
                </a:ext>
              </a:extLst>
            </p:cNvPr>
            <p:cNvSpPr txBox="1"/>
            <p:nvPr/>
          </p:nvSpPr>
          <p:spPr>
            <a:xfrm>
              <a:off x="7128324" y="1028378"/>
              <a:ext cx="47194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AMF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27439C-1D13-FAB5-9F97-4929BF345488}"/>
                </a:ext>
              </a:extLst>
            </p:cNvPr>
            <p:cNvSpPr txBox="1"/>
            <p:nvPr/>
          </p:nvSpPr>
          <p:spPr>
            <a:xfrm>
              <a:off x="4328729" y="1142829"/>
              <a:ext cx="47194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SMF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053616-C01E-2ACC-E890-B3BB216A9321}"/>
                </a:ext>
              </a:extLst>
            </p:cNvPr>
            <p:cNvSpPr txBox="1"/>
            <p:nvPr/>
          </p:nvSpPr>
          <p:spPr>
            <a:xfrm>
              <a:off x="5144097" y="908002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NSSF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071EDD-0370-58F9-3CFF-5A29A02AA46C}"/>
                </a:ext>
              </a:extLst>
            </p:cNvPr>
            <p:cNvSpPr txBox="1"/>
            <p:nvPr/>
          </p:nvSpPr>
          <p:spPr>
            <a:xfrm>
              <a:off x="4564703" y="762710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NRF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C0A6E9-DAF8-B9F0-1ED3-2E1BBBBFCD07}"/>
                </a:ext>
              </a:extLst>
            </p:cNvPr>
            <p:cNvSpPr txBox="1"/>
            <p:nvPr/>
          </p:nvSpPr>
          <p:spPr>
            <a:xfrm>
              <a:off x="6069583" y="995997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PCF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D55F80-4DDA-3321-BAFE-6B360B6324A8}"/>
                </a:ext>
              </a:extLst>
            </p:cNvPr>
            <p:cNvSpPr txBox="1"/>
            <p:nvPr/>
          </p:nvSpPr>
          <p:spPr>
            <a:xfrm>
              <a:off x="3834910" y="2456923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UDM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A32B24-1639-4298-5A1B-CC904DDE00C1}"/>
                </a:ext>
              </a:extLst>
            </p:cNvPr>
            <p:cNvSpPr txBox="1"/>
            <p:nvPr/>
          </p:nvSpPr>
          <p:spPr>
            <a:xfrm>
              <a:off x="5256394" y="2939389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SMSF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BA96D2-A73E-8D34-7A8E-6669F0CDD69B}"/>
                </a:ext>
              </a:extLst>
            </p:cNvPr>
            <p:cNvSpPr txBox="1"/>
            <p:nvPr/>
          </p:nvSpPr>
          <p:spPr>
            <a:xfrm>
              <a:off x="6843252" y="2941075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UDR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326E44-793E-86F9-E0A8-ABEE29A44727}"/>
                </a:ext>
              </a:extLst>
            </p:cNvPr>
            <p:cNvSpPr txBox="1"/>
            <p:nvPr/>
          </p:nvSpPr>
          <p:spPr>
            <a:xfrm>
              <a:off x="4336107" y="2413176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SCP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9DDCAF-F55D-E551-4406-00B121567269}"/>
                </a:ext>
              </a:extLst>
            </p:cNvPr>
            <p:cNvSpPr txBox="1"/>
            <p:nvPr/>
          </p:nvSpPr>
          <p:spPr>
            <a:xfrm>
              <a:off x="6426858" y="747522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AF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1E7FF1-258C-1122-D1D2-78E00B7E1574}"/>
                </a:ext>
              </a:extLst>
            </p:cNvPr>
            <p:cNvSpPr txBox="1"/>
            <p:nvPr/>
          </p:nvSpPr>
          <p:spPr>
            <a:xfrm>
              <a:off x="6965167" y="2430771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AUSF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3EDE8D-9EF8-3717-0C69-4F830FD639AD}"/>
                </a:ext>
              </a:extLst>
            </p:cNvPr>
            <p:cNvSpPr txBox="1"/>
            <p:nvPr/>
          </p:nvSpPr>
          <p:spPr>
            <a:xfrm>
              <a:off x="7305833" y="2770113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UPF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A5F012-89C9-D23C-FACA-FB525D407809}"/>
                </a:ext>
              </a:extLst>
            </p:cNvPr>
            <p:cNvSpPr txBox="1"/>
            <p:nvPr/>
          </p:nvSpPr>
          <p:spPr>
            <a:xfrm>
              <a:off x="3762502" y="844311"/>
              <a:ext cx="66164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NOKIA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164501-A84D-2E1F-E7F5-091D060D1899}"/>
                </a:ext>
              </a:extLst>
            </p:cNvPr>
            <p:cNvSpPr txBox="1"/>
            <p:nvPr/>
          </p:nvSpPr>
          <p:spPr>
            <a:xfrm>
              <a:off x="4202905" y="2873962"/>
              <a:ext cx="98783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ERICSSON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A59498-DEB6-DE80-8D48-1D7CDF5F7469}"/>
                </a:ext>
              </a:extLst>
            </p:cNvPr>
            <p:cNvSpPr txBox="1"/>
            <p:nvPr/>
          </p:nvSpPr>
          <p:spPr>
            <a:xfrm>
              <a:off x="4794267" y="2551904"/>
              <a:ext cx="162637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OCEUS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8928D3-1A37-3A69-1AAA-495C0E555BFE}"/>
                </a:ext>
              </a:extLst>
            </p:cNvPr>
            <p:cNvSpPr txBox="1"/>
            <p:nvPr/>
          </p:nvSpPr>
          <p:spPr>
            <a:xfrm>
              <a:off x="7262025" y="2456923"/>
              <a:ext cx="162637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ORACLE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C98812-9EEB-4EA9-48E8-A4AA03F44094}"/>
                </a:ext>
              </a:extLst>
            </p:cNvPr>
            <p:cNvSpPr txBox="1"/>
            <p:nvPr/>
          </p:nvSpPr>
          <p:spPr>
            <a:xfrm>
              <a:off x="6739245" y="641649"/>
              <a:ext cx="1133176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CISCO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2132B9-D7EC-2681-D78B-CEB33434D116}"/>
                </a:ext>
              </a:extLst>
            </p:cNvPr>
            <p:cNvSpPr txBox="1"/>
            <p:nvPr/>
          </p:nvSpPr>
          <p:spPr>
            <a:xfrm>
              <a:off x="5587218" y="2890456"/>
              <a:ext cx="162637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SAMSUNG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CB1B9F-AE0B-A179-DC71-9044CA356423}"/>
                </a:ext>
              </a:extLst>
            </p:cNvPr>
            <p:cNvSpPr txBox="1"/>
            <p:nvPr/>
          </p:nvSpPr>
          <p:spPr>
            <a:xfrm>
              <a:off x="7553489" y="873553"/>
              <a:ext cx="1213871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MAVENIR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61A7BB-FA81-1B14-8D34-D10CD4F3836B}"/>
                </a:ext>
              </a:extLst>
            </p:cNvPr>
            <p:cNvSpPr txBox="1"/>
            <p:nvPr/>
          </p:nvSpPr>
          <p:spPr>
            <a:xfrm>
              <a:off x="5561727" y="641099"/>
              <a:ext cx="843486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DRUID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36606E-88B9-6F68-3583-E430F18C8061}"/>
                </a:ext>
              </a:extLst>
            </p:cNvPr>
            <p:cNvSpPr txBox="1"/>
            <p:nvPr/>
          </p:nvSpPr>
          <p:spPr>
            <a:xfrm>
              <a:off x="5853697" y="2542040"/>
              <a:ext cx="162637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HPE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65C75-F90B-1BAF-FCA0-D06ACB2EB4CF}"/>
                </a:ext>
              </a:extLst>
            </p:cNvPr>
            <p:cNvSpPr txBox="1"/>
            <p:nvPr/>
          </p:nvSpPr>
          <p:spPr>
            <a:xfrm>
              <a:off x="3147098" y="2721180"/>
              <a:ext cx="98783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NEC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CCEEB5-E8C6-80BA-B9BB-353FEA2FB04C}"/>
                </a:ext>
              </a:extLst>
            </p:cNvPr>
            <p:cNvSpPr txBox="1"/>
            <p:nvPr/>
          </p:nvSpPr>
          <p:spPr>
            <a:xfrm>
              <a:off x="8045586" y="2784694"/>
              <a:ext cx="98783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 err="1">
                  <a:ln>
                    <a:noFill/>
                  </a:ln>
                  <a:solidFill>
                    <a:srgbClr val="90C743">
                      <a:alpha val="38000"/>
                    </a:srgb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Altiostar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90C743">
                    <a:alpha val="38000"/>
                  </a:srgb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32FBDA-6B1C-726A-EE17-22A0E501A5FF}"/>
              </a:ext>
            </a:extLst>
          </p:cNvPr>
          <p:cNvGrpSpPr/>
          <p:nvPr/>
        </p:nvGrpSpPr>
        <p:grpSpPr>
          <a:xfrm>
            <a:off x="1021596" y="3932980"/>
            <a:ext cx="10148808" cy="1488248"/>
            <a:chOff x="1021596" y="3932980"/>
            <a:chExt cx="10148808" cy="148824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5625A5-9FC5-0B51-A9AC-A26EDA8708B6}"/>
                </a:ext>
              </a:extLst>
            </p:cNvPr>
            <p:cNvSpPr txBox="1"/>
            <p:nvPr/>
          </p:nvSpPr>
          <p:spPr>
            <a:xfrm>
              <a:off x="1021596" y="3932980"/>
              <a:ext cx="1014880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Cloud-native Telco environments are disaggregated and composable by definition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C52F68-35A0-5519-D029-B28CDBC5D670}"/>
                </a:ext>
              </a:extLst>
            </p:cNvPr>
            <p:cNvSpPr txBox="1"/>
            <p:nvPr/>
          </p:nvSpPr>
          <p:spPr>
            <a:xfrm>
              <a:off x="1882077" y="4774899"/>
              <a:ext cx="8427847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How do we design a 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90C743"/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vendor-agnostic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 visibility fabric which</a:t>
              </a:r>
              <a:b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</a:b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 is disaggregated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 and composable?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70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4"/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eBPF (Extended Berkeley Packet Filter)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101" name="Straight Connector 3"/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04DDA-E66C-6AD3-010B-3CCCE9D3C587}"/>
              </a:ext>
            </a:extLst>
          </p:cNvPr>
          <p:cNvSpPr txBox="1"/>
          <p:nvPr/>
        </p:nvSpPr>
        <p:spPr>
          <a:xfrm>
            <a:off x="905037" y="4573405"/>
            <a:ext cx="1063291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eBPF is a native Linux capability that allows programs to run at the kernel level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These programs are not kernel modules- they run in a quarantined/hardened virtual sandbox within the kernel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eBPF programs have full visibility into all data moving within the node, across all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pods and containers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eBPF programs are performant- they are designed for efficiency and are executed by the kernel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’s eBPF virtual machine, which is optimized for speed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151E0B8-57AA-A596-8057-9D78054A32D8}"/>
              </a:ext>
            </a:extLst>
          </p:cNvPr>
          <p:cNvSpPr txBox="1"/>
          <p:nvPr/>
        </p:nvSpPr>
        <p:spPr>
          <a:xfrm>
            <a:off x="2684167" y="2254727"/>
            <a:ext cx="75216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NODE &gt;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C1566B-0BD1-7AA0-29ED-3EF21B85E2C3}"/>
              </a:ext>
            </a:extLst>
          </p:cNvPr>
          <p:cNvSpPr/>
          <p:nvPr/>
        </p:nvSpPr>
        <p:spPr>
          <a:xfrm>
            <a:off x="3401962" y="1655572"/>
            <a:ext cx="5388077" cy="2427617"/>
          </a:xfrm>
          <a:custGeom>
            <a:avLst/>
            <a:gdLst>
              <a:gd name="connsiteX0" fmla="*/ 0 w 5388077"/>
              <a:gd name="connsiteY0" fmla="*/ 404611 h 2427617"/>
              <a:gd name="connsiteX1" fmla="*/ 404611 w 5388077"/>
              <a:gd name="connsiteY1" fmla="*/ 0 h 2427617"/>
              <a:gd name="connsiteX2" fmla="*/ 4983466 w 5388077"/>
              <a:gd name="connsiteY2" fmla="*/ 0 h 2427617"/>
              <a:gd name="connsiteX3" fmla="*/ 5388077 w 5388077"/>
              <a:gd name="connsiteY3" fmla="*/ 404611 h 2427617"/>
              <a:gd name="connsiteX4" fmla="*/ 5388077 w 5388077"/>
              <a:gd name="connsiteY4" fmla="*/ 2023006 h 2427617"/>
              <a:gd name="connsiteX5" fmla="*/ 4983466 w 5388077"/>
              <a:gd name="connsiteY5" fmla="*/ 2427617 h 2427617"/>
              <a:gd name="connsiteX6" fmla="*/ 404611 w 5388077"/>
              <a:gd name="connsiteY6" fmla="*/ 2427617 h 2427617"/>
              <a:gd name="connsiteX7" fmla="*/ 0 w 5388077"/>
              <a:gd name="connsiteY7" fmla="*/ 2023006 h 2427617"/>
              <a:gd name="connsiteX8" fmla="*/ 0 w 5388077"/>
              <a:gd name="connsiteY8" fmla="*/ 404611 h 242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8077" h="2427617" extrusionOk="0">
                <a:moveTo>
                  <a:pt x="0" y="404611"/>
                </a:moveTo>
                <a:cubicBezTo>
                  <a:pt x="-22953" y="166993"/>
                  <a:pt x="155055" y="9794"/>
                  <a:pt x="404611" y="0"/>
                </a:cubicBezTo>
                <a:cubicBezTo>
                  <a:pt x="1009396" y="132882"/>
                  <a:pt x="3851961" y="-84951"/>
                  <a:pt x="4983466" y="0"/>
                </a:cubicBezTo>
                <a:cubicBezTo>
                  <a:pt x="5195430" y="11226"/>
                  <a:pt x="5384471" y="201080"/>
                  <a:pt x="5388077" y="404611"/>
                </a:cubicBezTo>
                <a:cubicBezTo>
                  <a:pt x="5331119" y="1054549"/>
                  <a:pt x="5492929" y="1622191"/>
                  <a:pt x="5388077" y="2023006"/>
                </a:cubicBezTo>
                <a:cubicBezTo>
                  <a:pt x="5401251" y="2248029"/>
                  <a:pt x="5209890" y="2421517"/>
                  <a:pt x="4983466" y="2427617"/>
                </a:cubicBezTo>
                <a:cubicBezTo>
                  <a:pt x="3832766" y="2515256"/>
                  <a:pt x="1842619" y="2354938"/>
                  <a:pt x="404611" y="2427617"/>
                </a:cubicBezTo>
                <a:cubicBezTo>
                  <a:pt x="177419" y="2392023"/>
                  <a:pt x="-5397" y="2253966"/>
                  <a:pt x="0" y="2023006"/>
                </a:cubicBezTo>
                <a:cubicBezTo>
                  <a:pt x="-41460" y="1336243"/>
                  <a:pt x="145504" y="1119557"/>
                  <a:pt x="0" y="404611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C53A23-667B-57D7-4376-F0741AE648AF}"/>
              </a:ext>
            </a:extLst>
          </p:cNvPr>
          <p:cNvSpPr/>
          <p:nvPr/>
        </p:nvSpPr>
        <p:spPr>
          <a:xfrm>
            <a:off x="3864076" y="2039608"/>
            <a:ext cx="1356853" cy="768791"/>
          </a:xfrm>
          <a:custGeom>
            <a:avLst/>
            <a:gdLst>
              <a:gd name="connsiteX0" fmla="*/ 0 w 1356853"/>
              <a:gd name="connsiteY0" fmla="*/ 128134 h 768791"/>
              <a:gd name="connsiteX1" fmla="*/ 128134 w 1356853"/>
              <a:gd name="connsiteY1" fmla="*/ 0 h 768791"/>
              <a:gd name="connsiteX2" fmla="*/ 1228719 w 1356853"/>
              <a:gd name="connsiteY2" fmla="*/ 0 h 768791"/>
              <a:gd name="connsiteX3" fmla="*/ 1356853 w 1356853"/>
              <a:gd name="connsiteY3" fmla="*/ 128134 h 768791"/>
              <a:gd name="connsiteX4" fmla="*/ 1356853 w 1356853"/>
              <a:gd name="connsiteY4" fmla="*/ 640657 h 768791"/>
              <a:gd name="connsiteX5" fmla="*/ 1228719 w 1356853"/>
              <a:gd name="connsiteY5" fmla="*/ 768791 h 768791"/>
              <a:gd name="connsiteX6" fmla="*/ 128134 w 1356853"/>
              <a:gd name="connsiteY6" fmla="*/ 768791 h 768791"/>
              <a:gd name="connsiteX7" fmla="*/ 0 w 1356853"/>
              <a:gd name="connsiteY7" fmla="*/ 640657 h 768791"/>
              <a:gd name="connsiteX8" fmla="*/ 0 w 1356853"/>
              <a:gd name="connsiteY8" fmla="*/ 128134 h 76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853" h="768791" extrusionOk="0">
                <a:moveTo>
                  <a:pt x="0" y="128134"/>
                </a:moveTo>
                <a:cubicBezTo>
                  <a:pt x="-4270" y="54734"/>
                  <a:pt x="46357" y="4133"/>
                  <a:pt x="128134" y="0"/>
                </a:cubicBezTo>
                <a:cubicBezTo>
                  <a:pt x="608305" y="59349"/>
                  <a:pt x="1033520" y="-40649"/>
                  <a:pt x="1228719" y="0"/>
                </a:cubicBezTo>
                <a:cubicBezTo>
                  <a:pt x="1297596" y="1845"/>
                  <a:pt x="1356103" y="61515"/>
                  <a:pt x="1356853" y="128134"/>
                </a:cubicBezTo>
                <a:cubicBezTo>
                  <a:pt x="1322393" y="380967"/>
                  <a:pt x="1371044" y="462755"/>
                  <a:pt x="1356853" y="640657"/>
                </a:cubicBezTo>
                <a:cubicBezTo>
                  <a:pt x="1362067" y="712041"/>
                  <a:pt x="1304322" y="758837"/>
                  <a:pt x="1228719" y="768791"/>
                </a:cubicBezTo>
                <a:cubicBezTo>
                  <a:pt x="825578" y="826199"/>
                  <a:pt x="670570" y="795188"/>
                  <a:pt x="128134" y="768791"/>
                </a:cubicBezTo>
                <a:cubicBezTo>
                  <a:pt x="56321" y="758805"/>
                  <a:pt x="-2046" y="714266"/>
                  <a:pt x="0" y="640657"/>
                </a:cubicBezTo>
                <a:cubicBezTo>
                  <a:pt x="13016" y="387145"/>
                  <a:pt x="-15425" y="375811"/>
                  <a:pt x="0" y="128134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213FA4B-1A6E-94E1-8E74-23B2406BA96F}"/>
              </a:ext>
            </a:extLst>
          </p:cNvPr>
          <p:cNvSpPr/>
          <p:nvPr/>
        </p:nvSpPr>
        <p:spPr>
          <a:xfrm>
            <a:off x="4052842" y="2192927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937F6-6A68-7FAD-0ADB-7F4811906A6E}"/>
              </a:ext>
            </a:extLst>
          </p:cNvPr>
          <p:cNvSpPr txBox="1"/>
          <p:nvPr/>
        </p:nvSpPr>
        <p:spPr>
          <a:xfrm>
            <a:off x="4222867" y="2551593"/>
            <a:ext cx="7521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containers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DE9FEF4-7413-F19B-BA43-8E99CE3F46E5}"/>
              </a:ext>
            </a:extLst>
          </p:cNvPr>
          <p:cNvSpPr/>
          <p:nvPr/>
        </p:nvSpPr>
        <p:spPr>
          <a:xfrm>
            <a:off x="4397475" y="2019416"/>
            <a:ext cx="290051" cy="54269"/>
          </a:xfrm>
          <a:custGeom>
            <a:avLst/>
            <a:gdLst>
              <a:gd name="connsiteX0" fmla="*/ 0 w 290051"/>
              <a:gd name="connsiteY0" fmla="*/ 9045 h 54269"/>
              <a:gd name="connsiteX1" fmla="*/ 9045 w 290051"/>
              <a:gd name="connsiteY1" fmla="*/ 0 h 54269"/>
              <a:gd name="connsiteX2" fmla="*/ 281006 w 290051"/>
              <a:gd name="connsiteY2" fmla="*/ 0 h 54269"/>
              <a:gd name="connsiteX3" fmla="*/ 290051 w 290051"/>
              <a:gd name="connsiteY3" fmla="*/ 9045 h 54269"/>
              <a:gd name="connsiteX4" fmla="*/ 290051 w 290051"/>
              <a:gd name="connsiteY4" fmla="*/ 45224 h 54269"/>
              <a:gd name="connsiteX5" fmla="*/ 281006 w 290051"/>
              <a:gd name="connsiteY5" fmla="*/ 54269 h 54269"/>
              <a:gd name="connsiteX6" fmla="*/ 9045 w 290051"/>
              <a:gd name="connsiteY6" fmla="*/ 54269 h 54269"/>
              <a:gd name="connsiteX7" fmla="*/ 0 w 290051"/>
              <a:gd name="connsiteY7" fmla="*/ 45224 h 54269"/>
              <a:gd name="connsiteX8" fmla="*/ 0 w 290051"/>
              <a:gd name="connsiteY8" fmla="*/ 9045 h 5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51" h="54269" fill="none" extrusionOk="0">
                <a:moveTo>
                  <a:pt x="0" y="9045"/>
                </a:moveTo>
                <a:cubicBezTo>
                  <a:pt x="-619" y="3950"/>
                  <a:pt x="4134" y="69"/>
                  <a:pt x="9045" y="0"/>
                </a:cubicBezTo>
                <a:cubicBezTo>
                  <a:pt x="111247" y="11866"/>
                  <a:pt x="223332" y="2713"/>
                  <a:pt x="281006" y="0"/>
                </a:cubicBezTo>
                <a:cubicBezTo>
                  <a:pt x="286534" y="820"/>
                  <a:pt x="290555" y="4667"/>
                  <a:pt x="290051" y="9045"/>
                </a:cubicBezTo>
                <a:cubicBezTo>
                  <a:pt x="293011" y="26705"/>
                  <a:pt x="292133" y="32143"/>
                  <a:pt x="290051" y="45224"/>
                </a:cubicBezTo>
                <a:cubicBezTo>
                  <a:pt x="289274" y="50347"/>
                  <a:pt x="285778" y="54115"/>
                  <a:pt x="281006" y="54269"/>
                </a:cubicBezTo>
                <a:cubicBezTo>
                  <a:pt x="158018" y="65702"/>
                  <a:pt x="104618" y="71511"/>
                  <a:pt x="9045" y="54269"/>
                </a:cubicBezTo>
                <a:cubicBezTo>
                  <a:pt x="4096" y="53651"/>
                  <a:pt x="-166" y="50316"/>
                  <a:pt x="0" y="45224"/>
                </a:cubicBezTo>
                <a:cubicBezTo>
                  <a:pt x="-1357" y="31074"/>
                  <a:pt x="1334" y="25873"/>
                  <a:pt x="0" y="9045"/>
                </a:cubicBezTo>
                <a:close/>
              </a:path>
              <a:path w="290051" h="54269" stroke="0" extrusionOk="0">
                <a:moveTo>
                  <a:pt x="0" y="9045"/>
                </a:moveTo>
                <a:cubicBezTo>
                  <a:pt x="-228" y="3909"/>
                  <a:pt x="3912" y="52"/>
                  <a:pt x="9045" y="0"/>
                </a:cubicBezTo>
                <a:cubicBezTo>
                  <a:pt x="144453" y="17663"/>
                  <a:pt x="215744" y="-4132"/>
                  <a:pt x="281006" y="0"/>
                </a:cubicBezTo>
                <a:cubicBezTo>
                  <a:pt x="285308" y="677"/>
                  <a:pt x="290037" y="4130"/>
                  <a:pt x="290051" y="9045"/>
                </a:cubicBezTo>
                <a:cubicBezTo>
                  <a:pt x="290047" y="13744"/>
                  <a:pt x="292372" y="32748"/>
                  <a:pt x="290051" y="45224"/>
                </a:cubicBezTo>
                <a:cubicBezTo>
                  <a:pt x="290838" y="50312"/>
                  <a:pt x="286153" y="53956"/>
                  <a:pt x="281006" y="54269"/>
                </a:cubicBezTo>
                <a:cubicBezTo>
                  <a:pt x="192755" y="45927"/>
                  <a:pt x="81762" y="29927"/>
                  <a:pt x="9045" y="54269"/>
                </a:cubicBezTo>
                <a:cubicBezTo>
                  <a:pt x="4028" y="54061"/>
                  <a:pt x="-558" y="50994"/>
                  <a:pt x="0" y="45224"/>
                </a:cubicBezTo>
                <a:cubicBezTo>
                  <a:pt x="2453" y="40662"/>
                  <a:pt x="-59" y="13155"/>
                  <a:pt x="0" y="9045"/>
                </a:cubicBezTo>
                <a:close/>
              </a:path>
            </a:pathLst>
          </a:custGeom>
          <a:solidFill>
            <a:srgbClr val="2F2F2F"/>
          </a:solidFill>
          <a:ln w="12700" cap="flat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8CD161-5E18-EEAA-8EFC-7BDBFF2C989A}"/>
              </a:ext>
            </a:extLst>
          </p:cNvPr>
          <p:cNvSpPr txBox="1"/>
          <p:nvPr/>
        </p:nvSpPr>
        <p:spPr>
          <a:xfrm>
            <a:off x="4317747" y="1896915"/>
            <a:ext cx="47667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pod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97357B2-2404-6104-9ECC-C86331AA4F47}"/>
              </a:ext>
            </a:extLst>
          </p:cNvPr>
          <p:cNvSpPr/>
          <p:nvPr/>
        </p:nvSpPr>
        <p:spPr>
          <a:xfrm>
            <a:off x="4317747" y="2192927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0582FC-D62C-DF9B-E550-4252E8FFFAB4}"/>
              </a:ext>
            </a:extLst>
          </p:cNvPr>
          <p:cNvSpPr/>
          <p:nvPr/>
        </p:nvSpPr>
        <p:spPr>
          <a:xfrm>
            <a:off x="4582652" y="2192927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8E651B7-BD43-9D64-C773-741961E99DE7}"/>
              </a:ext>
            </a:extLst>
          </p:cNvPr>
          <p:cNvSpPr/>
          <p:nvPr/>
        </p:nvSpPr>
        <p:spPr>
          <a:xfrm>
            <a:off x="4847557" y="2192927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09F128-9BD7-6EDA-EE56-BD0C9591E40B}"/>
              </a:ext>
            </a:extLst>
          </p:cNvPr>
          <p:cNvSpPr/>
          <p:nvPr/>
        </p:nvSpPr>
        <p:spPr>
          <a:xfrm>
            <a:off x="4052842" y="2413126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334318E-399A-F020-93AA-DDE5DA6B45B3}"/>
              </a:ext>
            </a:extLst>
          </p:cNvPr>
          <p:cNvSpPr/>
          <p:nvPr/>
        </p:nvSpPr>
        <p:spPr>
          <a:xfrm>
            <a:off x="4317747" y="2413126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D5F9E0B-B830-D26A-DF74-AB3E799901BC}"/>
              </a:ext>
            </a:extLst>
          </p:cNvPr>
          <p:cNvSpPr/>
          <p:nvPr/>
        </p:nvSpPr>
        <p:spPr>
          <a:xfrm>
            <a:off x="4582652" y="2413126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F865108-77FC-355C-7008-D39F760D0DA5}"/>
              </a:ext>
            </a:extLst>
          </p:cNvPr>
          <p:cNvSpPr/>
          <p:nvPr/>
        </p:nvSpPr>
        <p:spPr>
          <a:xfrm>
            <a:off x="4847557" y="2413126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7C63B86-7E5F-9723-CDE9-94FAFDC3F997}"/>
              </a:ext>
            </a:extLst>
          </p:cNvPr>
          <p:cNvSpPr/>
          <p:nvPr/>
        </p:nvSpPr>
        <p:spPr>
          <a:xfrm>
            <a:off x="5486619" y="2055195"/>
            <a:ext cx="1356853" cy="768791"/>
          </a:xfrm>
          <a:custGeom>
            <a:avLst/>
            <a:gdLst>
              <a:gd name="connsiteX0" fmla="*/ 0 w 1356853"/>
              <a:gd name="connsiteY0" fmla="*/ 128134 h 768791"/>
              <a:gd name="connsiteX1" fmla="*/ 128134 w 1356853"/>
              <a:gd name="connsiteY1" fmla="*/ 0 h 768791"/>
              <a:gd name="connsiteX2" fmla="*/ 1228719 w 1356853"/>
              <a:gd name="connsiteY2" fmla="*/ 0 h 768791"/>
              <a:gd name="connsiteX3" fmla="*/ 1356853 w 1356853"/>
              <a:gd name="connsiteY3" fmla="*/ 128134 h 768791"/>
              <a:gd name="connsiteX4" fmla="*/ 1356853 w 1356853"/>
              <a:gd name="connsiteY4" fmla="*/ 640657 h 768791"/>
              <a:gd name="connsiteX5" fmla="*/ 1228719 w 1356853"/>
              <a:gd name="connsiteY5" fmla="*/ 768791 h 768791"/>
              <a:gd name="connsiteX6" fmla="*/ 128134 w 1356853"/>
              <a:gd name="connsiteY6" fmla="*/ 768791 h 768791"/>
              <a:gd name="connsiteX7" fmla="*/ 0 w 1356853"/>
              <a:gd name="connsiteY7" fmla="*/ 640657 h 768791"/>
              <a:gd name="connsiteX8" fmla="*/ 0 w 1356853"/>
              <a:gd name="connsiteY8" fmla="*/ 128134 h 76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853" h="768791" extrusionOk="0">
                <a:moveTo>
                  <a:pt x="0" y="128134"/>
                </a:moveTo>
                <a:cubicBezTo>
                  <a:pt x="-4270" y="54734"/>
                  <a:pt x="46357" y="4133"/>
                  <a:pt x="128134" y="0"/>
                </a:cubicBezTo>
                <a:cubicBezTo>
                  <a:pt x="608305" y="59349"/>
                  <a:pt x="1033520" y="-40649"/>
                  <a:pt x="1228719" y="0"/>
                </a:cubicBezTo>
                <a:cubicBezTo>
                  <a:pt x="1297596" y="1845"/>
                  <a:pt x="1356103" y="61515"/>
                  <a:pt x="1356853" y="128134"/>
                </a:cubicBezTo>
                <a:cubicBezTo>
                  <a:pt x="1322393" y="380967"/>
                  <a:pt x="1371044" y="462755"/>
                  <a:pt x="1356853" y="640657"/>
                </a:cubicBezTo>
                <a:cubicBezTo>
                  <a:pt x="1362067" y="712041"/>
                  <a:pt x="1304322" y="758837"/>
                  <a:pt x="1228719" y="768791"/>
                </a:cubicBezTo>
                <a:cubicBezTo>
                  <a:pt x="825578" y="826199"/>
                  <a:pt x="670570" y="795188"/>
                  <a:pt x="128134" y="768791"/>
                </a:cubicBezTo>
                <a:cubicBezTo>
                  <a:pt x="56321" y="758805"/>
                  <a:pt x="-2046" y="714266"/>
                  <a:pt x="0" y="640657"/>
                </a:cubicBezTo>
                <a:cubicBezTo>
                  <a:pt x="13016" y="387145"/>
                  <a:pt x="-15425" y="375811"/>
                  <a:pt x="0" y="128134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C61BE49-5B87-1FE9-DCF4-6446BCEA6B03}"/>
              </a:ext>
            </a:extLst>
          </p:cNvPr>
          <p:cNvSpPr/>
          <p:nvPr/>
        </p:nvSpPr>
        <p:spPr>
          <a:xfrm>
            <a:off x="5675385" y="2208514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086C8B-0DA0-78D3-9375-47EB4F0F1DC9}"/>
              </a:ext>
            </a:extLst>
          </p:cNvPr>
          <p:cNvSpPr txBox="1"/>
          <p:nvPr/>
        </p:nvSpPr>
        <p:spPr>
          <a:xfrm>
            <a:off x="5845410" y="2567180"/>
            <a:ext cx="7521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containers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518D50A-D3E1-1C0D-8C4E-7AA2633A6B87}"/>
              </a:ext>
            </a:extLst>
          </p:cNvPr>
          <p:cNvSpPr/>
          <p:nvPr/>
        </p:nvSpPr>
        <p:spPr>
          <a:xfrm>
            <a:off x="6020018" y="2030847"/>
            <a:ext cx="290051" cy="56238"/>
          </a:xfrm>
          <a:custGeom>
            <a:avLst/>
            <a:gdLst>
              <a:gd name="connsiteX0" fmla="*/ 0 w 290051"/>
              <a:gd name="connsiteY0" fmla="*/ 9373 h 56238"/>
              <a:gd name="connsiteX1" fmla="*/ 9373 w 290051"/>
              <a:gd name="connsiteY1" fmla="*/ 0 h 56238"/>
              <a:gd name="connsiteX2" fmla="*/ 280678 w 290051"/>
              <a:gd name="connsiteY2" fmla="*/ 0 h 56238"/>
              <a:gd name="connsiteX3" fmla="*/ 290051 w 290051"/>
              <a:gd name="connsiteY3" fmla="*/ 9373 h 56238"/>
              <a:gd name="connsiteX4" fmla="*/ 290051 w 290051"/>
              <a:gd name="connsiteY4" fmla="*/ 46865 h 56238"/>
              <a:gd name="connsiteX5" fmla="*/ 280678 w 290051"/>
              <a:gd name="connsiteY5" fmla="*/ 56238 h 56238"/>
              <a:gd name="connsiteX6" fmla="*/ 9373 w 290051"/>
              <a:gd name="connsiteY6" fmla="*/ 56238 h 56238"/>
              <a:gd name="connsiteX7" fmla="*/ 0 w 290051"/>
              <a:gd name="connsiteY7" fmla="*/ 46865 h 56238"/>
              <a:gd name="connsiteX8" fmla="*/ 0 w 290051"/>
              <a:gd name="connsiteY8" fmla="*/ 9373 h 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51" h="56238" fill="none" extrusionOk="0">
                <a:moveTo>
                  <a:pt x="0" y="9373"/>
                </a:moveTo>
                <a:cubicBezTo>
                  <a:pt x="-562" y="4105"/>
                  <a:pt x="4701" y="413"/>
                  <a:pt x="9373" y="0"/>
                </a:cubicBezTo>
                <a:cubicBezTo>
                  <a:pt x="103696" y="4121"/>
                  <a:pt x="217868" y="-8136"/>
                  <a:pt x="280678" y="0"/>
                </a:cubicBezTo>
                <a:cubicBezTo>
                  <a:pt x="285940" y="131"/>
                  <a:pt x="290456" y="4692"/>
                  <a:pt x="290051" y="9373"/>
                </a:cubicBezTo>
                <a:cubicBezTo>
                  <a:pt x="293239" y="24616"/>
                  <a:pt x="291591" y="42193"/>
                  <a:pt x="290051" y="46865"/>
                </a:cubicBezTo>
                <a:cubicBezTo>
                  <a:pt x="289788" y="52085"/>
                  <a:pt x="285431" y="55945"/>
                  <a:pt x="280678" y="56238"/>
                </a:cubicBezTo>
                <a:cubicBezTo>
                  <a:pt x="228608" y="48642"/>
                  <a:pt x="58200" y="64959"/>
                  <a:pt x="9373" y="56238"/>
                </a:cubicBezTo>
                <a:cubicBezTo>
                  <a:pt x="4210" y="56043"/>
                  <a:pt x="-160" y="52136"/>
                  <a:pt x="0" y="46865"/>
                </a:cubicBezTo>
                <a:cubicBezTo>
                  <a:pt x="1417" y="28934"/>
                  <a:pt x="843" y="25994"/>
                  <a:pt x="0" y="9373"/>
                </a:cubicBezTo>
                <a:close/>
              </a:path>
              <a:path w="290051" h="56238" stroke="0" extrusionOk="0">
                <a:moveTo>
                  <a:pt x="0" y="9373"/>
                </a:moveTo>
                <a:cubicBezTo>
                  <a:pt x="-242" y="4046"/>
                  <a:pt x="3641" y="208"/>
                  <a:pt x="9373" y="0"/>
                </a:cubicBezTo>
                <a:cubicBezTo>
                  <a:pt x="65809" y="-4543"/>
                  <a:pt x="231207" y="22237"/>
                  <a:pt x="280678" y="0"/>
                </a:cubicBezTo>
                <a:cubicBezTo>
                  <a:pt x="285518" y="329"/>
                  <a:pt x="289895" y="5058"/>
                  <a:pt x="290051" y="9373"/>
                </a:cubicBezTo>
                <a:cubicBezTo>
                  <a:pt x="293331" y="16720"/>
                  <a:pt x="290216" y="41376"/>
                  <a:pt x="290051" y="46865"/>
                </a:cubicBezTo>
                <a:cubicBezTo>
                  <a:pt x="290812" y="52132"/>
                  <a:pt x="285941" y="56060"/>
                  <a:pt x="280678" y="56238"/>
                </a:cubicBezTo>
                <a:cubicBezTo>
                  <a:pt x="229637" y="72445"/>
                  <a:pt x="142802" y="36903"/>
                  <a:pt x="9373" y="56238"/>
                </a:cubicBezTo>
                <a:cubicBezTo>
                  <a:pt x="4158" y="55871"/>
                  <a:pt x="-296" y="52453"/>
                  <a:pt x="0" y="46865"/>
                </a:cubicBezTo>
                <a:cubicBezTo>
                  <a:pt x="2925" y="29134"/>
                  <a:pt x="2060" y="17122"/>
                  <a:pt x="0" y="9373"/>
                </a:cubicBezTo>
                <a:close/>
              </a:path>
            </a:pathLst>
          </a:custGeom>
          <a:solidFill>
            <a:srgbClr val="3A3A3A"/>
          </a:solidFill>
          <a:ln w="12700" cap="flat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6D4356-5855-7C25-792D-A916622C1BB6}"/>
              </a:ext>
            </a:extLst>
          </p:cNvPr>
          <p:cNvSpPr txBox="1"/>
          <p:nvPr/>
        </p:nvSpPr>
        <p:spPr>
          <a:xfrm>
            <a:off x="5940290" y="1909882"/>
            <a:ext cx="47667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pod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B92955F-71C5-226B-5D69-8CC97E48BBA2}"/>
              </a:ext>
            </a:extLst>
          </p:cNvPr>
          <p:cNvSpPr/>
          <p:nvPr/>
        </p:nvSpPr>
        <p:spPr>
          <a:xfrm>
            <a:off x="5940290" y="2208514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36D0C22-9439-DB9A-B990-3FDBBBD9EC48}"/>
              </a:ext>
            </a:extLst>
          </p:cNvPr>
          <p:cNvSpPr/>
          <p:nvPr/>
        </p:nvSpPr>
        <p:spPr>
          <a:xfrm>
            <a:off x="6205195" y="2208514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1A1C774-78B5-42BE-828E-1611F9BF686B}"/>
              </a:ext>
            </a:extLst>
          </p:cNvPr>
          <p:cNvSpPr/>
          <p:nvPr/>
        </p:nvSpPr>
        <p:spPr>
          <a:xfrm>
            <a:off x="6470100" y="2208514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483EFFF-FDEA-7A03-44FC-6295B30472F3}"/>
              </a:ext>
            </a:extLst>
          </p:cNvPr>
          <p:cNvSpPr/>
          <p:nvPr/>
        </p:nvSpPr>
        <p:spPr>
          <a:xfrm>
            <a:off x="5675385" y="2428713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AFEA577-0489-55BC-F290-DF6F0082FD31}"/>
              </a:ext>
            </a:extLst>
          </p:cNvPr>
          <p:cNvSpPr/>
          <p:nvPr/>
        </p:nvSpPr>
        <p:spPr>
          <a:xfrm>
            <a:off x="5940290" y="2428713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CD00BE1-3E4E-4B80-88F5-EE096FC2DFC6}"/>
              </a:ext>
            </a:extLst>
          </p:cNvPr>
          <p:cNvSpPr/>
          <p:nvPr/>
        </p:nvSpPr>
        <p:spPr>
          <a:xfrm>
            <a:off x="6205195" y="2428713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16AC372-B092-29A5-885D-DA08EC367AA4}"/>
              </a:ext>
            </a:extLst>
          </p:cNvPr>
          <p:cNvSpPr/>
          <p:nvPr/>
        </p:nvSpPr>
        <p:spPr>
          <a:xfrm>
            <a:off x="6470100" y="2428713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D501227-BBF1-210A-0298-39CC769598D5}"/>
              </a:ext>
            </a:extLst>
          </p:cNvPr>
          <p:cNvSpPr/>
          <p:nvPr/>
        </p:nvSpPr>
        <p:spPr>
          <a:xfrm>
            <a:off x="7155694" y="2056893"/>
            <a:ext cx="1356853" cy="768791"/>
          </a:xfrm>
          <a:custGeom>
            <a:avLst/>
            <a:gdLst>
              <a:gd name="connsiteX0" fmla="*/ 0 w 1356853"/>
              <a:gd name="connsiteY0" fmla="*/ 128134 h 768791"/>
              <a:gd name="connsiteX1" fmla="*/ 128134 w 1356853"/>
              <a:gd name="connsiteY1" fmla="*/ 0 h 768791"/>
              <a:gd name="connsiteX2" fmla="*/ 1228719 w 1356853"/>
              <a:gd name="connsiteY2" fmla="*/ 0 h 768791"/>
              <a:gd name="connsiteX3" fmla="*/ 1356853 w 1356853"/>
              <a:gd name="connsiteY3" fmla="*/ 128134 h 768791"/>
              <a:gd name="connsiteX4" fmla="*/ 1356853 w 1356853"/>
              <a:gd name="connsiteY4" fmla="*/ 640657 h 768791"/>
              <a:gd name="connsiteX5" fmla="*/ 1228719 w 1356853"/>
              <a:gd name="connsiteY5" fmla="*/ 768791 h 768791"/>
              <a:gd name="connsiteX6" fmla="*/ 128134 w 1356853"/>
              <a:gd name="connsiteY6" fmla="*/ 768791 h 768791"/>
              <a:gd name="connsiteX7" fmla="*/ 0 w 1356853"/>
              <a:gd name="connsiteY7" fmla="*/ 640657 h 768791"/>
              <a:gd name="connsiteX8" fmla="*/ 0 w 1356853"/>
              <a:gd name="connsiteY8" fmla="*/ 128134 h 76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853" h="768791" extrusionOk="0">
                <a:moveTo>
                  <a:pt x="0" y="128134"/>
                </a:moveTo>
                <a:cubicBezTo>
                  <a:pt x="-4270" y="54734"/>
                  <a:pt x="46357" y="4133"/>
                  <a:pt x="128134" y="0"/>
                </a:cubicBezTo>
                <a:cubicBezTo>
                  <a:pt x="608305" y="59349"/>
                  <a:pt x="1033520" y="-40649"/>
                  <a:pt x="1228719" y="0"/>
                </a:cubicBezTo>
                <a:cubicBezTo>
                  <a:pt x="1297596" y="1845"/>
                  <a:pt x="1356103" y="61515"/>
                  <a:pt x="1356853" y="128134"/>
                </a:cubicBezTo>
                <a:cubicBezTo>
                  <a:pt x="1322393" y="380967"/>
                  <a:pt x="1371044" y="462755"/>
                  <a:pt x="1356853" y="640657"/>
                </a:cubicBezTo>
                <a:cubicBezTo>
                  <a:pt x="1362067" y="712041"/>
                  <a:pt x="1304322" y="758837"/>
                  <a:pt x="1228719" y="768791"/>
                </a:cubicBezTo>
                <a:cubicBezTo>
                  <a:pt x="825578" y="826199"/>
                  <a:pt x="670570" y="795188"/>
                  <a:pt x="128134" y="768791"/>
                </a:cubicBezTo>
                <a:cubicBezTo>
                  <a:pt x="56321" y="758805"/>
                  <a:pt x="-2046" y="714266"/>
                  <a:pt x="0" y="640657"/>
                </a:cubicBezTo>
                <a:cubicBezTo>
                  <a:pt x="13016" y="387145"/>
                  <a:pt x="-15425" y="375811"/>
                  <a:pt x="0" y="128134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6DE0362-A21F-58A2-B917-54880D4D9B18}"/>
              </a:ext>
            </a:extLst>
          </p:cNvPr>
          <p:cNvSpPr/>
          <p:nvPr/>
        </p:nvSpPr>
        <p:spPr>
          <a:xfrm>
            <a:off x="7344460" y="2210212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D652CF-4B2C-FF37-BA69-D92B1474FEDD}"/>
              </a:ext>
            </a:extLst>
          </p:cNvPr>
          <p:cNvSpPr txBox="1"/>
          <p:nvPr/>
        </p:nvSpPr>
        <p:spPr>
          <a:xfrm>
            <a:off x="7514485" y="2568878"/>
            <a:ext cx="7521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containers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4A13161-8B08-47E7-6824-9AE7BDD1AC4D}"/>
              </a:ext>
            </a:extLst>
          </p:cNvPr>
          <p:cNvSpPr/>
          <p:nvPr/>
        </p:nvSpPr>
        <p:spPr>
          <a:xfrm>
            <a:off x="7689093" y="2038060"/>
            <a:ext cx="290051" cy="49025"/>
          </a:xfrm>
          <a:custGeom>
            <a:avLst/>
            <a:gdLst>
              <a:gd name="connsiteX0" fmla="*/ 0 w 290051"/>
              <a:gd name="connsiteY0" fmla="*/ 8171 h 49025"/>
              <a:gd name="connsiteX1" fmla="*/ 8171 w 290051"/>
              <a:gd name="connsiteY1" fmla="*/ 0 h 49025"/>
              <a:gd name="connsiteX2" fmla="*/ 281880 w 290051"/>
              <a:gd name="connsiteY2" fmla="*/ 0 h 49025"/>
              <a:gd name="connsiteX3" fmla="*/ 290051 w 290051"/>
              <a:gd name="connsiteY3" fmla="*/ 8171 h 49025"/>
              <a:gd name="connsiteX4" fmla="*/ 290051 w 290051"/>
              <a:gd name="connsiteY4" fmla="*/ 40854 h 49025"/>
              <a:gd name="connsiteX5" fmla="*/ 281880 w 290051"/>
              <a:gd name="connsiteY5" fmla="*/ 49025 h 49025"/>
              <a:gd name="connsiteX6" fmla="*/ 8171 w 290051"/>
              <a:gd name="connsiteY6" fmla="*/ 49025 h 49025"/>
              <a:gd name="connsiteX7" fmla="*/ 0 w 290051"/>
              <a:gd name="connsiteY7" fmla="*/ 40854 h 49025"/>
              <a:gd name="connsiteX8" fmla="*/ 0 w 290051"/>
              <a:gd name="connsiteY8" fmla="*/ 8171 h 4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51" h="49025" fill="none" extrusionOk="0">
                <a:moveTo>
                  <a:pt x="0" y="8171"/>
                </a:moveTo>
                <a:cubicBezTo>
                  <a:pt x="-166" y="3631"/>
                  <a:pt x="4035" y="309"/>
                  <a:pt x="8171" y="0"/>
                </a:cubicBezTo>
                <a:cubicBezTo>
                  <a:pt x="66148" y="-14520"/>
                  <a:pt x="228664" y="-15462"/>
                  <a:pt x="281880" y="0"/>
                </a:cubicBezTo>
                <a:cubicBezTo>
                  <a:pt x="286731" y="520"/>
                  <a:pt x="290176" y="3811"/>
                  <a:pt x="290051" y="8171"/>
                </a:cubicBezTo>
                <a:cubicBezTo>
                  <a:pt x="292063" y="22208"/>
                  <a:pt x="290257" y="31117"/>
                  <a:pt x="290051" y="40854"/>
                </a:cubicBezTo>
                <a:cubicBezTo>
                  <a:pt x="289222" y="45503"/>
                  <a:pt x="285784" y="48605"/>
                  <a:pt x="281880" y="49025"/>
                </a:cubicBezTo>
                <a:cubicBezTo>
                  <a:pt x="213213" y="67625"/>
                  <a:pt x="116330" y="49135"/>
                  <a:pt x="8171" y="49025"/>
                </a:cubicBezTo>
                <a:cubicBezTo>
                  <a:pt x="3707" y="48369"/>
                  <a:pt x="-56" y="45400"/>
                  <a:pt x="0" y="40854"/>
                </a:cubicBezTo>
                <a:cubicBezTo>
                  <a:pt x="-1166" y="34096"/>
                  <a:pt x="-1312" y="20544"/>
                  <a:pt x="0" y="8171"/>
                </a:cubicBezTo>
                <a:close/>
              </a:path>
              <a:path w="290051" h="49025" stroke="0" extrusionOk="0">
                <a:moveTo>
                  <a:pt x="0" y="8171"/>
                </a:moveTo>
                <a:cubicBezTo>
                  <a:pt x="-226" y="3518"/>
                  <a:pt x="2897" y="286"/>
                  <a:pt x="8171" y="0"/>
                </a:cubicBezTo>
                <a:cubicBezTo>
                  <a:pt x="83162" y="23749"/>
                  <a:pt x="226287" y="-10151"/>
                  <a:pt x="281880" y="0"/>
                </a:cubicBezTo>
                <a:cubicBezTo>
                  <a:pt x="286284" y="106"/>
                  <a:pt x="289934" y="4304"/>
                  <a:pt x="290051" y="8171"/>
                </a:cubicBezTo>
                <a:cubicBezTo>
                  <a:pt x="292481" y="16538"/>
                  <a:pt x="287984" y="33239"/>
                  <a:pt x="290051" y="40854"/>
                </a:cubicBezTo>
                <a:cubicBezTo>
                  <a:pt x="290565" y="45428"/>
                  <a:pt x="286728" y="48335"/>
                  <a:pt x="281880" y="49025"/>
                </a:cubicBezTo>
                <a:cubicBezTo>
                  <a:pt x="224919" y="56916"/>
                  <a:pt x="62893" y="41869"/>
                  <a:pt x="8171" y="49025"/>
                </a:cubicBezTo>
                <a:cubicBezTo>
                  <a:pt x="3580" y="48278"/>
                  <a:pt x="-217" y="45668"/>
                  <a:pt x="0" y="40854"/>
                </a:cubicBezTo>
                <a:cubicBezTo>
                  <a:pt x="-1463" y="27895"/>
                  <a:pt x="943" y="20282"/>
                  <a:pt x="0" y="8171"/>
                </a:cubicBezTo>
                <a:close/>
              </a:path>
            </a:pathLst>
          </a:custGeom>
          <a:solidFill>
            <a:srgbClr val="383838"/>
          </a:solidFill>
          <a:ln w="12700" cap="flat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F3FD8F-E4B1-321A-07F5-33D2F776C837}"/>
              </a:ext>
            </a:extLst>
          </p:cNvPr>
          <p:cNvSpPr txBox="1"/>
          <p:nvPr/>
        </p:nvSpPr>
        <p:spPr>
          <a:xfrm>
            <a:off x="7609365" y="1909882"/>
            <a:ext cx="47667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pod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5E5EBFF-29CF-E2B8-AF4E-5B440B1537B8}"/>
              </a:ext>
            </a:extLst>
          </p:cNvPr>
          <p:cNvSpPr/>
          <p:nvPr/>
        </p:nvSpPr>
        <p:spPr>
          <a:xfrm>
            <a:off x="7609365" y="2210212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02A1754-A92A-EA8C-58CB-7016B5498F7D}"/>
              </a:ext>
            </a:extLst>
          </p:cNvPr>
          <p:cNvSpPr/>
          <p:nvPr/>
        </p:nvSpPr>
        <p:spPr>
          <a:xfrm>
            <a:off x="7874270" y="2210212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D55D167-4801-EF62-6FF2-2BF0DEE5A22F}"/>
              </a:ext>
            </a:extLst>
          </p:cNvPr>
          <p:cNvSpPr/>
          <p:nvPr/>
        </p:nvSpPr>
        <p:spPr>
          <a:xfrm>
            <a:off x="8139175" y="2210212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C60E7D7-F678-0F68-0875-9301C5BB6115}"/>
              </a:ext>
            </a:extLst>
          </p:cNvPr>
          <p:cNvSpPr/>
          <p:nvPr/>
        </p:nvSpPr>
        <p:spPr>
          <a:xfrm>
            <a:off x="7344460" y="2430411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570D8E44-3913-BCC8-34E6-8E2D040EC35B}"/>
              </a:ext>
            </a:extLst>
          </p:cNvPr>
          <p:cNvSpPr/>
          <p:nvPr/>
        </p:nvSpPr>
        <p:spPr>
          <a:xfrm>
            <a:off x="7609365" y="2430411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E4055733-7159-F223-FAB9-C8ED56AD1242}"/>
              </a:ext>
            </a:extLst>
          </p:cNvPr>
          <p:cNvSpPr/>
          <p:nvPr/>
        </p:nvSpPr>
        <p:spPr>
          <a:xfrm>
            <a:off x="7874270" y="2430411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6FB42BF-AC15-58C1-64D3-04BCA629034F}"/>
              </a:ext>
            </a:extLst>
          </p:cNvPr>
          <p:cNvSpPr/>
          <p:nvPr/>
        </p:nvSpPr>
        <p:spPr>
          <a:xfrm>
            <a:off x="8139175" y="2430411"/>
            <a:ext cx="177439" cy="154054"/>
          </a:xfrm>
          <a:custGeom>
            <a:avLst/>
            <a:gdLst>
              <a:gd name="connsiteX0" fmla="*/ 0 w 177439"/>
              <a:gd name="connsiteY0" fmla="*/ 25676 h 154054"/>
              <a:gd name="connsiteX1" fmla="*/ 25676 w 177439"/>
              <a:gd name="connsiteY1" fmla="*/ 0 h 154054"/>
              <a:gd name="connsiteX2" fmla="*/ 151763 w 177439"/>
              <a:gd name="connsiteY2" fmla="*/ 0 h 154054"/>
              <a:gd name="connsiteX3" fmla="*/ 177439 w 177439"/>
              <a:gd name="connsiteY3" fmla="*/ 25676 h 154054"/>
              <a:gd name="connsiteX4" fmla="*/ 177439 w 177439"/>
              <a:gd name="connsiteY4" fmla="*/ 128378 h 154054"/>
              <a:gd name="connsiteX5" fmla="*/ 151763 w 177439"/>
              <a:gd name="connsiteY5" fmla="*/ 154054 h 154054"/>
              <a:gd name="connsiteX6" fmla="*/ 25676 w 177439"/>
              <a:gd name="connsiteY6" fmla="*/ 154054 h 154054"/>
              <a:gd name="connsiteX7" fmla="*/ 0 w 177439"/>
              <a:gd name="connsiteY7" fmla="*/ 128378 h 154054"/>
              <a:gd name="connsiteX8" fmla="*/ 0 w 177439"/>
              <a:gd name="connsiteY8" fmla="*/ 25676 h 15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39" h="154054" extrusionOk="0">
                <a:moveTo>
                  <a:pt x="0" y="25676"/>
                </a:moveTo>
                <a:cubicBezTo>
                  <a:pt x="-616" y="11116"/>
                  <a:pt x="10396" y="413"/>
                  <a:pt x="25676" y="0"/>
                </a:cubicBezTo>
                <a:cubicBezTo>
                  <a:pt x="68431" y="7426"/>
                  <a:pt x="94651" y="10612"/>
                  <a:pt x="151763" y="0"/>
                </a:cubicBezTo>
                <a:cubicBezTo>
                  <a:pt x="164775" y="1141"/>
                  <a:pt x="177384" y="11803"/>
                  <a:pt x="177439" y="25676"/>
                </a:cubicBezTo>
                <a:cubicBezTo>
                  <a:pt x="181985" y="74364"/>
                  <a:pt x="180552" y="114047"/>
                  <a:pt x="177439" y="128378"/>
                </a:cubicBezTo>
                <a:cubicBezTo>
                  <a:pt x="177969" y="142621"/>
                  <a:pt x="166331" y="153256"/>
                  <a:pt x="151763" y="154054"/>
                </a:cubicBezTo>
                <a:cubicBezTo>
                  <a:pt x="96389" y="163937"/>
                  <a:pt x="43800" y="160176"/>
                  <a:pt x="25676" y="154054"/>
                </a:cubicBezTo>
                <a:cubicBezTo>
                  <a:pt x="11293" y="152115"/>
                  <a:pt x="-1177" y="144193"/>
                  <a:pt x="0" y="128378"/>
                </a:cubicBezTo>
                <a:cubicBezTo>
                  <a:pt x="4659" y="79167"/>
                  <a:pt x="7657" y="55836"/>
                  <a:pt x="0" y="25676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AB3007-6C0C-6ABD-9EB0-E59ED58CD946}"/>
              </a:ext>
            </a:extLst>
          </p:cNvPr>
          <p:cNvCxnSpPr/>
          <p:nvPr/>
        </p:nvCxnSpPr>
        <p:spPr>
          <a:xfrm>
            <a:off x="3415860" y="3317650"/>
            <a:ext cx="5321014" cy="0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AAB13E5-8D43-58C6-CDDA-BAFB4437269C}"/>
              </a:ext>
            </a:extLst>
          </p:cNvPr>
          <p:cNvSpPr txBox="1"/>
          <p:nvPr/>
        </p:nvSpPr>
        <p:spPr>
          <a:xfrm>
            <a:off x="3644085" y="3485921"/>
            <a:ext cx="75216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KERNEL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DD11112-B23A-E0CD-7A0C-8C8E0C60F48C}"/>
              </a:ext>
            </a:extLst>
          </p:cNvPr>
          <p:cNvSpPr/>
          <p:nvPr/>
        </p:nvSpPr>
        <p:spPr>
          <a:xfrm>
            <a:off x="5731683" y="3452132"/>
            <a:ext cx="794189" cy="449987"/>
          </a:xfrm>
          <a:custGeom>
            <a:avLst/>
            <a:gdLst>
              <a:gd name="connsiteX0" fmla="*/ 0 w 794189"/>
              <a:gd name="connsiteY0" fmla="*/ 74999 h 449987"/>
              <a:gd name="connsiteX1" fmla="*/ 74999 w 794189"/>
              <a:gd name="connsiteY1" fmla="*/ 0 h 449987"/>
              <a:gd name="connsiteX2" fmla="*/ 719190 w 794189"/>
              <a:gd name="connsiteY2" fmla="*/ 0 h 449987"/>
              <a:gd name="connsiteX3" fmla="*/ 794189 w 794189"/>
              <a:gd name="connsiteY3" fmla="*/ 74999 h 449987"/>
              <a:gd name="connsiteX4" fmla="*/ 794189 w 794189"/>
              <a:gd name="connsiteY4" fmla="*/ 374988 h 449987"/>
              <a:gd name="connsiteX5" fmla="*/ 719190 w 794189"/>
              <a:gd name="connsiteY5" fmla="*/ 449987 h 449987"/>
              <a:gd name="connsiteX6" fmla="*/ 74999 w 794189"/>
              <a:gd name="connsiteY6" fmla="*/ 449987 h 449987"/>
              <a:gd name="connsiteX7" fmla="*/ 0 w 794189"/>
              <a:gd name="connsiteY7" fmla="*/ 374988 h 449987"/>
              <a:gd name="connsiteX8" fmla="*/ 0 w 794189"/>
              <a:gd name="connsiteY8" fmla="*/ 74999 h 4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189" h="449987" extrusionOk="0">
                <a:moveTo>
                  <a:pt x="0" y="74999"/>
                </a:moveTo>
                <a:cubicBezTo>
                  <a:pt x="-974" y="32977"/>
                  <a:pt x="28682" y="1838"/>
                  <a:pt x="74999" y="0"/>
                </a:cubicBezTo>
                <a:cubicBezTo>
                  <a:pt x="309513" y="16817"/>
                  <a:pt x="649652" y="-41600"/>
                  <a:pt x="719190" y="0"/>
                </a:cubicBezTo>
                <a:cubicBezTo>
                  <a:pt x="758990" y="1583"/>
                  <a:pt x="794018" y="34524"/>
                  <a:pt x="794189" y="74999"/>
                </a:cubicBezTo>
                <a:cubicBezTo>
                  <a:pt x="768985" y="148676"/>
                  <a:pt x="816216" y="258277"/>
                  <a:pt x="794189" y="374988"/>
                </a:cubicBezTo>
                <a:cubicBezTo>
                  <a:pt x="795417" y="416555"/>
                  <a:pt x="763913" y="443192"/>
                  <a:pt x="719190" y="449987"/>
                </a:cubicBezTo>
                <a:cubicBezTo>
                  <a:pt x="535454" y="420381"/>
                  <a:pt x="313146" y="507161"/>
                  <a:pt x="74999" y="449987"/>
                </a:cubicBezTo>
                <a:cubicBezTo>
                  <a:pt x="33298" y="447318"/>
                  <a:pt x="-462" y="417052"/>
                  <a:pt x="0" y="374988"/>
                </a:cubicBezTo>
                <a:cubicBezTo>
                  <a:pt x="-25885" y="323449"/>
                  <a:pt x="12858" y="165671"/>
                  <a:pt x="0" y="74999"/>
                </a:cubicBezTo>
                <a:close/>
              </a:path>
            </a:pathLst>
          </a:custGeom>
          <a:noFill/>
          <a:ln w="12700" cap="flat">
            <a:solidFill>
              <a:srgbClr val="90C743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57D321-3D28-3751-1D05-7F8C5035FC6E}"/>
              </a:ext>
            </a:extLst>
          </p:cNvPr>
          <p:cNvSpPr txBox="1"/>
          <p:nvPr/>
        </p:nvSpPr>
        <p:spPr>
          <a:xfrm>
            <a:off x="5752695" y="3519322"/>
            <a:ext cx="752165" cy="348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90C743"/>
                </a:solidFill>
                <a:effectLst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eBPF programs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4696D40-347A-98B8-FFD9-88225C00A271}"/>
              </a:ext>
            </a:extLst>
          </p:cNvPr>
          <p:cNvCxnSpPr>
            <a:cxnSpLocks/>
          </p:cNvCxnSpPr>
          <p:nvPr/>
        </p:nvCxnSpPr>
        <p:spPr>
          <a:xfrm flipV="1">
            <a:off x="4598950" y="2839223"/>
            <a:ext cx="0" cy="485314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dash"/>
            <a:miter lim="800000"/>
            <a:headEnd type="none" w="lg" len="med"/>
            <a:tailEnd type="none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02239EB-CA06-F8C0-B423-B5C9579B4E0A}"/>
              </a:ext>
            </a:extLst>
          </p:cNvPr>
          <p:cNvCxnSpPr>
            <a:cxnSpLocks/>
          </p:cNvCxnSpPr>
          <p:nvPr/>
        </p:nvCxnSpPr>
        <p:spPr>
          <a:xfrm flipV="1">
            <a:off x="6205195" y="2867141"/>
            <a:ext cx="0" cy="450509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dash"/>
            <a:miter lim="800000"/>
            <a:headEnd type="none" w="lg" len="med"/>
            <a:tailEnd type="none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5F7645B-64BA-B15B-5839-7F51EC720565}"/>
              </a:ext>
            </a:extLst>
          </p:cNvPr>
          <p:cNvCxnSpPr>
            <a:cxnSpLocks/>
          </p:cNvCxnSpPr>
          <p:nvPr/>
        </p:nvCxnSpPr>
        <p:spPr>
          <a:xfrm flipV="1">
            <a:off x="7895660" y="2845875"/>
            <a:ext cx="0" cy="450509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dash"/>
            <a:miter lim="800000"/>
            <a:headEnd type="none" w="lg" len="med"/>
            <a:tailEnd type="none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534124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4"/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5G Observability Use Cases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101" name="Straight Connector 3"/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CBC062-95F6-CA21-F9A7-143C88010243}"/>
              </a:ext>
            </a:extLst>
          </p:cNvPr>
          <p:cNvSpPr txBox="1"/>
          <p:nvPr/>
        </p:nvSpPr>
        <p:spPr>
          <a:xfrm>
            <a:off x="671483" y="2083122"/>
            <a:ext cx="10632910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eBPF enables the following types of use cases: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 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service assurance</a:t>
            </a:r>
            <a:endParaRPr lang="en-US" sz="2400" dirty="0">
              <a:solidFill>
                <a:srgbClr val="FFFFFF">
                  <a:lumMod val="85000"/>
                </a:srgbClr>
              </a:solidFill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security assurance</a:t>
            </a:r>
            <a:endParaRPr lang="en-US" sz="2400" dirty="0">
              <a:solidFill>
                <a:srgbClr val="FFFFFF">
                  <a:lumMod val="85000"/>
                </a:srgbClr>
              </a:solidFill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infrastructure assurance</a:t>
            </a:r>
            <a:endParaRPr lang="en-US" sz="2400" dirty="0">
              <a:solidFill>
                <a:srgbClr val="FFFFFF">
                  <a:lumMod val="85000"/>
                </a:srgbClr>
              </a:solidFill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resource utilization</a:t>
            </a:r>
            <a:endParaRPr lang="en-US" sz="2400" dirty="0">
              <a:solidFill>
                <a:srgbClr val="FFFFFF">
                  <a:lumMod val="85000"/>
                </a:srgbClr>
              </a:solidFill>
              <a:latin typeface="Ubuntu Condensed" panose="020B0506030602030204" pitchFamily="34" charset="0"/>
              <a:ea typeface="Ubuntu"/>
              <a:cs typeface="Ubuntu"/>
              <a:sym typeface="Ubuntu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energy profiling 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RCA (Root Cause Analysis)/trouble shooting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7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Ubuntu Condensed" panose="020B0506030602030204" pitchFamily="34" charset="0"/>
                <a:ea typeface="Ubuntu"/>
                <a:cs typeface="Ubuntu"/>
                <a:sym typeface="Ubuntu"/>
              </a:rPr>
              <a:t>control plane and user plane monitoring</a:t>
            </a:r>
          </a:p>
        </p:txBody>
      </p:sp>
    </p:spTree>
    <p:extLst>
      <p:ext uri="{BB962C8B-B14F-4D97-AF65-F5344CB8AC3E}">
        <p14:creationId xmlns:p14="http://schemas.microsoft.com/office/powerpoint/2010/main" val="33060774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4"/>
          <p:cNvSpPr txBox="1"/>
          <p:nvPr/>
        </p:nvSpPr>
        <p:spPr>
          <a:xfrm>
            <a:off x="600490" y="242196"/>
            <a:ext cx="97755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D9D9D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Ubuntu Condensed"/>
                <a:sym typeface="Ubuntu Condensed"/>
              </a:rPr>
              <a:t>Tawon Containerized Visibility Fabric (CVF)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Ubuntu Condensed"/>
              <a:sym typeface="Ubuntu Condensed"/>
            </a:endParaRPr>
          </a:p>
        </p:txBody>
      </p:sp>
      <p:sp>
        <p:nvSpPr>
          <p:cNvPr id="101" name="Straight Connector 3"/>
          <p:cNvSpPr/>
          <p:nvPr/>
        </p:nvSpPr>
        <p:spPr>
          <a:xfrm>
            <a:off x="671483" y="971956"/>
            <a:ext cx="320040" cy="0"/>
          </a:xfrm>
          <a:prstGeom prst="line">
            <a:avLst/>
          </a:prstGeom>
          <a:ln w="38100">
            <a:solidFill>
              <a:srgbClr val="90C743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/>
              <a:cs typeface="Calibri"/>
              <a:sym typeface="Ubuntu"/>
            </a:endParaRPr>
          </a:p>
        </p:txBody>
      </p:sp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10573471" y="6378590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10207486" y="6378590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4D63DD8-0E95-9F22-C232-5A526FD8DA2E}"/>
              </a:ext>
            </a:extLst>
          </p:cNvPr>
          <p:cNvSpPr txBox="1">
            <a:spLocks/>
          </p:cNvSpPr>
          <p:nvPr/>
        </p:nvSpPr>
        <p:spPr>
          <a:xfrm>
            <a:off x="6459251" y="1895452"/>
            <a:ext cx="5377061" cy="4279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The CVF consists of lightweight, containerized agents that can be deployed anywhere from the core to the edge (via Kubernetes)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Ubuntu Condensed" panose="020B05060306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CVF 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gents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Ubuntu Condensed" panose="020B0506030602030204" pitchFamily="34" charset="0"/>
              </a:rPr>
              <a:t>can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 capture and generate a variety of datasets from network traffic and internal container communications:</a:t>
            </a:r>
          </a:p>
          <a:p>
            <a:pPr marL="742950" marR="0" lvl="1" indent="-285750" algn="l" defTabSz="914400" rtl="0" eaLnBrk="1" fontAlgn="auto" latinLnBrk="0" hangingPunct="1">
              <a:lnSpc>
                <a:spcPts val="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raw packets</a:t>
            </a:r>
          </a:p>
          <a:p>
            <a:pPr marL="742950" marR="0" lvl="1" indent="-285750" algn="l" defTabSz="914400" rtl="0" eaLnBrk="1" fontAlgn="auto" latinLnBrk="0" hangingPunct="1">
              <a:lnSpc>
                <a:spcPts val="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dynamic topology</a:t>
            </a:r>
          </a:p>
          <a:p>
            <a:pPr marL="742950" marR="0" lvl="1" indent="-285750" algn="l" defTabSz="914400" rtl="0" eaLnBrk="1" fontAlgn="auto" latinLnBrk="0" hangingPunct="1">
              <a:lnSpc>
                <a:spcPts val="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plaintext records of encrypted data (including TLS 1.3)</a:t>
            </a:r>
          </a:p>
          <a:p>
            <a:pPr marL="742950" marR="0" lvl="1" indent="-285750" algn="l" defTabSz="914400" rtl="0" eaLnBrk="1" fontAlgn="auto" latinLnBrk="0" hangingPunct="1">
              <a:lnSpc>
                <a:spcPts val="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protocol specific metadata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eCPRI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, SBI, DNS, HTTP, etc.)</a:t>
            </a:r>
          </a:p>
          <a:p>
            <a:pPr marL="742950" marR="0" lvl="1" indent="-285750" algn="l" defTabSz="914400" rtl="0" eaLnBrk="1" fontAlgn="auto" latinLnBrk="0" hangingPunct="1">
              <a:lnSpc>
                <a:spcPts val="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advanced flow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CNFlow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Ubuntu Condensed" panose="020B05060306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Analytics/third party applications can instruct any CVF agent to generate only the specific data needed for analysis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Ubuntu Condensed" panose="020B05060306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All CVF data is streamed continuously in real-time into a message bus for immediate consumption (synchronous or asynchronous)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Ubuntu Condensed" panose="020B05060306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54CF4FB-F0BF-DBAF-C531-6ECD43CF64FB}"/>
              </a:ext>
            </a:extLst>
          </p:cNvPr>
          <p:cNvSpPr/>
          <p:nvPr/>
        </p:nvSpPr>
        <p:spPr>
          <a:xfrm>
            <a:off x="609490" y="1692100"/>
            <a:ext cx="5123261" cy="4252344"/>
          </a:xfrm>
          <a:custGeom>
            <a:avLst/>
            <a:gdLst>
              <a:gd name="connsiteX0" fmla="*/ 0 w 5123261"/>
              <a:gd name="connsiteY0" fmla="*/ 708738 h 4252344"/>
              <a:gd name="connsiteX1" fmla="*/ 708738 w 5123261"/>
              <a:gd name="connsiteY1" fmla="*/ 0 h 4252344"/>
              <a:gd name="connsiteX2" fmla="*/ 4414523 w 5123261"/>
              <a:gd name="connsiteY2" fmla="*/ 0 h 4252344"/>
              <a:gd name="connsiteX3" fmla="*/ 5123261 w 5123261"/>
              <a:gd name="connsiteY3" fmla="*/ 708738 h 4252344"/>
              <a:gd name="connsiteX4" fmla="*/ 5123261 w 5123261"/>
              <a:gd name="connsiteY4" fmla="*/ 3543606 h 4252344"/>
              <a:gd name="connsiteX5" fmla="*/ 4414523 w 5123261"/>
              <a:gd name="connsiteY5" fmla="*/ 4252344 h 4252344"/>
              <a:gd name="connsiteX6" fmla="*/ 708738 w 5123261"/>
              <a:gd name="connsiteY6" fmla="*/ 4252344 h 4252344"/>
              <a:gd name="connsiteX7" fmla="*/ 0 w 5123261"/>
              <a:gd name="connsiteY7" fmla="*/ 3543606 h 4252344"/>
              <a:gd name="connsiteX8" fmla="*/ 0 w 5123261"/>
              <a:gd name="connsiteY8" fmla="*/ 708738 h 42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3261" h="4252344" extrusionOk="0">
                <a:moveTo>
                  <a:pt x="0" y="708738"/>
                </a:moveTo>
                <a:cubicBezTo>
                  <a:pt x="-17196" y="306706"/>
                  <a:pt x="286833" y="11439"/>
                  <a:pt x="708738" y="0"/>
                </a:cubicBezTo>
                <a:cubicBezTo>
                  <a:pt x="1268139" y="132882"/>
                  <a:pt x="3107089" y="-84951"/>
                  <a:pt x="4414523" y="0"/>
                </a:cubicBezTo>
                <a:cubicBezTo>
                  <a:pt x="4752125" y="52561"/>
                  <a:pt x="5120132" y="334606"/>
                  <a:pt x="5123261" y="708738"/>
                </a:cubicBezTo>
                <a:cubicBezTo>
                  <a:pt x="5143448" y="1096805"/>
                  <a:pt x="5275741" y="2808064"/>
                  <a:pt x="5123261" y="3543606"/>
                </a:cubicBezTo>
                <a:cubicBezTo>
                  <a:pt x="5189591" y="3942900"/>
                  <a:pt x="4810006" y="4243993"/>
                  <a:pt x="4414523" y="4252344"/>
                </a:cubicBezTo>
                <a:cubicBezTo>
                  <a:pt x="3937492" y="4339983"/>
                  <a:pt x="1855434" y="4179665"/>
                  <a:pt x="708738" y="4252344"/>
                </a:cubicBezTo>
                <a:cubicBezTo>
                  <a:pt x="313923" y="4220017"/>
                  <a:pt x="-18209" y="3960336"/>
                  <a:pt x="0" y="3543606"/>
                </a:cubicBezTo>
                <a:cubicBezTo>
                  <a:pt x="-38581" y="3188299"/>
                  <a:pt x="63341" y="1483394"/>
                  <a:pt x="0" y="708738"/>
                </a:cubicBezTo>
                <a:close/>
              </a:path>
            </a:pathLst>
          </a:cu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" name="Picture 11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9BFBA5FE-8FAF-96D9-968D-A09DEC196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6" y="2122226"/>
            <a:ext cx="4868127" cy="35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590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5959"/>
            </a:gs>
            <a:gs pos="1000">
              <a:srgbClr val="404040"/>
            </a:gs>
            <a:gs pos="34000">
              <a:srgbClr val="26262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alphaModFix amt="19000"/>
          </a:blip>
          <a:srcRect t="17376" r="33574"/>
          <a:stretch>
            <a:fillRect/>
          </a:stretch>
        </p:blipFill>
        <p:spPr>
          <a:xfrm rot="10800000" flipH="1">
            <a:off x="10258862" y="-217623"/>
            <a:ext cx="1921565" cy="190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3"/>
          <a:srcRect l="20997"/>
          <a:stretch>
            <a:fillRect/>
          </a:stretch>
        </p:blipFill>
        <p:spPr>
          <a:xfrm>
            <a:off x="3405482" y="895092"/>
            <a:ext cx="1377060" cy="34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4"/>
          <a:srcRect r="79003"/>
          <a:stretch>
            <a:fillRect/>
          </a:stretch>
        </p:blipFill>
        <p:spPr>
          <a:xfrm>
            <a:off x="3039497" y="895092"/>
            <a:ext cx="365988" cy="345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07">
            <a:extLst>
              <a:ext uri="{FF2B5EF4-FFF2-40B4-BE49-F238E27FC236}">
                <a16:creationId xmlns:a16="http://schemas.microsoft.com/office/drawing/2014/main" id="{BB5E20A1-51C3-6C54-6EB3-C5B85EEF1CE6}"/>
              </a:ext>
            </a:extLst>
          </p:cNvPr>
          <p:cNvSpPr txBox="1"/>
          <p:nvPr/>
        </p:nvSpPr>
        <p:spPr>
          <a:xfrm>
            <a:off x="0" y="6447814"/>
            <a:ext cx="28177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© 202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4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Ubuntu Condensed"/>
                <a:sym typeface="Ubuntu Condensed"/>
              </a:rPr>
              <a:t> Mantis Networks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03DC2544-3E80-27F6-A3CA-435745E0E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180" y="381216"/>
            <a:ext cx="8414451" cy="5910763"/>
          </a:xfrm>
          <a:prstGeom prst="rect">
            <a:avLst/>
          </a:prstGeom>
        </p:spPr>
      </p:pic>
      <p:sp>
        <p:nvSpPr>
          <p:cNvPr id="96" name="Rectangle: Rounded Corners 14">
            <a:extLst>
              <a:ext uri="{FF2B5EF4-FFF2-40B4-BE49-F238E27FC236}">
                <a16:creationId xmlns:a16="http://schemas.microsoft.com/office/drawing/2014/main" id="{BE3DD939-4FD6-7C9F-6750-03980A5B934D}"/>
              </a:ext>
            </a:extLst>
          </p:cNvPr>
          <p:cNvSpPr/>
          <p:nvPr/>
        </p:nvSpPr>
        <p:spPr>
          <a:xfrm>
            <a:off x="10311561" y="3451302"/>
            <a:ext cx="1431416" cy="947888"/>
          </a:xfrm>
          <a:prstGeom prst="roundRect">
            <a:avLst>
              <a:gd name="adj" fmla="val 93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"/>
              <a:ea typeface="+mn-ea"/>
              <a:cs typeface="Calibri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EC2D62E-44CA-8173-0C7A-12B415F7D131}"/>
              </a:ext>
            </a:extLst>
          </p:cNvPr>
          <p:cNvGrpSpPr/>
          <p:nvPr/>
        </p:nvGrpSpPr>
        <p:grpSpPr>
          <a:xfrm>
            <a:off x="1640393" y="1394065"/>
            <a:ext cx="6966877" cy="2921173"/>
            <a:chOff x="1408899" y="1394065"/>
            <a:chExt cx="6966877" cy="292117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2794BAA-4F5B-DC63-A88D-E7724668799A}"/>
                </a:ext>
              </a:extLst>
            </p:cNvPr>
            <p:cNvGrpSpPr/>
            <p:nvPr/>
          </p:nvGrpSpPr>
          <p:grpSpPr>
            <a:xfrm>
              <a:off x="1408899" y="2021004"/>
              <a:ext cx="369329" cy="369330"/>
              <a:chOff x="2388352" y="11327118"/>
              <a:chExt cx="835140" cy="8351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C7C827C-7C08-AE37-CC14-91F718B3F54F}"/>
                  </a:ext>
                </a:extLst>
              </p:cNvPr>
              <p:cNvSpPr/>
              <p:nvPr/>
            </p:nvSpPr>
            <p:spPr>
              <a:xfrm>
                <a:off x="2388352" y="11327118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61" name="Graphic 60">
                <a:extLst>
                  <a:ext uri="{FF2B5EF4-FFF2-40B4-BE49-F238E27FC236}">
                    <a16:creationId xmlns:a16="http://schemas.microsoft.com/office/drawing/2014/main" id="{8CFCA3F4-D16F-CC5F-87F2-540E4E5DA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E3B1EE-7713-D2DB-5C3D-54A9633EAD95}"/>
                </a:ext>
              </a:extLst>
            </p:cNvPr>
            <p:cNvGrpSpPr/>
            <p:nvPr/>
          </p:nvGrpSpPr>
          <p:grpSpPr>
            <a:xfrm>
              <a:off x="2627165" y="2872882"/>
              <a:ext cx="369329" cy="369330"/>
              <a:chOff x="2388351" y="11327118"/>
              <a:chExt cx="835140" cy="835142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0886B4F-5C40-2231-6AF9-B6B3B85D5E84}"/>
                  </a:ext>
                </a:extLst>
              </p:cNvPr>
              <p:cNvSpPr/>
              <p:nvPr/>
            </p:nvSpPr>
            <p:spPr>
              <a:xfrm>
                <a:off x="2388351" y="11327118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13BD63CC-B319-BDE9-1F68-8C6952EB2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3ED27B-E1ED-757B-51C9-E518724C86F5}"/>
                </a:ext>
              </a:extLst>
            </p:cNvPr>
            <p:cNvCxnSpPr>
              <a:cxnSpLocks/>
              <a:stCxn id="60" idx="4"/>
            </p:cNvCxnSpPr>
            <p:nvPr/>
          </p:nvCxnSpPr>
          <p:spPr>
            <a:xfrm flipH="1">
              <a:off x="1593563" y="2390334"/>
              <a:ext cx="1" cy="1902602"/>
            </a:xfrm>
            <a:prstGeom prst="line">
              <a:avLst/>
            </a:prstGeom>
            <a:noFill/>
            <a:ln w="25400" cap="flat">
              <a:solidFill>
                <a:srgbClr val="90C743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C815FCD-7144-E2A8-CABB-C63B86D916F3}"/>
                </a:ext>
              </a:extLst>
            </p:cNvPr>
            <p:cNvCxnSpPr>
              <a:cxnSpLocks/>
            </p:cNvCxnSpPr>
            <p:nvPr/>
          </p:nvCxnSpPr>
          <p:spPr>
            <a:xfrm>
              <a:off x="2811829" y="3242212"/>
              <a:ext cx="0" cy="1050724"/>
            </a:xfrm>
            <a:prstGeom prst="line">
              <a:avLst/>
            </a:prstGeom>
            <a:noFill/>
            <a:ln w="25400" cap="flat">
              <a:solidFill>
                <a:srgbClr val="90C743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4CAB79-E603-D8B8-A08A-52C886CCD594}"/>
                </a:ext>
              </a:extLst>
            </p:cNvPr>
            <p:cNvGrpSpPr/>
            <p:nvPr/>
          </p:nvGrpSpPr>
          <p:grpSpPr>
            <a:xfrm>
              <a:off x="4694535" y="2641754"/>
              <a:ext cx="462256" cy="462257"/>
              <a:chOff x="2388351" y="11327118"/>
              <a:chExt cx="835140" cy="8351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E7542D1-3437-12BD-3220-04D022E76850}"/>
                  </a:ext>
                </a:extLst>
              </p:cNvPr>
              <p:cNvSpPr/>
              <p:nvPr/>
            </p:nvSpPr>
            <p:spPr>
              <a:xfrm>
                <a:off x="2388351" y="11327118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69" name="Graphic 68">
                <a:extLst>
                  <a:ext uri="{FF2B5EF4-FFF2-40B4-BE49-F238E27FC236}">
                    <a16:creationId xmlns:a16="http://schemas.microsoft.com/office/drawing/2014/main" id="{442D02A6-9CE0-C40F-7083-7DF5EF472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1273FE6-BB1A-2533-12B8-A7CC73739F91}"/>
                </a:ext>
              </a:extLst>
            </p:cNvPr>
            <p:cNvGrpSpPr/>
            <p:nvPr/>
          </p:nvGrpSpPr>
          <p:grpSpPr>
            <a:xfrm>
              <a:off x="5562270" y="2641754"/>
              <a:ext cx="462256" cy="462257"/>
              <a:chOff x="2388351" y="11327118"/>
              <a:chExt cx="835140" cy="835142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957ECCA-5016-6893-3FB6-9AAB616ACF0C}"/>
                  </a:ext>
                </a:extLst>
              </p:cNvPr>
              <p:cNvSpPr/>
              <p:nvPr/>
            </p:nvSpPr>
            <p:spPr>
              <a:xfrm>
                <a:off x="2388351" y="11327118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76" name="Graphic 75">
                <a:extLst>
                  <a:ext uri="{FF2B5EF4-FFF2-40B4-BE49-F238E27FC236}">
                    <a16:creationId xmlns:a16="http://schemas.microsoft.com/office/drawing/2014/main" id="{61CD9C72-A6C2-C9DF-5836-34DFABCEA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0E42A43-D614-AA86-A81B-FA4807476433}"/>
                </a:ext>
              </a:extLst>
            </p:cNvPr>
            <p:cNvGrpSpPr/>
            <p:nvPr/>
          </p:nvGrpSpPr>
          <p:grpSpPr>
            <a:xfrm>
              <a:off x="6493402" y="2647155"/>
              <a:ext cx="462256" cy="462257"/>
              <a:chOff x="2388351" y="11327118"/>
              <a:chExt cx="835140" cy="835142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D5F4635-7D6D-E289-A532-C9A1650021A3}"/>
                  </a:ext>
                </a:extLst>
              </p:cNvPr>
              <p:cNvSpPr/>
              <p:nvPr/>
            </p:nvSpPr>
            <p:spPr>
              <a:xfrm>
                <a:off x="2388351" y="11327118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79" name="Graphic 78">
                <a:extLst>
                  <a:ext uri="{FF2B5EF4-FFF2-40B4-BE49-F238E27FC236}">
                    <a16:creationId xmlns:a16="http://schemas.microsoft.com/office/drawing/2014/main" id="{EF841894-D3E4-A79D-B6B3-DF1552BE8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A1DD978-217C-D2AB-6A84-08103DE8FBAD}"/>
                </a:ext>
              </a:extLst>
            </p:cNvPr>
            <p:cNvGrpSpPr/>
            <p:nvPr/>
          </p:nvGrpSpPr>
          <p:grpSpPr>
            <a:xfrm>
              <a:off x="7913520" y="2641754"/>
              <a:ext cx="462256" cy="462257"/>
              <a:chOff x="2388351" y="11327118"/>
              <a:chExt cx="835140" cy="83514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8BCF043-E9CB-15C1-729A-F87CD27FE540}"/>
                  </a:ext>
                </a:extLst>
              </p:cNvPr>
              <p:cNvSpPr/>
              <p:nvPr/>
            </p:nvSpPr>
            <p:spPr>
              <a:xfrm>
                <a:off x="2388351" y="11327118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82" name="Graphic 81">
                <a:extLst>
                  <a:ext uri="{FF2B5EF4-FFF2-40B4-BE49-F238E27FC236}">
                    <a16:creationId xmlns:a16="http://schemas.microsoft.com/office/drawing/2014/main" id="{0F059D7D-32C6-95E8-47BE-B9231544B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E46E3A8-CBBF-2CE0-501E-C7FE2B862215}"/>
                </a:ext>
              </a:extLst>
            </p:cNvPr>
            <p:cNvGrpSpPr/>
            <p:nvPr/>
          </p:nvGrpSpPr>
          <p:grpSpPr>
            <a:xfrm>
              <a:off x="6031146" y="1394065"/>
              <a:ext cx="462256" cy="462257"/>
              <a:chOff x="2388351" y="11327118"/>
              <a:chExt cx="835140" cy="83514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7F73BBD-C9E2-4E65-D048-F344CD398A18}"/>
                  </a:ext>
                </a:extLst>
              </p:cNvPr>
              <p:cNvSpPr/>
              <p:nvPr/>
            </p:nvSpPr>
            <p:spPr>
              <a:xfrm>
                <a:off x="2388351" y="11327118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85" name="Graphic 84">
                <a:extLst>
                  <a:ext uri="{FF2B5EF4-FFF2-40B4-BE49-F238E27FC236}">
                    <a16:creationId xmlns:a16="http://schemas.microsoft.com/office/drawing/2014/main" id="{473F76DA-F325-914A-C16D-EBC3FC715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3DC61C0-468D-08E9-7F84-E10BC02CBB19}"/>
                </a:ext>
              </a:extLst>
            </p:cNvPr>
            <p:cNvCxnSpPr>
              <a:cxnSpLocks/>
            </p:cNvCxnSpPr>
            <p:nvPr/>
          </p:nvCxnSpPr>
          <p:spPr>
            <a:xfrm>
              <a:off x="6262274" y="1878624"/>
              <a:ext cx="0" cy="2436614"/>
            </a:xfrm>
            <a:prstGeom prst="line">
              <a:avLst/>
            </a:prstGeom>
            <a:noFill/>
            <a:ln w="25400" cap="flat">
              <a:solidFill>
                <a:srgbClr val="90C743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7EDCDDF-A791-DB78-DAA7-76B044765C63}"/>
                </a:ext>
              </a:extLst>
            </p:cNvPr>
            <p:cNvCxnSpPr>
              <a:cxnSpLocks/>
            </p:cNvCxnSpPr>
            <p:nvPr/>
          </p:nvCxnSpPr>
          <p:spPr>
            <a:xfrm>
              <a:off x="4922487" y="3098754"/>
              <a:ext cx="0" cy="1211227"/>
            </a:xfrm>
            <a:prstGeom prst="line">
              <a:avLst/>
            </a:prstGeom>
            <a:noFill/>
            <a:ln w="25400" cap="flat">
              <a:solidFill>
                <a:srgbClr val="90C743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8CC09F5-C4F9-57A8-4D40-28944AE2F371}"/>
                </a:ext>
              </a:extLst>
            </p:cNvPr>
            <p:cNvCxnSpPr>
              <a:cxnSpLocks/>
            </p:cNvCxnSpPr>
            <p:nvPr/>
          </p:nvCxnSpPr>
          <p:spPr>
            <a:xfrm>
              <a:off x="5793398" y="3098754"/>
              <a:ext cx="0" cy="1211227"/>
            </a:xfrm>
            <a:prstGeom prst="line">
              <a:avLst/>
            </a:prstGeom>
            <a:noFill/>
            <a:ln w="25400" cap="flat">
              <a:solidFill>
                <a:srgbClr val="90C743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583319D-EDB1-8F9F-BEC9-B1F787BE7C53}"/>
                </a:ext>
              </a:extLst>
            </p:cNvPr>
            <p:cNvCxnSpPr>
              <a:cxnSpLocks/>
            </p:cNvCxnSpPr>
            <p:nvPr/>
          </p:nvCxnSpPr>
          <p:spPr>
            <a:xfrm>
              <a:off x="6724530" y="3098754"/>
              <a:ext cx="0" cy="1211227"/>
            </a:xfrm>
            <a:prstGeom prst="line">
              <a:avLst/>
            </a:prstGeom>
            <a:noFill/>
            <a:ln w="25400" cap="flat">
              <a:solidFill>
                <a:srgbClr val="90C743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1CAA337-D5D2-EEE3-ADB8-9E9414F482A6}"/>
                </a:ext>
              </a:extLst>
            </p:cNvPr>
            <p:cNvCxnSpPr>
              <a:cxnSpLocks/>
            </p:cNvCxnSpPr>
            <p:nvPr/>
          </p:nvCxnSpPr>
          <p:spPr>
            <a:xfrm>
              <a:off x="8155799" y="3098754"/>
              <a:ext cx="0" cy="1211227"/>
            </a:xfrm>
            <a:prstGeom prst="line">
              <a:avLst/>
            </a:prstGeom>
            <a:noFill/>
            <a:ln w="25400" cap="flat">
              <a:solidFill>
                <a:srgbClr val="90C743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67AEB77-3A0C-7FB0-FD8B-6D2C8B947B2F}"/>
              </a:ext>
            </a:extLst>
          </p:cNvPr>
          <p:cNvGrpSpPr/>
          <p:nvPr/>
        </p:nvGrpSpPr>
        <p:grpSpPr>
          <a:xfrm>
            <a:off x="11118580" y="3535100"/>
            <a:ext cx="385083" cy="385085"/>
            <a:chOff x="14595111" y="11982180"/>
            <a:chExt cx="835140" cy="83514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20502D3-ACED-A533-35C4-3FFB1820BF6A}"/>
                </a:ext>
              </a:extLst>
            </p:cNvPr>
            <p:cNvSpPr/>
            <p:nvPr/>
          </p:nvSpPr>
          <p:spPr>
            <a:xfrm>
              <a:off x="14595111" y="11982180"/>
              <a:ext cx="835140" cy="835142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ea typeface="+mn-ea"/>
                <a:cs typeface="Calibri"/>
                <a:sym typeface="Helvetica Neue"/>
              </a:endParaRPr>
            </a:p>
          </p:txBody>
        </p: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FA140045-FDBA-97B8-BE44-3A2CD0B75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26427" y="12132870"/>
              <a:ext cx="572512" cy="533762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7A714E-4FAF-07DE-0F68-68747ED118CE}"/>
              </a:ext>
            </a:extLst>
          </p:cNvPr>
          <p:cNvGrpSpPr/>
          <p:nvPr/>
        </p:nvGrpSpPr>
        <p:grpSpPr>
          <a:xfrm>
            <a:off x="10483351" y="3541642"/>
            <a:ext cx="385084" cy="385085"/>
            <a:chOff x="2388351" y="11327118"/>
            <a:chExt cx="835140" cy="83514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72BECF7-3C2B-56C4-46F1-5AB07405C847}"/>
                </a:ext>
              </a:extLst>
            </p:cNvPr>
            <p:cNvSpPr/>
            <p:nvPr/>
          </p:nvSpPr>
          <p:spPr>
            <a:xfrm>
              <a:off x="2388351" y="11327118"/>
              <a:ext cx="835140" cy="835142"/>
            </a:xfrm>
            <a:prstGeom prst="ellipse">
              <a:avLst/>
            </a:prstGeom>
            <a:solidFill>
              <a:srgbClr val="90C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ea typeface="+mn-ea"/>
                <a:cs typeface="Calibri"/>
                <a:sym typeface="Helvetica Neue"/>
              </a:endParaRPr>
            </a:p>
          </p:txBody>
        </p:sp>
        <p:pic>
          <p:nvPicPr>
            <p:cNvPr id="107" name="Graphic 106">
              <a:extLst>
                <a:ext uri="{FF2B5EF4-FFF2-40B4-BE49-F238E27FC236}">
                  <a16:creationId xmlns:a16="http://schemas.microsoft.com/office/drawing/2014/main" id="{840E4EBF-589F-EFB8-4646-F0AFC3B47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19667" y="11477808"/>
              <a:ext cx="572512" cy="533762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3172261F-C95C-10E0-6F61-E118D455DEC7}"/>
              </a:ext>
            </a:extLst>
          </p:cNvPr>
          <p:cNvSpPr txBox="1"/>
          <p:nvPr/>
        </p:nvSpPr>
        <p:spPr>
          <a:xfrm>
            <a:off x="10489652" y="3946803"/>
            <a:ext cx="832621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Calibri"/>
                <a:sym typeface="Helvetica Neue"/>
              </a:rPr>
              <a:t>agent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06AAC4-43D4-D431-2C26-FAFCFE9BCF34}"/>
              </a:ext>
            </a:extLst>
          </p:cNvPr>
          <p:cNvSpPr txBox="1"/>
          <p:nvPr/>
        </p:nvSpPr>
        <p:spPr>
          <a:xfrm>
            <a:off x="10930623" y="3946803"/>
            <a:ext cx="832621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Ubuntu Condensed" panose="020B0506030602030204" pitchFamily="34" charset="0"/>
                <a:cs typeface="Calibri"/>
                <a:sym typeface="Helvetica Neue"/>
              </a:rPr>
              <a:t>c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Calibri"/>
                <a:sym typeface="Helvetica Neue"/>
              </a:rPr>
              <a:t>ontroller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Calibri"/>
                <a:sym typeface="Helvetica Neue"/>
              </a:rPr>
              <a:t>/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Calibri"/>
                <a:sym typeface="Helvetica Neue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Ubuntu Condensed" panose="020B0506030602030204" pitchFamily="34" charset="0"/>
                <a:ea typeface="+mn-ea"/>
                <a:cs typeface="Calibri"/>
                <a:sym typeface="Helvetica Neue"/>
              </a:rPr>
              <a:t>operator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F94EF0-351B-9FA0-71E4-6F3D7311C59B}"/>
              </a:ext>
            </a:extLst>
          </p:cNvPr>
          <p:cNvGrpSpPr/>
          <p:nvPr/>
        </p:nvGrpSpPr>
        <p:grpSpPr>
          <a:xfrm>
            <a:off x="370178" y="645983"/>
            <a:ext cx="9402335" cy="2883324"/>
            <a:chOff x="209330" y="1309072"/>
            <a:chExt cx="9402335" cy="201352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9AFF010-9D74-F85A-E84B-6AA340A9307B}"/>
                </a:ext>
              </a:extLst>
            </p:cNvPr>
            <p:cNvSpPr/>
            <p:nvPr/>
          </p:nvSpPr>
          <p:spPr>
            <a:xfrm>
              <a:off x="1389191" y="1309072"/>
              <a:ext cx="8222474" cy="2013522"/>
            </a:xfrm>
            <a:custGeom>
              <a:avLst/>
              <a:gdLst>
                <a:gd name="connsiteX0" fmla="*/ 0 w 8222474"/>
                <a:gd name="connsiteY0" fmla="*/ 154618 h 2013522"/>
                <a:gd name="connsiteX1" fmla="*/ 154618 w 8222474"/>
                <a:gd name="connsiteY1" fmla="*/ 0 h 2013522"/>
                <a:gd name="connsiteX2" fmla="*/ 8067856 w 8222474"/>
                <a:gd name="connsiteY2" fmla="*/ 0 h 2013522"/>
                <a:gd name="connsiteX3" fmla="*/ 8222474 w 8222474"/>
                <a:gd name="connsiteY3" fmla="*/ 154618 h 2013522"/>
                <a:gd name="connsiteX4" fmla="*/ 8222474 w 8222474"/>
                <a:gd name="connsiteY4" fmla="*/ 1858904 h 2013522"/>
                <a:gd name="connsiteX5" fmla="*/ 8067856 w 8222474"/>
                <a:gd name="connsiteY5" fmla="*/ 2013522 h 2013522"/>
                <a:gd name="connsiteX6" fmla="*/ 154618 w 8222474"/>
                <a:gd name="connsiteY6" fmla="*/ 2013522 h 2013522"/>
                <a:gd name="connsiteX7" fmla="*/ 0 w 8222474"/>
                <a:gd name="connsiteY7" fmla="*/ 1858904 h 2013522"/>
                <a:gd name="connsiteX8" fmla="*/ 0 w 8222474"/>
                <a:gd name="connsiteY8" fmla="*/ 154618 h 20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2474" h="2013522" extrusionOk="0">
                  <a:moveTo>
                    <a:pt x="0" y="154618"/>
                  </a:moveTo>
                  <a:cubicBezTo>
                    <a:pt x="-3433" y="67107"/>
                    <a:pt x="57795" y="4290"/>
                    <a:pt x="154618" y="0"/>
                  </a:cubicBezTo>
                  <a:cubicBezTo>
                    <a:pt x="2640048" y="132882"/>
                    <a:pt x="4860322" y="-84951"/>
                    <a:pt x="8067856" y="0"/>
                  </a:cubicBezTo>
                  <a:cubicBezTo>
                    <a:pt x="8143274" y="9741"/>
                    <a:pt x="8220985" y="77454"/>
                    <a:pt x="8222474" y="154618"/>
                  </a:cubicBezTo>
                  <a:cubicBezTo>
                    <a:pt x="8116277" y="997131"/>
                    <a:pt x="8240597" y="1145892"/>
                    <a:pt x="8222474" y="1858904"/>
                  </a:cubicBezTo>
                  <a:cubicBezTo>
                    <a:pt x="8238472" y="1946195"/>
                    <a:pt x="8159939" y="1999754"/>
                    <a:pt x="8067856" y="2013522"/>
                  </a:cubicBezTo>
                  <a:cubicBezTo>
                    <a:pt x="5496417" y="2101161"/>
                    <a:pt x="1574485" y="1940843"/>
                    <a:pt x="154618" y="2013522"/>
                  </a:cubicBezTo>
                  <a:cubicBezTo>
                    <a:pt x="68203" y="2003775"/>
                    <a:pt x="-6260" y="1952996"/>
                    <a:pt x="0" y="1858904"/>
                  </a:cubicBezTo>
                  <a:cubicBezTo>
                    <a:pt x="42928" y="1200750"/>
                    <a:pt x="6443" y="1005987"/>
                    <a:pt x="0" y="154618"/>
                  </a:cubicBezTo>
                  <a:close/>
                </a:path>
              </a:pathLst>
            </a:custGeom>
            <a:noFill/>
            <a:ln w="47625" cap="flat">
              <a:solidFill>
                <a:srgbClr val="90C743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7679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5F8F22-9626-DD59-E8C0-A01F33AB98DA}"/>
                </a:ext>
              </a:extLst>
            </p:cNvPr>
            <p:cNvSpPr txBox="1"/>
            <p:nvPr/>
          </p:nvSpPr>
          <p:spPr>
            <a:xfrm>
              <a:off x="209330" y="2000845"/>
              <a:ext cx="1119367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0C743"/>
                  </a:solidFill>
                  <a:effectLst/>
                  <a:uLnTx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agents &gt;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AFFA12-2753-34C0-A5FB-9118EEA9789F}"/>
              </a:ext>
            </a:extLst>
          </p:cNvPr>
          <p:cNvGrpSpPr/>
          <p:nvPr/>
        </p:nvGrpSpPr>
        <p:grpSpPr>
          <a:xfrm>
            <a:off x="1608530" y="733094"/>
            <a:ext cx="8105491" cy="2669130"/>
            <a:chOff x="1432049" y="573083"/>
            <a:chExt cx="8105491" cy="266913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B6423D9-17F9-BC91-1E97-A375DA8916ED}"/>
                </a:ext>
              </a:extLst>
            </p:cNvPr>
            <p:cNvSpPr/>
            <p:nvPr/>
          </p:nvSpPr>
          <p:spPr>
            <a:xfrm>
              <a:off x="1432049" y="573083"/>
              <a:ext cx="8105491" cy="2669130"/>
            </a:xfrm>
            <a:prstGeom prst="roundRect">
              <a:avLst>
                <a:gd name="adj" fmla="val 7273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92779F1-3127-C6A9-F87B-AC577FE44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775" y="854885"/>
              <a:ext cx="6033829" cy="2291919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33FF9B-AB5A-33A4-03D7-6D51FFE8C1A7}"/>
                </a:ext>
              </a:extLst>
            </p:cNvPr>
            <p:cNvGrpSpPr/>
            <p:nvPr/>
          </p:nvGrpSpPr>
          <p:grpSpPr>
            <a:xfrm>
              <a:off x="5182822" y="2463242"/>
              <a:ext cx="605973" cy="605975"/>
              <a:chOff x="2388351" y="11327125"/>
              <a:chExt cx="835140" cy="83514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1FA31E8-7AF1-8C82-694A-E827EB7F594F}"/>
                  </a:ext>
                </a:extLst>
              </p:cNvPr>
              <p:cNvSpPr/>
              <p:nvPr/>
            </p:nvSpPr>
            <p:spPr>
              <a:xfrm>
                <a:off x="2388351" y="11327125"/>
                <a:ext cx="835140" cy="835143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9C86AAEB-0B2D-72FF-BC75-E10980D6B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4B5220-9D51-5546-4E7D-556F57FF6490}"/>
                </a:ext>
              </a:extLst>
            </p:cNvPr>
            <p:cNvSpPr txBox="1"/>
            <p:nvPr/>
          </p:nvSpPr>
          <p:spPr>
            <a:xfrm>
              <a:off x="4076657" y="2518406"/>
              <a:ext cx="1119367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0C743"/>
                  </a:solidFill>
                  <a:effectLst/>
                  <a:uLnTx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agent 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F81C-FEDF-0050-6E8C-D6515223C3AB}"/>
              </a:ext>
            </a:extLst>
          </p:cNvPr>
          <p:cNvGrpSpPr/>
          <p:nvPr/>
        </p:nvGrpSpPr>
        <p:grpSpPr>
          <a:xfrm>
            <a:off x="3420687" y="1339190"/>
            <a:ext cx="4432773" cy="1388067"/>
            <a:chOff x="3263911" y="1117869"/>
            <a:chExt cx="4432773" cy="1388067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F90B9C26-D9F1-E1CA-BA53-62D690355535}"/>
                </a:ext>
              </a:extLst>
            </p:cNvPr>
            <p:cNvSpPr/>
            <p:nvPr/>
          </p:nvSpPr>
          <p:spPr>
            <a:xfrm rot="10800000">
              <a:off x="4561722" y="1976718"/>
              <a:ext cx="1871551" cy="529218"/>
            </a:xfrm>
            <a:prstGeom prst="trapezoid">
              <a:avLst>
                <a:gd name="adj" fmla="val 202899"/>
              </a:avLst>
            </a:prstGeom>
            <a:solidFill>
              <a:srgbClr val="90C743">
                <a:alpha val="62000"/>
              </a:srgb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8884236-992C-0A8A-D66B-3E9AE9E8F60D}"/>
                </a:ext>
              </a:extLst>
            </p:cNvPr>
            <p:cNvSpPr/>
            <p:nvPr/>
          </p:nvSpPr>
          <p:spPr>
            <a:xfrm>
              <a:off x="3263911" y="1117869"/>
              <a:ext cx="4432773" cy="869260"/>
            </a:xfrm>
            <a:prstGeom prst="roundRect">
              <a:avLst/>
            </a:prstGeom>
            <a:solidFill>
              <a:srgbClr val="90C743">
                <a:alpha val="62000"/>
              </a:srgb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80CBDF-DE36-5B39-F764-9AF35B9840F9}"/>
              </a:ext>
            </a:extLst>
          </p:cNvPr>
          <p:cNvGrpSpPr/>
          <p:nvPr/>
        </p:nvGrpSpPr>
        <p:grpSpPr>
          <a:xfrm>
            <a:off x="529936" y="4406610"/>
            <a:ext cx="548562" cy="548565"/>
            <a:chOff x="14595111" y="11982180"/>
            <a:chExt cx="835140" cy="83514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6748E0-18A5-6655-DC01-D5FE6DDAE720}"/>
                </a:ext>
              </a:extLst>
            </p:cNvPr>
            <p:cNvSpPr/>
            <p:nvPr/>
          </p:nvSpPr>
          <p:spPr>
            <a:xfrm>
              <a:off x="14595111" y="11982180"/>
              <a:ext cx="835140" cy="835142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ea typeface="+mn-ea"/>
                <a:cs typeface="Calibri"/>
                <a:sym typeface="Helvetica Neue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8DD8B8F-68F8-BE99-6474-5821BD06A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26427" y="12132870"/>
              <a:ext cx="572512" cy="533762"/>
            </a:xfrm>
            <a:prstGeom prst="rect">
              <a:avLst/>
            </a:prstGeom>
          </p:spPr>
        </p:pic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B594FB2-821C-8DC3-CF4E-58972AE6BB6C}"/>
              </a:ext>
            </a:extLst>
          </p:cNvPr>
          <p:cNvCxnSpPr>
            <a:cxnSpLocks/>
          </p:cNvCxnSpPr>
          <p:nvPr/>
        </p:nvCxnSpPr>
        <p:spPr>
          <a:xfrm>
            <a:off x="1065707" y="4682175"/>
            <a:ext cx="482086" cy="0"/>
          </a:xfrm>
          <a:prstGeom prst="straightConnector1">
            <a:avLst/>
          </a:prstGeom>
          <a:noFill/>
          <a:ln w="3175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tailEnd type="arrow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5E55B0-6795-7C31-F754-B3DC926F2FE0}"/>
              </a:ext>
            </a:extLst>
          </p:cNvPr>
          <p:cNvCxnSpPr>
            <a:cxnSpLocks/>
          </p:cNvCxnSpPr>
          <p:nvPr/>
        </p:nvCxnSpPr>
        <p:spPr>
          <a:xfrm>
            <a:off x="1582941" y="4685632"/>
            <a:ext cx="1564249" cy="0"/>
          </a:xfrm>
          <a:prstGeom prst="straightConnector1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dash"/>
            <a:miter lim="800000"/>
            <a:tailEnd type="arrow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899EF0-800E-FB31-19BF-F3A0592E525C}"/>
              </a:ext>
            </a:extLst>
          </p:cNvPr>
          <p:cNvGrpSpPr/>
          <p:nvPr/>
        </p:nvGrpSpPr>
        <p:grpSpPr>
          <a:xfrm>
            <a:off x="167172" y="4142831"/>
            <a:ext cx="1295350" cy="1743500"/>
            <a:chOff x="155529" y="4119683"/>
            <a:chExt cx="1295350" cy="1743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F2D81B-C60A-0763-7759-CEEAA9F1BC26}"/>
                </a:ext>
              </a:extLst>
            </p:cNvPr>
            <p:cNvSpPr txBox="1"/>
            <p:nvPr/>
          </p:nvSpPr>
          <p:spPr>
            <a:xfrm>
              <a:off x="155529" y="5232243"/>
              <a:ext cx="1295350" cy="630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0C743"/>
                  </a:solidFill>
                  <a:effectLst/>
                  <a:uLnTx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controller/operator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48D212F-9A5E-1623-0A18-4DB3425E1CFF}"/>
                </a:ext>
              </a:extLst>
            </p:cNvPr>
            <p:cNvSpPr/>
            <p:nvPr/>
          </p:nvSpPr>
          <p:spPr>
            <a:xfrm>
              <a:off x="209330" y="4119683"/>
              <a:ext cx="1119367" cy="1060693"/>
            </a:xfrm>
            <a:custGeom>
              <a:avLst/>
              <a:gdLst>
                <a:gd name="connsiteX0" fmla="*/ 0 w 1119367"/>
                <a:gd name="connsiteY0" fmla="*/ 176786 h 1060693"/>
                <a:gd name="connsiteX1" fmla="*/ 176786 w 1119367"/>
                <a:gd name="connsiteY1" fmla="*/ 0 h 1060693"/>
                <a:gd name="connsiteX2" fmla="*/ 942581 w 1119367"/>
                <a:gd name="connsiteY2" fmla="*/ 0 h 1060693"/>
                <a:gd name="connsiteX3" fmla="*/ 1119367 w 1119367"/>
                <a:gd name="connsiteY3" fmla="*/ 176786 h 1060693"/>
                <a:gd name="connsiteX4" fmla="*/ 1119367 w 1119367"/>
                <a:gd name="connsiteY4" fmla="*/ 883907 h 1060693"/>
                <a:gd name="connsiteX5" fmla="*/ 942581 w 1119367"/>
                <a:gd name="connsiteY5" fmla="*/ 1060693 h 1060693"/>
                <a:gd name="connsiteX6" fmla="*/ 176786 w 1119367"/>
                <a:gd name="connsiteY6" fmla="*/ 1060693 h 1060693"/>
                <a:gd name="connsiteX7" fmla="*/ 0 w 1119367"/>
                <a:gd name="connsiteY7" fmla="*/ 883907 h 1060693"/>
                <a:gd name="connsiteX8" fmla="*/ 0 w 1119367"/>
                <a:gd name="connsiteY8" fmla="*/ 176786 h 106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367" h="1060693" extrusionOk="0">
                  <a:moveTo>
                    <a:pt x="0" y="176786"/>
                  </a:moveTo>
                  <a:cubicBezTo>
                    <a:pt x="-13438" y="70861"/>
                    <a:pt x="65102" y="5272"/>
                    <a:pt x="176786" y="0"/>
                  </a:cubicBezTo>
                  <a:cubicBezTo>
                    <a:pt x="313659" y="-20832"/>
                    <a:pt x="695996" y="-12107"/>
                    <a:pt x="942581" y="0"/>
                  </a:cubicBezTo>
                  <a:cubicBezTo>
                    <a:pt x="1027046" y="12862"/>
                    <a:pt x="1116301" y="96096"/>
                    <a:pt x="1119367" y="176786"/>
                  </a:cubicBezTo>
                  <a:cubicBezTo>
                    <a:pt x="1057583" y="469794"/>
                    <a:pt x="1114491" y="587317"/>
                    <a:pt x="1119367" y="883907"/>
                  </a:cubicBezTo>
                  <a:cubicBezTo>
                    <a:pt x="1134937" y="983390"/>
                    <a:pt x="1043017" y="1054930"/>
                    <a:pt x="942581" y="1060693"/>
                  </a:cubicBezTo>
                  <a:cubicBezTo>
                    <a:pt x="617591" y="1080353"/>
                    <a:pt x="473534" y="1008882"/>
                    <a:pt x="176786" y="1060693"/>
                  </a:cubicBezTo>
                  <a:cubicBezTo>
                    <a:pt x="78794" y="1057302"/>
                    <a:pt x="-4341" y="987576"/>
                    <a:pt x="0" y="883907"/>
                  </a:cubicBezTo>
                  <a:cubicBezTo>
                    <a:pt x="19637" y="586736"/>
                    <a:pt x="-909" y="473429"/>
                    <a:pt x="0" y="176786"/>
                  </a:cubicBezTo>
                  <a:close/>
                </a:path>
              </a:pathLst>
            </a:custGeom>
            <a:noFill/>
            <a:ln w="41275" cap="flat">
              <a:solidFill>
                <a:srgbClr val="90C743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06C2442-A5A0-071C-B924-59A238D394FC}"/>
              </a:ext>
            </a:extLst>
          </p:cNvPr>
          <p:cNvGrpSpPr/>
          <p:nvPr/>
        </p:nvGrpSpPr>
        <p:grpSpPr>
          <a:xfrm>
            <a:off x="1226103" y="3699195"/>
            <a:ext cx="8484014" cy="2187791"/>
            <a:chOff x="1269145" y="3613098"/>
            <a:chExt cx="8484014" cy="218779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3234025-4060-5E6C-88BF-857EFBE29225}"/>
                </a:ext>
              </a:extLst>
            </p:cNvPr>
            <p:cNvSpPr/>
            <p:nvPr/>
          </p:nvSpPr>
          <p:spPr>
            <a:xfrm>
              <a:off x="1269145" y="3613098"/>
              <a:ext cx="8484014" cy="2187791"/>
            </a:xfrm>
            <a:custGeom>
              <a:avLst/>
              <a:gdLst>
                <a:gd name="connsiteX0" fmla="*/ 0 w 8484014"/>
                <a:gd name="connsiteY0" fmla="*/ 364639 h 2187791"/>
                <a:gd name="connsiteX1" fmla="*/ 364639 w 8484014"/>
                <a:gd name="connsiteY1" fmla="*/ 0 h 2187791"/>
                <a:gd name="connsiteX2" fmla="*/ 8119375 w 8484014"/>
                <a:gd name="connsiteY2" fmla="*/ 0 h 2187791"/>
                <a:gd name="connsiteX3" fmla="*/ 8484014 w 8484014"/>
                <a:gd name="connsiteY3" fmla="*/ 364639 h 2187791"/>
                <a:gd name="connsiteX4" fmla="*/ 8484014 w 8484014"/>
                <a:gd name="connsiteY4" fmla="*/ 1823152 h 2187791"/>
                <a:gd name="connsiteX5" fmla="*/ 8119375 w 8484014"/>
                <a:gd name="connsiteY5" fmla="*/ 2187791 h 2187791"/>
                <a:gd name="connsiteX6" fmla="*/ 364639 w 8484014"/>
                <a:gd name="connsiteY6" fmla="*/ 2187791 h 2187791"/>
                <a:gd name="connsiteX7" fmla="*/ 0 w 8484014"/>
                <a:gd name="connsiteY7" fmla="*/ 1823152 h 2187791"/>
                <a:gd name="connsiteX8" fmla="*/ 0 w 8484014"/>
                <a:gd name="connsiteY8" fmla="*/ 364639 h 218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4014" h="2187791" fill="none" extrusionOk="0">
                  <a:moveTo>
                    <a:pt x="0" y="364639"/>
                  </a:moveTo>
                  <a:cubicBezTo>
                    <a:pt x="-23787" y="159407"/>
                    <a:pt x="191534" y="23128"/>
                    <a:pt x="364639" y="0"/>
                  </a:cubicBezTo>
                  <a:cubicBezTo>
                    <a:pt x="3029471" y="130954"/>
                    <a:pt x="5654138" y="43574"/>
                    <a:pt x="8119375" y="0"/>
                  </a:cubicBezTo>
                  <a:cubicBezTo>
                    <a:pt x="8342126" y="32912"/>
                    <a:pt x="8503328" y="186913"/>
                    <a:pt x="8484014" y="364639"/>
                  </a:cubicBezTo>
                  <a:cubicBezTo>
                    <a:pt x="8460648" y="806109"/>
                    <a:pt x="8502566" y="1157888"/>
                    <a:pt x="8484014" y="1823152"/>
                  </a:cubicBezTo>
                  <a:cubicBezTo>
                    <a:pt x="8461171" y="2028288"/>
                    <a:pt x="8312160" y="2181857"/>
                    <a:pt x="8119375" y="2187791"/>
                  </a:cubicBezTo>
                  <a:cubicBezTo>
                    <a:pt x="6006849" y="2342988"/>
                    <a:pt x="3375257" y="2350811"/>
                    <a:pt x="364639" y="2187791"/>
                  </a:cubicBezTo>
                  <a:cubicBezTo>
                    <a:pt x="164139" y="2175817"/>
                    <a:pt x="-6344" y="2028241"/>
                    <a:pt x="0" y="1823152"/>
                  </a:cubicBezTo>
                  <a:cubicBezTo>
                    <a:pt x="40114" y="1113327"/>
                    <a:pt x="-104537" y="690114"/>
                    <a:pt x="0" y="364639"/>
                  </a:cubicBezTo>
                  <a:close/>
                </a:path>
                <a:path w="8484014" h="2187791" stroke="0" extrusionOk="0">
                  <a:moveTo>
                    <a:pt x="0" y="364639"/>
                  </a:moveTo>
                  <a:cubicBezTo>
                    <a:pt x="-7354" y="158718"/>
                    <a:pt x="155348" y="2967"/>
                    <a:pt x="364639" y="0"/>
                  </a:cubicBezTo>
                  <a:cubicBezTo>
                    <a:pt x="3485471" y="132882"/>
                    <a:pt x="7051393" y="-84951"/>
                    <a:pt x="8119375" y="0"/>
                  </a:cubicBezTo>
                  <a:cubicBezTo>
                    <a:pt x="8295052" y="25105"/>
                    <a:pt x="8481522" y="177026"/>
                    <a:pt x="8484014" y="364639"/>
                  </a:cubicBezTo>
                  <a:cubicBezTo>
                    <a:pt x="8426761" y="1014239"/>
                    <a:pt x="8488563" y="1256892"/>
                    <a:pt x="8484014" y="1823152"/>
                  </a:cubicBezTo>
                  <a:cubicBezTo>
                    <a:pt x="8486727" y="2024859"/>
                    <a:pt x="8330163" y="2168439"/>
                    <a:pt x="8119375" y="2187791"/>
                  </a:cubicBezTo>
                  <a:cubicBezTo>
                    <a:pt x="6370753" y="2275430"/>
                    <a:pt x="2745118" y="2115112"/>
                    <a:pt x="364639" y="2187791"/>
                  </a:cubicBezTo>
                  <a:cubicBezTo>
                    <a:pt x="162853" y="2183964"/>
                    <a:pt x="-3860" y="2029902"/>
                    <a:pt x="0" y="1823152"/>
                  </a:cubicBezTo>
                  <a:cubicBezTo>
                    <a:pt x="-67412" y="1545236"/>
                    <a:pt x="88789" y="738631"/>
                    <a:pt x="0" y="3646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1275" cap="flat">
              <a:solidFill>
                <a:srgbClr val="90C743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9F250DB-B9F7-5497-01FF-21AB4BE96D88}"/>
                </a:ext>
              </a:extLst>
            </p:cNvPr>
            <p:cNvGrpSpPr/>
            <p:nvPr/>
          </p:nvGrpSpPr>
          <p:grpSpPr>
            <a:xfrm>
              <a:off x="1726841" y="4231229"/>
              <a:ext cx="779352" cy="779356"/>
              <a:chOff x="14595111" y="11969776"/>
              <a:chExt cx="835140" cy="83514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6BAA44-B59A-8350-6F1A-436B4E030CB4}"/>
                  </a:ext>
                </a:extLst>
              </p:cNvPr>
              <p:cNvSpPr/>
              <p:nvPr/>
            </p:nvSpPr>
            <p:spPr>
              <a:xfrm>
                <a:off x="14595111" y="11969776"/>
                <a:ext cx="835140" cy="835142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C3C208D0-A007-851F-5938-CCB3D5042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726427" y="12132870"/>
                <a:ext cx="572512" cy="533762"/>
              </a:xfrm>
              <a:prstGeom prst="rect">
                <a:avLst/>
              </a:prstGeom>
            </p:spPr>
          </p:pic>
        </p:grp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4BAE6C6-924B-7A52-3D7F-9E8EA85666BF}"/>
                </a:ext>
              </a:extLst>
            </p:cNvPr>
            <p:cNvSpPr/>
            <p:nvPr/>
          </p:nvSpPr>
          <p:spPr>
            <a:xfrm>
              <a:off x="5537905" y="3874183"/>
              <a:ext cx="2996680" cy="1459172"/>
            </a:xfrm>
            <a:prstGeom prst="roundRect">
              <a:avLst>
                <a:gd name="adj" fmla="val 11942"/>
              </a:avLst>
            </a:prstGeom>
            <a:noFill/>
            <a:ln w="15875" cap="flat">
              <a:solidFill>
                <a:schemeClr val="tx1"/>
              </a:solidFill>
              <a:prstDash val="dash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902739"/>
                        <a:gd name="connsiteY0" fmla="*/ 285792 h 1714715"/>
                        <a:gd name="connsiteX1" fmla="*/ 285792 w 3902739"/>
                        <a:gd name="connsiteY1" fmla="*/ 0 h 1714715"/>
                        <a:gd name="connsiteX2" fmla="*/ 3616947 w 3902739"/>
                        <a:gd name="connsiteY2" fmla="*/ 0 h 1714715"/>
                        <a:gd name="connsiteX3" fmla="*/ 3902739 w 3902739"/>
                        <a:gd name="connsiteY3" fmla="*/ 285792 h 1714715"/>
                        <a:gd name="connsiteX4" fmla="*/ 3902739 w 3902739"/>
                        <a:gd name="connsiteY4" fmla="*/ 1428923 h 1714715"/>
                        <a:gd name="connsiteX5" fmla="*/ 3616947 w 3902739"/>
                        <a:gd name="connsiteY5" fmla="*/ 1714715 h 1714715"/>
                        <a:gd name="connsiteX6" fmla="*/ 285792 w 3902739"/>
                        <a:gd name="connsiteY6" fmla="*/ 1714715 h 1714715"/>
                        <a:gd name="connsiteX7" fmla="*/ 0 w 3902739"/>
                        <a:gd name="connsiteY7" fmla="*/ 1428923 h 1714715"/>
                        <a:gd name="connsiteX8" fmla="*/ 0 w 3902739"/>
                        <a:gd name="connsiteY8" fmla="*/ 285792 h 1714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902739" h="1714715" extrusionOk="0">
                          <a:moveTo>
                            <a:pt x="0" y="285792"/>
                          </a:moveTo>
                          <a:cubicBezTo>
                            <a:pt x="-23977" y="113163"/>
                            <a:pt x="124089" y="1450"/>
                            <a:pt x="285792" y="0"/>
                          </a:cubicBezTo>
                          <a:cubicBezTo>
                            <a:pt x="1233952" y="132882"/>
                            <a:pt x="2238787" y="-84951"/>
                            <a:pt x="3616947" y="0"/>
                          </a:cubicBezTo>
                          <a:cubicBezTo>
                            <a:pt x="3753814" y="20480"/>
                            <a:pt x="3897137" y="158915"/>
                            <a:pt x="3902739" y="285792"/>
                          </a:cubicBezTo>
                          <a:cubicBezTo>
                            <a:pt x="3809750" y="764683"/>
                            <a:pt x="3832748" y="897343"/>
                            <a:pt x="3902739" y="1428923"/>
                          </a:cubicBezTo>
                          <a:cubicBezTo>
                            <a:pt x="3906319" y="1587187"/>
                            <a:pt x="3778786" y="1706483"/>
                            <a:pt x="3616947" y="1714715"/>
                          </a:cubicBezTo>
                          <a:cubicBezTo>
                            <a:pt x="2099127" y="1802354"/>
                            <a:pt x="985539" y="1642036"/>
                            <a:pt x="285792" y="1714715"/>
                          </a:cubicBezTo>
                          <a:cubicBezTo>
                            <a:pt x="124737" y="1684041"/>
                            <a:pt x="-18424" y="1612366"/>
                            <a:pt x="0" y="1428923"/>
                          </a:cubicBezTo>
                          <a:cubicBezTo>
                            <a:pt x="-61006" y="1052517"/>
                            <a:pt x="-5902" y="852196"/>
                            <a:pt x="0" y="28579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7A61C3-A769-5698-73C0-39FED7BFC2B3}"/>
                </a:ext>
              </a:extLst>
            </p:cNvPr>
            <p:cNvGrpSpPr/>
            <p:nvPr/>
          </p:nvGrpSpPr>
          <p:grpSpPr>
            <a:xfrm>
              <a:off x="5900937" y="4133121"/>
              <a:ext cx="485415" cy="485416"/>
              <a:chOff x="2388351" y="11307203"/>
              <a:chExt cx="835140" cy="83514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BE72FE3-AE95-63CF-7DA0-A6E09ECF8FD8}"/>
                  </a:ext>
                </a:extLst>
              </p:cNvPr>
              <p:cNvSpPr/>
              <p:nvPr/>
            </p:nvSpPr>
            <p:spPr>
              <a:xfrm>
                <a:off x="2388351" y="11307203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12710B3A-5128-5F56-2366-369DC7B99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F5C0F56-B99C-ED76-B12E-4147FAC294A1}"/>
                </a:ext>
              </a:extLst>
            </p:cNvPr>
            <p:cNvGrpSpPr/>
            <p:nvPr/>
          </p:nvGrpSpPr>
          <p:grpSpPr>
            <a:xfrm>
              <a:off x="6631103" y="4133121"/>
              <a:ext cx="485415" cy="485416"/>
              <a:chOff x="2388351" y="11307203"/>
              <a:chExt cx="835140" cy="83514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95C389F-F374-5663-EE75-BF3A19BBD698}"/>
                  </a:ext>
                </a:extLst>
              </p:cNvPr>
              <p:cNvSpPr/>
              <p:nvPr/>
            </p:nvSpPr>
            <p:spPr>
              <a:xfrm>
                <a:off x="2388351" y="11307203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8738EB85-DBA7-9EDF-EB1D-6814C621B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A31A57A-53A6-B2B2-97A3-49AB3E49C374}"/>
                </a:ext>
              </a:extLst>
            </p:cNvPr>
            <p:cNvGrpSpPr/>
            <p:nvPr/>
          </p:nvGrpSpPr>
          <p:grpSpPr>
            <a:xfrm>
              <a:off x="7361269" y="4133121"/>
              <a:ext cx="485415" cy="485416"/>
              <a:chOff x="2388351" y="11307203"/>
              <a:chExt cx="835140" cy="83514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EEABF33-E8BF-C455-A9F5-E699A30FE704}"/>
                  </a:ext>
                </a:extLst>
              </p:cNvPr>
              <p:cNvSpPr/>
              <p:nvPr/>
            </p:nvSpPr>
            <p:spPr>
              <a:xfrm>
                <a:off x="2388351" y="11307203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826A3CA0-5BBC-C14A-AFC9-FE515D865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08B0EB2-4310-4B8C-0C0D-D55BD9F9620F}"/>
                </a:ext>
              </a:extLst>
            </p:cNvPr>
            <p:cNvGrpSpPr/>
            <p:nvPr/>
          </p:nvGrpSpPr>
          <p:grpSpPr>
            <a:xfrm>
              <a:off x="6332047" y="4679556"/>
              <a:ext cx="485415" cy="485416"/>
              <a:chOff x="2388351" y="11307203"/>
              <a:chExt cx="835140" cy="83514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022EAE1-7875-0D14-6CE5-D6875AD071D4}"/>
                  </a:ext>
                </a:extLst>
              </p:cNvPr>
              <p:cNvSpPr/>
              <p:nvPr/>
            </p:nvSpPr>
            <p:spPr>
              <a:xfrm>
                <a:off x="2388351" y="11307203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DE190C47-23E4-59EC-FAD5-934F6D1FB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3D6C1C-BFAE-BE18-4564-9DF66E83957B}"/>
                </a:ext>
              </a:extLst>
            </p:cNvPr>
            <p:cNvGrpSpPr/>
            <p:nvPr/>
          </p:nvGrpSpPr>
          <p:grpSpPr>
            <a:xfrm>
              <a:off x="7062213" y="4679556"/>
              <a:ext cx="485415" cy="485416"/>
              <a:chOff x="2388351" y="11307203"/>
              <a:chExt cx="835140" cy="83514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A51CA28-CC44-4ACD-5F74-D64F923AF3E3}"/>
                  </a:ext>
                </a:extLst>
              </p:cNvPr>
              <p:cNvSpPr/>
              <p:nvPr/>
            </p:nvSpPr>
            <p:spPr>
              <a:xfrm>
                <a:off x="2388351" y="11307203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3639A118-21D7-C4EF-BD53-2E5130F34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15F18BB-5750-90C4-47F4-26FDC185210E}"/>
                </a:ext>
              </a:extLst>
            </p:cNvPr>
            <p:cNvGrpSpPr/>
            <p:nvPr/>
          </p:nvGrpSpPr>
          <p:grpSpPr>
            <a:xfrm>
              <a:off x="7792379" y="4679556"/>
              <a:ext cx="485415" cy="485416"/>
              <a:chOff x="2388351" y="11307203"/>
              <a:chExt cx="835140" cy="83514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632839A-0458-A807-4CE2-F71E0B0DD033}"/>
                  </a:ext>
                </a:extLst>
              </p:cNvPr>
              <p:cNvSpPr/>
              <p:nvPr/>
            </p:nvSpPr>
            <p:spPr>
              <a:xfrm>
                <a:off x="2388351" y="11307203"/>
                <a:ext cx="835140" cy="835142"/>
              </a:xfrm>
              <a:prstGeom prst="ellipse">
                <a:avLst/>
              </a:prstGeom>
              <a:solidFill>
                <a:srgbClr val="90C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untu"/>
                  <a:ea typeface="+mn-ea"/>
                  <a:cs typeface="Calibri"/>
                  <a:sym typeface="Helvetica Neue"/>
                </a:endParaRPr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15379A34-BADD-3FC2-EBE3-B3D90DF9B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9667" y="11477808"/>
                <a:ext cx="572512" cy="533762"/>
              </a:xfrm>
              <a:prstGeom prst="rect">
                <a:avLst/>
              </a:prstGeom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ECA517-1237-B7C2-C730-567DBEB868B5}"/>
                </a:ext>
              </a:extLst>
            </p:cNvPr>
            <p:cNvSpPr txBox="1"/>
            <p:nvPr/>
          </p:nvSpPr>
          <p:spPr>
            <a:xfrm>
              <a:off x="7973334" y="3890883"/>
              <a:ext cx="54060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buntu Condensed" panose="020B0506030602030204" pitchFamily="34" charset="0"/>
                  <a:ea typeface="Ubuntu"/>
                  <a:cs typeface="Ubuntu"/>
                  <a:sym typeface="Ubuntu"/>
                </a:rPr>
                <a:t>cluster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106A793-FC1C-409E-91DB-82F2ECF029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4618" y="4618537"/>
              <a:ext cx="3017569" cy="2370"/>
            </a:xfrm>
            <a:prstGeom prst="straightConnector1">
              <a:avLst/>
            </a:prstGeom>
            <a:noFill/>
            <a:ln w="15875" cap="flat">
              <a:solidFill>
                <a:schemeClr val="tx1"/>
              </a:solidFill>
              <a:prstDash val="dash"/>
              <a:miter lim="800000"/>
              <a:tailEnd type="arrow" w="med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E8A93CE-CB6E-F89D-2189-5F627FBAE40A}"/>
              </a:ext>
            </a:extLst>
          </p:cNvPr>
          <p:cNvGrpSpPr/>
          <p:nvPr/>
        </p:nvGrpSpPr>
        <p:grpSpPr>
          <a:xfrm>
            <a:off x="3209863" y="4188262"/>
            <a:ext cx="2033741" cy="1613209"/>
            <a:chOff x="3013796" y="4087736"/>
            <a:chExt cx="2033741" cy="161320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2C36D08-9E16-9218-11B3-34D434404548}"/>
                </a:ext>
              </a:extLst>
            </p:cNvPr>
            <p:cNvGrpSpPr/>
            <p:nvPr/>
          </p:nvGrpSpPr>
          <p:grpSpPr>
            <a:xfrm>
              <a:off x="3013796" y="4087736"/>
              <a:ext cx="939715" cy="443051"/>
              <a:chOff x="4736512" y="4167433"/>
              <a:chExt cx="939715" cy="443051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15CC9233-D1AC-8667-807A-DEBCE9D2CF8A}"/>
                  </a:ext>
                </a:extLst>
              </p:cNvPr>
              <p:cNvSpPr/>
              <p:nvPr/>
            </p:nvSpPr>
            <p:spPr>
              <a:xfrm>
                <a:off x="4737568" y="4167433"/>
                <a:ext cx="938659" cy="443051"/>
              </a:xfrm>
              <a:custGeom>
                <a:avLst/>
                <a:gdLst>
                  <a:gd name="connsiteX0" fmla="*/ 0 w 938659"/>
                  <a:gd name="connsiteY0" fmla="*/ 51691 h 443051"/>
                  <a:gd name="connsiteX1" fmla="*/ 51691 w 938659"/>
                  <a:gd name="connsiteY1" fmla="*/ 0 h 443051"/>
                  <a:gd name="connsiteX2" fmla="*/ 886968 w 938659"/>
                  <a:gd name="connsiteY2" fmla="*/ 0 h 443051"/>
                  <a:gd name="connsiteX3" fmla="*/ 938659 w 938659"/>
                  <a:gd name="connsiteY3" fmla="*/ 51691 h 443051"/>
                  <a:gd name="connsiteX4" fmla="*/ 938659 w 938659"/>
                  <a:gd name="connsiteY4" fmla="*/ 391360 h 443051"/>
                  <a:gd name="connsiteX5" fmla="*/ 886968 w 938659"/>
                  <a:gd name="connsiteY5" fmla="*/ 443051 h 443051"/>
                  <a:gd name="connsiteX6" fmla="*/ 51691 w 938659"/>
                  <a:gd name="connsiteY6" fmla="*/ 443051 h 443051"/>
                  <a:gd name="connsiteX7" fmla="*/ 0 w 938659"/>
                  <a:gd name="connsiteY7" fmla="*/ 391360 h 443051"/>
                  <a:gd name="connsiteX8" fmla="*/ 0 w 938659"/>
                  <a:gd name="connsiteY8" fmla="*/ 51691 h 4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659" h="443051" fill="none" extrusionOk="0">
                    <a:moveTo>
                      <a:pt x="0" y="51691"/>
                    </a:moveTo>
                    <a:cubicBezTo>
                      <a:pt x="-2971" y="22662"/>
                      <a:pt x="25506" y="1933"/>
                      <a:pt x="51691" y="0"/>
                    </a:cubicBezTo>
                    <a:cubicBezTo>
                      <a:pt x="353289" y="-55846"/>
                      <a:pt x="533740" y="18392"/>
                      <a:pt x="886968" y="0"/>
                    </a:cubicBezTo>
                    <a:cubicBezTo>
                      <a:pt x="918354" y="4371"/>
                      <a:pt x="939048" y="23620"/>
                      <a:pt x="938659" y="51691"/>
                    </a:cubicBezTo>
                    <a:cubicBezTo>
                      <a:pt x="915544" y="199686"/>
                      <a:pt x="918571" y="270905"/>
                      <a:pt x="938659" y="391360"/>
                    </a:cubicBezTo>
                    <a:cubicBezTo>
                      <a:pt x="938261" y="419973"/>
                      <a:pt x="913992" y="442000"/>
                      <a:pt x="886968" y="443051"/>
                    </a:cubicBezTo>
                    <a:cubicBezTo>
                      <a:pt x="769030" y="426896"/>
                      <a:pt x="151556" y="441699"/>
                      <a:pt x="51691" y="443051"/>
                    </a:cubicBezTo>
                    <a:cubicBezTo>
                      <a:pt x="23242" y="441717"/>
                      <a:pt x="-4806" y="422715"/>
                      <a:pt x="0" y="391360"/>
                    </a:cubicBezTo>
                    <a:cubicBezTo>
                      <a:pt x="-14926" y="280419"/>
                      <a:pt x="-11376" y="97794"/>
                      <a:pt x="0" y="51691"/>
                    </a:cubicBezTo>
                    <a:close/>
                  </a:path>
                  <a:path w="938659" h="443051" stroke="0" extrusionOk="0">
                    <a:moveTo>
                      <a:pt x="0" y="51691"/>
                    </a:moveTo>
                    <a:cubicBezTo>
                      <a:pt x="-3904" y="20735"/>
                      <a:pt x="22379" y="287"/>
                      <a:pt x="51691" y="0"/>
                    </a:cubicBezTo>
                    <a:cubicBezTo>
                      <a:pt x="462450" y="-71138"/>
                      <a:pt x="541829" y="27780"/>
                      <a:pt x="886968" y="0"/>
                    </a:cubicBezTo>
                    <a:cubicBezTo>
                      <a:pt x="914126" y="1357"/>
                      <a:pt x="938184" y="25768"/>
                      <a:pt x="938659" y="51691"/>
                    </a:cubicBezTo>
                    <a:cubicBezTo>
                      <a:pt x="917849" y="181031"/>
                      <a:pt x="942425" y="237578"/>
                      <a:pt x="938659" y="391360"/>
                    </a:cubicBezTo>
                    <a:cubicBezTo>
                      <a:pt x="943820" y="420520"/>
                      <a:pt x="917132" y="439724"/>
                      <a:pt x="886968" y="443051"/>
                    </a:cubicBezTo>
                    <a:cubicBezTo>
                      <a:pt x="689752" y="473885"/>
                      <a:pt x="384510" y="468896"/>
                      <a:pt x="51691" y="443051"/>
                    </a:cubicBezTo>
                    <a:cubicBezTo>
                      <a:pt x="22618" y="438046"/>
                      <a:pt x="-3171" y="424314"/>
                      <a:pt x="0" y="391360"/>
                    </a:cubicBezTo>
                    <a:cubicBezTo>
                      <a:pt x="-28682" y="267028"/>
                      <a:pt x="-17296" y="193027"/>
                      <a:pt x="0" y="5169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11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E1290A-E558-24D7-3BAC-76CAE4E1C624}"/>
                  </a:ext>
                </a:extLst>
              </p:cNvPr>
              <p:cNvSpPr txBox="1"/>
              <p:nvPr/>
            </p:nvSpPr>
            <p:spPr>
              <a:xfrm>
                <a:off x="4736512" y="4218331"/>
                <a:ext cx="930218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  <a:t>topology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97AA009-141F-AC90-DC60-743D46428E84}"/>
                </a:ext>
              </a:extLst>
            </p:cNvPr>
            <p:cNvGrpSpPr/>
            <p:nvPr/>
          </p:nvGrpSpPr>
          <p:grpSpPr>
            <a:xfrm>
              <a:off x="4043379" y="4087736"/>
              <a:ext cx="1004158" cy="443051"/>
              <a:chOff x="5744729" y="4166222"/>
              <a:chExt cx="1004158" cy="443051"/>
            </a:xfrm>
          </p:grpSpPr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A59B0786-3E38-EB43-F687-00F32305D135}"/>
                  </a:ext>
                </a:extLst>
              </p:cNvPr>
              <p:cNvSpPr/>
              <p:nvPr/>
            </p:nvSpPr>
            <p:spPr>
              <a:xfrm>
                <a:off x="5767739" y="4166222"/>
                <a:ext cx="938659" cy="443051"/>
              </a:xfrm>
              <a:custGeom>
                <a:avLst/>
                <a:gdLst>
                  <a:gd name="connsiteX0" fmla="*/ 0 w 938659"/>
                  <a:gd name="connsiteY0" fmla="*/ 51691 h 443051"/>
                  <a:gd name="connsiteX1" fmla="*/ 51691 w 938659"/>
                  <a:gd name="connsiteY1" fmla="*/ 0 h 443051"/>
                  <a:gd name="connsiteX2" fmla="*/ 886968 w 938659"/>
                  <a:gd name="connsiteY2" fmla="*/ 0 h 443051"/>
                  <a:gd name="connsiteX3" fmla="*/ 938659 w 938659"/>
                  <a:gd name="connsiteY3" fmla="*/ 51691 h 443051"/>
                  <a:gd name="connsiteX4" fmla="*/ 938659 w 938659"/>
                  <a:gd name="connsiteY4" fmla="*/ 391360 h 443051"/>
                  <a:gd name="connsiteX5" fmla="*/ 886968 w 938659"/>
                  <a:gd name="connsiteY5" fmla="*/ 443051 h 443051"/>
                  <a:gd name="connsiteX6" fmla="*/ 51691 w 938659"/>
                  <a:gd name="connsiteY6" fmla="*/ 443051 h 443051"/>
                  <a:gd name="connsiteX7" fmla="*/ 0 w 938659"/>
                  <a:gd name="connsiteY7" fmla="*/ 391360 h 443051"/>
                  <a:gd name="connsiteX8" fmla="*/ 0 w 938659"/>
                  <a:gd name="connsiteY8" fmla="*/ 51691 h 4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659" h="443051" fill="none" extrusionOk="0">
                    <a:moveTo>
                      <a:pt x="0" y="51691"/>
                    </a:moveTo>
                    <a:cubicBezTo>
                      <a:pt x="-2971" y="22662"/>
                      <a:pt x="25506" y="1933"/>
                      <a:pt x="51691" y="0"/>
                    </a:cubicBezTo>
                    <a:cubicBezTo>
                      <a:pt x="353289" y="-55846"/>
                      <a:pt x="533740" y="18392"/>
                      <a:pt x="886968" y="0"/>
                    </a:cubicBezTo>
                    <a:cubicBezTo>
                      <a:pt x="918354" y="4371"/>
                      <a:pt x="939048" y="23620"/>
                      <a:pt x="938659" y="51691"/>
                    </a:cubicBezTo>
                    <a:cubicBezTo>
                      <a:pt x="915544" y="199686"/>
                      <a:pt x="918571" y="270905"/>
                      <a:pt x="938659" y="391360"/>
                    </a:cubicBezTo>
                    <a:cubicBezTo>
                      <a:pt x="938261" y="419973"/>
                      <a:pt x="913992" y="442000"/>
                      <a:pt x="886968" y="443051"/>
                    </a:cubicBezTo>
                    <a:cubicBezTo>
                      <a:pt x="769030" y="426896"/>
                      <a:pt x="151556" y="441699"/>
                      <a:pt x="51691" y="443051"/>
                    </a:cubicBezTo>
                    <a:cubicBezTo>
                      <a:pt x="23242" y="441717"/>
                      <a:pt x="-4806" y="422715"/>
                      <a:pt x="0" y="391360"/>
                    </a:cubicBezTo>
                    <a:cubicBezTo>
                      <a:pt x="-14926" y="280419"/>
                      <a:pt x="-11376" y="97794"/>
                      <a:pt x="0" y="51691"/>
                    </a:cubicBezTo>
                    <a:close/>
                  </a:path>
                  <a:path w="938659" h="443051" stroke="0" extrusionOk="0">
                    <a:moveTo>
                      <a:pt x="0" y="51691"/>
                    </a:moveTo>
                    <a:cubicBezTo>
                      <a:pt x="-3904" y="20735"/>
                      <a:pt x="22379" y="287"/>
                      <a:pt x="51691" y="0"/>
                    </a:cubicBezTo>
                    <a:cubicBezTo>
                      <a:pt x="462450" y="-71138"/>
                      <a:pt x="541829" y="27780"/>
                      <a:pt x="886968" y="0"/>
                    </a:cubicBezTo>
                    <a:cubicBezTo>
                      <a:pt x="914126" y="1357"/>
                      <a:pt x="938184" y="25768"/>
                      <a:pt x="938659" y="51691"/>
                    </a:cubicBezTo>
                    <a:cubicBezTo>
                      <a:pt x="917849" y="181031"/>
                      <a:pt x="942425" y="237578"/>
                      <a:pt x="938659" y="391360"/>
                    </a:cubicBezTo>
                    <a:cubicBezTo>
                      <a:pt x="943820" y="420520"/>
                      <a:pt x="917132" y="439724"/>
                      <a:pt x="886968" y="443051"/>
                    </a:cubicBezTo>
                    <a:cubicBezTo>
                      <a:pt x="689752" y="473885"/>
                      <a:pt x="384510" y="468896"/>
                      <a:pt x="51691" y="443051"/>
                    </a:cubicBezTo>
                    <a:cubicBezTo>
                      <a:pt x="22618" y="438046"/>
                      <a:pt x="-3171" y="424314"/>
                      <a:pt x="0" y="391360"/>
                    </a:cubicBezTo>
                    <a:cubicBezTo>
                      <a:pt x="-28682" y="267028"/>
                      <a:pt x="-17296" y="193027"/>
                      <a:pt x="0" y="51691"/>
                    </a:cubicBezTo>
                    <a:close/>
                  </a:path>
                </a:pathLst>
              </a:custGeom>
              <a:solidFill>
                <a:srgbClr val="7030A0"/>
              </a:solidFill>
              <a:ln w="12700" cap="flat">
                <a:noFill/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11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4B1AD59-A4FB-E3E5-7782-BD301552868F}"/>
                  </a:ext>
                </a:extLst>
              </p:cNvPr>
              <p:cNvSpPr txBox="1"/>
              <p:nvPr/>
            </p:nvSpPr>
            <p:spPr>
              <a:xfrm>
                <a:off x="5744729" y="4217120"/>
                <a:ext cx="1004158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  <a:t>flow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33C7069-4CE9-9E58-8789-093483428BDF}"/>
                </a:ext>
              </a:extLst>
            </p:cNvPr>
            <p:cNvGrpSpPr/>
            <p:nvPr/>
          </p:nvGrpSpPr>
          <p:grpSpPr>
            <a:xfrm>
              <a:off x="3014851" y="4670787"/>
              <a:ext cx="938660" cy="443051"/>
              <a:chOff x="6795670" y="4166222"/>
              <a:chExt cx="938660" cy="443051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001FE821-49C0-6E66-0FEB-840E433316A9}"/>
                  </a:ext>
                </a:extLst>
              </p:cNvPr>
              <p:cNvSpPr/>
              <p:nvPr/>
            </p:nvSpPr>
            <p:spPr>
              <a:xfrm>
                <a:off x="6795671" y="4166222"/>
                <a:ext cx="938659" cy="443051"/>
              </a:xfrm>
              <a:custGeom>
                <a:avLst/>
                <a:gdLst>
                  <a:gd name="connsiteX0" fmla="*/ 0 w 938659"/>
                  <a:gd name="connsiteY0" fmla="*/ 51691 h 443051"/>
                  <a:gd name="connsiteX1" fmla="*/ 51691 w 938659"/>
                  <a:gd name="connsiteY1" fmla="*/ 0 h 443051"/>
                  <a:gd name="connsiteX2" fmla="*/ 886968 w 938659"/>
                  <a:gd name="connsiteY2" fmla="*/ 0 h 443051"/>
                  <a:gd name="connsiteX3" fmla="*/ 938659 w 938659"/>
                  <a:gd name="connsiteY3" fmla="*/ 51691 h 443051"/>
                  <a:gd name="connsiteX4" fmla="*/ 938659 w 938659"/>
                  <a:gd name="connsiteY4" fmla="*/ 391360 h 443051"/>
                  <a:gd name="connsiteX5" fmla="*/ 886968 w 938659"/>
                  <a:gd name="connsiteY5" fmla="*/ 443051 h 443051"/>
                  <a:gd name="connsiteX6" fmla="*/ 51691 w 938659"/>
                  <a:gd name="connsiteY6" fmla="*/ 443051 h 443051"/>
                  <a:gd name="connsiteX7" fmla="*/ 0 w 938659"/>
                  <a:gd name="connsiteY7" fmla="*/ 391360 h 443051"/>
                  <a:gd name="connsiteX8" fmla="*/ 0 w 938659"/>
                  <a:gd name="connsiteY8" fmla="*/ 51691 h 4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659" h="443051" fill="none" extrusionOk="0">
                    <a:moveTo>
                      <a:pt x="0" y="51691"/>
                    </a:moveTo>
                    <a:cubicBezTo>
                      <a:pt x="-2971" y="22662"/>
                      <a:pt x="25506" y="1933"/>
                      <a:pt x="51691" y="0"/>
                    </a:cubicBezTo>
                    <a:cubicBezTo>
                      <a:pt x="353289" y="-55846"/>
                      <a:pt x="533740" y="18392"/>
                      <a:pt x="886968" y="0"/>
                    </a:cubicBezTo>
                    <a:cubicBezTo>
                      <a:pt x="918354" y="4371"/>
                      <a:pt x="939048" y="23620"/>
                      <a:pt x="938659" y="51691"/>
                    </a:cubicBezTo>
                    <a:cubicBezTo>
                      <a:pt x="915544" y="199686"/>
                      <a:pt x="918571" y="270905"/>
                      <a:pt x="938659" y="391360"/>
                    </a:cubicBezTo>
                    <a:cubicBezTo>
                      <a:pt x="938261" y="419973"/>
                      <a:pt x="913992" y="442000"/>
                      <a:pt x="886968" y="443051"/>
                    </a:cubicBezTo>
                    <a:cubicBezTo>
                      <a:pt x="769030" y="426896"/>
                      <a:pt x="151556" y="441699"/>
                      <a:pt x="51691" y="443051"/>
                    </a:cubicBezTo>
                    <a:cubicBezTo>
                      <a:pt x="23242" y="441717"/>
                      <a:pt x="-4806" y="422715"/>
                      <a:pt x="0" y="391360"/>
                    </a:cubicBezTo>
                    <a:cubicBezTo>
                      <a:pt x="-14926" y="280419"/>
                      <a:pt x="-11376" y="97794"/>
                      <a:pt x="0" y="51691"/>
                    </a:cubicBezTo>
                    <a:close/>
                  </a:path>
                  <a:path w="938659" h="443051" stroke="0" extrusionOk="0">
                    <a:moveTo>
                      <a:pt x="0" y="51691"/>
                    </a:moveTo>
                    <a:cubicBezTo>
                      <a:pt x="-3904" y="20735"/>
                      <a:pt x="22379" y="287"/>
                      <a:pt x="51691" y="0"/>
                    </a:cubicBezTo>
                    <a:cubicBezTo>
                      <a:pt x="462450" y="-71138"/>
                      <a:pt x="541829" y="27780"/>
                      <a:pt x="886968" y="0"/>
                    </a:cubicBezTo>
                    <a:cubicBezTo>
                      <a:pt x="914126" y="1357"/>
                      <a:pt x="938184" y="25768"/>
                      <a:pt x="938659" y="51691"/>
                    </a:cubicBezTo>
                    <a:cubicBezTo>
                      <a:pt x="917849" y="181031"/>
                      <a:pt x="942425" y="237578"/>
                      <a:pt x="938659" y="391360"/>
                    </a:cubicBezTo>
                    <a:cubicBezTo>
                      <a:pt x="943820" y="420520"/>
                      <a:pt x="917132" y="439724"/>
                      <a:pt x="886968" y="443051"/>
                    </a:cubicBezTo>
                    <a:cubicBezTo>
                      <a:pt x="689752" y="473885"/>
                      <a:pt x="384510" y="468896"/>
                      <a:pt x="51691" y="443051"/>
                    </a:cubicBezTo>
                    <a:cubicBezTo>
                      <a:pt x="22618" y="438046"/>
                      <a:pt x="-3171" y="424314"/>
                      <a:pt x="0" y="391360"/>
                    </a:cubicBezTo>
                    <a:cubicBezTo>
                      <a:pt x="-28682" y="267028"/>
                      <a:pt x="-17296" y="193027"/>
                      <a:pt x="0" y="516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11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C96096D-44B5-0AC3-A4CC-4CAA9BB900EA}"/>
                  </a:ext>
                </a:extLst>
              </p:cNvPr>
              <p:cNvSpPr txBox="1"/>
              <p:nvPr/>
            </p:nvSpPr>
            <p:spPr>
              <a:xfrm>
                <a:off x="6795670" y="4224941"/>
                <a:ext cx="938659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  <a:t>protocol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1C87327-2931-F9D2-55AF-A19B59F59467}"/>
                </a:ext>
              </a:extLst>
            </p:cNvPr>
            <p:cNvGrpSpPr/>
            <p:nvPr/>
          </p:nvGrpSpPr>
          <p:grpSpPr>
            <a:xfrm>
              <a:off x="4037847" y="4670787"/>
              <a:ext cx="1004158" cy="480151"/>
              <a:chOff x="7764347" y="4149221"/>
              <a:chExt cx="1004158" cy="480151"/>
            </a:xfrm>
          </p:grpSpPr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BBFA8330-5E3D-F1D4-E8FB-DB2A4BB53689}"/>
                  </a:ext>
                </a:extLst>
              </p:cNvPr>
              <p:cNvSpPr/>
              <p:nvPr/>
            </p:nvSpPr>
            <p:spPr>
              <a:xfrm>
                <a:off x="7792889" y="4149221"/>
                <a:ext cx="938659" cy="443051"/>
              </a:xfrm>
              <a:custGeom>
                <a:avLst/>
                <a:gdLst>
                  <a:gd name="connsiteX0" fmla="*/ 0 w 938659"/>
                  <a:gd name="connsiteY0" fmla="*/ 51691 h 443051"/>
                  <a:gd name="connsiteX1" fmla="*/ 51691 w 938659"/>
                  <a:gd name="connsiteY1" fmla="*/ 0 h 443051"/>
                  <a:gd name="connsiteX2" fmla="*/ 886968 w 938659"/>
                  <a:gd name="connsiteY2" fmla="*/ 0 h 443051"/>
                  <a:gd name="connsiteX3" fmla="*/ 938659 w 938659"/>
                  <a:gd name="connsiteY3" fmla="*/ 51691 h 443051"/>
                  <a:gd name="connsiteX4" fmla="*/ 938659 w 938659"/>
                  <a:gd name="connsiteY4" fmla="*/ 391360 h 443051"/>
                  <a:gd name="connsiteX5" fmla="*/ 886968 w 938659"/>
                  <a:gd name="connsiteY5" fmla="*/ 443051 h 443051"/>
                  <a:gd name="connsiteX6" fmla="*/ 51691 w 938659"/>
                  <a:gd name="connsiteY6" fmla="*/ 443051 h 443051"/>
                  <a:gd name="connsiteX7" fmla="*/ 0 w 938659"/>
                  <a:gd name="connsiteY7" fmla="*/ 391360 h 443051"/>
                  <a:gd name="connsiteX8" fmla="*/ 0 w 938659"/>
                  <a:gd name="connsiteY8" fmla="*/ 51691 h 4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659" h="443051" fill="none" extrusionOk="0">
                    <a:moveTo>
                      <a:pt x="0" y="51691"/>
                    </a:moveTo>
                    <a:cubicBezTo>
                      <a:pt x="-2971" y="22662"/>
                      <a:pt x="25506" y="1933"/>
                      <a:pt x="51691" y="0"/>
                    </a:cubicBezTo>
                    <a:cubicBezTo>
                      <a:pt x="353289" y="-55846"/>
                      <a:pt x="533740" y="18392"/>
                      <a:pt x="886968" y="0"/>
                    </a:cubicBezTo>
                    <a:cubicBezTo>
                      <a:pt x="918354" y="4371"/>
                      <a:pt x="939048" y="23620"/>
                      <a:pt x="938659" y="51691"/>
                    </a:cubicBezTo>
                    <a:cubicBezTo>
                      <a:pt x="915544" y="199686"/>
                      <a:pt x="918571" y="270905"/>
                      <a:pt x="938659" y="391360"/>
                    </a:cubicBezTo>
                    <a:cubicBezTo>
                      <a:pt x="938261" y="419973"/>
                      <a:pt x="913992" y="442000"/>
                      <a:pt x="886968" y="443051"/>
                    </a:cubicBezTo>
                    <a:cubicBezTo>
                      <a:pt x="769030" y="426896"/>
                      <a:pt x="151556" y="441699"/>
                      <a:pt x="51691" y="443051"/>
                    </a:cubicBezTo>
                    <a:cubicBezTo>
                      <a:pt x="23242" y="441717"/>
                      <a:pt x="-4806" y="422715"/>
                      <a:pt x="0" y="391360"/>
                    </a:cubicBezTo>
                    <a:cubicBezTo>
                      <a:pt x="-14926" y="280419"/>
                      <a:pt x="-11376" y="97794"/>
                      <a:pt x="0" y="51691"/>
                    </a:cubicBezTo>
                    <a:close/>
                  </a:path>
                  <a:path w="938659" h="443051" stroke="0" extrusionOk="0">
                    <a:moveTo>
                      <a:pt x="0" y="51691"/>
                    </a:moveTo>
                    <a:cubicBezTo>
                      <a:pt x="-3904" y="20735"/>
                      <a:pt x="22379" y="287"/>
                      <a:pt x="51691" y="0"/>
                    </a:cubicBezTo>
                    <a:cubicBezTo>
                      <a:pt x="462450" y="-71138"/>
                      <a:pt x="541829" y="27780"/>
                      <a:pt x="886968" y="0"/>
                    </a:cubicBezTo>
                    <a:cubicBezTo>
                      <a:pt x="914126" y="1357"/>
                      <a:pt x="938184" y="25768"/>
                      <a:pt x="938659" y="51691"/>
                    </a:cubicBezTo>
                    <a:cubicBezTo>
                      <a:pt x="917849" y="181031"/>
                      <a:pt x="942425" y="237578"/>
                      <a:pt x="938659" y="391360"/>
                    </a:cubicBezTo>
                    <a:cubicBezTo>
                      <a:pt x="943820" y="420520"/>
                      <a:pt x="917132" y="439724"/>
                      <a:pt x="886968" y="443051"/>
                    </a:cubicBezTo>
                    <a:cubicBezTo>
                      <a:pt x="689752" y="473885"/>
                      <a:pt x="384510" y="468896"/>
                      <a:pt x="51691" y="443051"/>
                    </a:cubicBezTo>
                    <a:cubicBezTo>
                      <a:pt x="22618" y="438046"/>
                      <a:pt x="-3171" y="424314"/>
                      <a:pt x="0" y="391360"/>
                    </a:cubicBezTo>
                    <a:cubicBezTo>
                      <a:pt x="-28682" y="267028"/>
                      <a:pt x="-17296" y="193027"/>
                      <a:pt x="0" y="5169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11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84AD7EE-971E-B36C-E536-10DA99530818}"/>
                  </a:ext>
                </a:extLst>
              </p:cNvPr>
              <p:cNvSpPr txBox="1"/>
              <p:nvPr/>
            </p:nvSpPr>
            <p:spPr>
              <a:xfrm>
                <a:off x="7764347" y="4152320"/>
                <a:ext cx="1004158" cy="4770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ts val="14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  <a:t>plaintext</a:t>
                </a:r>
                <a:b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  <a:t>payload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0EDDF4B-3AAF-A48E-8B64-2BB9368AAE69}"/>
                </a:ext>
              </a:extLst>
            </p:cNvPr>
            <p:cNvGrpSpPr/>
            <p:nvPr/>
          </p:nvGrpSpPr>
          <p:grpSpPr>
            <a:xfrm>
              <a:off x="3474248" y="5223893"/>
              <a:ext cx="1004158" cy="477052"/>
              <a:chOff x="8786157" y="4160796"/>
              <a:chExt cx="1004158" cy="477052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D2B30373-1AD8-2D20-DC6D-72B2760583A6}"/>
                  </a:ext>
                </a:extLst>
              </p:cNvPr>
              <p:cNvSpPr/>
              <p:nvPr/>
            </p:nvSpPr>
            <p:spPr>
              <a:xfrm>
                <a:off x="8800042" y="4166222"/>
                <a:ext cx="938659" cy="443051"/>
              </a:xfrm>
              <a:custGeom>
                <a:avLst/>
                <a:gdLst>
                  <a:gd name="connsiteX0" fmla="*/ 0 w 938659"/>
                  <a:gd name="connsiteY0" fmla="*/ 51691 h 443051"/>
                  <a:gd name="connsiteX1" fmla="*/ 51691 w 938659"/>
                  <a:gd name="connsiteY1" fmla="*/ 0 h 443051"/>
                  <a:gd name="connsiteX2" fmla="*/ 886968 w 938659"/>
                  <a:gd name="connsiteY2" fmla="*/ 0 h 443051"/>
                  <a:gd name="connsiteX3" fmla="*/ 938659 w 938659"/>
                  <a:gd name="connsiteY3" fmla="*/ 51691 h 443051"/>
                  <a:gd name="connsiteX4" fmla="*/ 938659 w 938659"/>
                  <a:gd name="connsiteY4" fmla="*/ 391360 h 443051"/>
                  <a:gd name="connsiteX5" fmla="*/ 886968 w 938659"/>
                  <a:gd name="connsiteY5" fmla="*/ 443051 h 443051"/>
                  <a:gd name="connsiteX6" fmla="*/ 51691 w 938659"/>
                  <a:gd name="connsiteY6" fmla="*/ 443051 h 443051"/>
                  <a:gd name="connsiteX7" fmla="*/ 0 w 938659"/>
                  <a:gd name="connsiteY7" fmla="*/ 391360 h 443051"/>
                  <a:gd name="connsiteX8" fmla="*/ 0 w 938659"/>
                  <a:gd name="connsiteY8" fmla="*/ 51691 h 4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659" h="443051" fill="none" extrusionOk="0">
                    <a:moveTo>
                      <a:pt x="0" y="51691"/>
                    </a:moveTo>
                    <a:cubicBezTo>
                      <a:pt x="-2971" y="22662"/>
                      <a:pt x="25506" y="1933"/>
                      <a:pt x="51691" y="0"/>
                    </a:cubicBezTo>
                    <a:cubicBezTo>
                      <a:pt x="353289" y="-55846"/>
                      <a:pt x="533740" y="18392"/>
                      <a:pt x="886968" y="0"/>
                    </a:cubicBezTo>
                    <a:cubicBezTo>
                      <a:pt x="918354" y="4371"/>
                      <a:pt x="939048" y="23620"/>
                      <a:pt x="938659" y="51691"/>
                    </a:cubicBezTo>
                    <a:cubicBezTo>
                      <a:pt x="915544" y="199686"/>
                      <a:pt x="918571" y="270905"/>
                      <a:pt x="938659" y="391360"/>
                    </a:cubicBezTo>
                    <a:cubicBezTo>
                      <a:pt x="938261" y="419973"/>
                      <a:pt x="913992" y="442000"/>
                      <a:pt x="886968" y="443051"/>
                    </a:cubicBezTo>
                    <a:cubicBezTo>
                      <a:pt x="769030" y="426896"/>
                      <a:pt x="151556" y="441699"/>
                      <a:pt x="51691" y="443051"/>
                    </a:cubicBezTo>
                    <a:cubicBezTo>
                      <a:pt x="23242" y="441717"/>
                      <a:pt x="-4806" y="422715"/>
                      <a:pt x="0" y="391360"/>
                    </a:cubicBezTo>
                    <a:cubicBezTo>
                      <a:pt x="-14926" y="280419"/>
                      <a:pt x="-11376" y="97794"/>
                      <a:pt x="0" y="51691"/>
                    </a:cubicBezTo>
                    <a:close/>
                  </a:path>
                  <a:path w="938659" h="443051" stroke="0" extrusionOk="0">
                    <a:moveTo>
                      <a:pt x="0" y="51691"/>
                    </a:moveTo>
                    <a:cubicBezTo>
                      <a:pt x="-3904" y="20735"/>
                      <a:pt x="22379" y="287"/>
                      <a:pt x="51691" y="0"/>
                    </a:cubicBezTo>
                    <a:cubicBezTo>
                      <a:pt x="462450" y="-71138"/>
                      <a:pt x="541829" y="27780"/>
                      <a:pt x="886968" y="0"/>
                    </a:cubicBezTo>
                    <a:cubicBezTo>
                      <a:pt x="914126" y="1357"/>
                      <a:pt x="938184" y="25768"/>
                      <a:pt x="938659" y="51691"/>
                    </a:cubicBezTo>
                    <a:cubicBezTo>
                      <a:pt x="917849" y="181031"/>
                      <a:pt x="942425" y="237578"/>
                      <a:pt x="938659" y="391360"/>
                    </a:cubicBezTo>
                    <a:cubicBezTo>
                      <a:pt x="943820" y="420520"/>
                      <a:pt x="917132" y="439724"/>
                      <a:pt x="886968" y="443051"/>
                    </a:cubicBezTo>
                    <a:cubicBezTo>
                      <a:pt x="689752" y="473885"/>
                      <a:pt x="384510" y="468896"/>
                      <a:pt x="51691" y="443051"/>
                    </a:cubicBezTo>
                    <a:cubicBezTo>
                      <a:pt x="22618" y="438046"/>
                      <a:pt x="-3171" y="424314"/>
                      <a:pt x="0" y="391360"/>
                    </a:cubicBezTo>
                    <a:cubicBezTo>
                      <a:pt x="-28682" y="267028"/>
                      <a:pt x="-17296" y="193027"/>
                      <a:pt x="0" y="5169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11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B80B0DB-9F8A-5133-2FA3-B4CB222DAB9D}"/>
                  </a:ext>
                </a:extLst>
              </p:cNvPr>
              <p:cNvSpPr txBox="1"/>
              <p:nvPr/>
            </p:nvSpPr>
            <p:spPr>
              <a:xfrm>
                <a:off x="8786157" y="4160796"/>
                <a:ext cx="1004158" cy="4770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ts val="14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  <a:t>packet</a:t>
                </a:r>
                <a:b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buntu Condensed" panose="020B0506030602030204" pitchFamily="34" charset="0"/>
                    <a:ea typeface="Ubuntu"/>
                    <a:cs typeface="Ubuntu"/>
                    <a:sym typeface="Ubuntu"/>
                  </a:rPr>
                  <a:t>capture</a:t>
                </a:r>
              </a:p>
            </p:txBody>
          </p: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5F8241B3-292C-1251-8DEF-D4318A4CC467}"/>
              </a:ext>
            </a:extLst>
          </p:cNvPr>
          <p:cNvSpPr/>
          <p:nvPr/>
        </p:nvSpPr>
        <p:spPr>
          <a:xfrm>
            <a:off x="1115883" y="4608925"/>
            <a:ext cx="143933" cy="1439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E1D5FF-5FA3-4F97-60CC-F2998DDE9791}"/>
              </a:ext>
            </a:extLst>
          </p:cNvPr>
          <p:cNvSpPr/>
          <p:nvPr/>
        </p:nvSpPr>
        <p:spPr>
          <a:xfrm>
            <a:off x="1115883" y="4608925"/>
            <a:ext cx="143933" cy="1439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F1F67E-701D-BCD5-0417-987600709DF0}"/>
              </a:ext>
            </a:extLst>
          </p:cNvPr>
          <p:cNvSpPr/>
          <p:nvPr/>
        </p:nvSpPr>
        <p:spPr>
          <a:xfrm>
            <a:off x="1115883" y="4608925"/>
            <a:ext cx="143933" cy="1439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D112DD-3BCC-15E0-100E-C840D125B03B}"/>
              </a:ext>
            </a:extLst>
          </p:cNvPr>
          <p:cNvSpPr/>
          <p:nvPr/>
        </p:nvSpPr>
        <p:spPr>
          <a:xfrm>
            <a:off x="1115883" y="4608925"/>
            <a:ext cx="143933" cy="1439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C26A7C-3A12-8B81-CD4D-2C9737C2A64A}"/>
              </a:ext>
            </a:extLst>
          </p:cNvPr>
          <p:cNvSpPr/>
          <p:nvPr/>
        </p:nvSpPr>
        <p:spPr>
          <a:xfrm>
            <a:off x="1115883" y="4608925"/>
            <a:ext cx="143933" cy="1439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22C0BE-3873-B623-0827-36728CD964EA}"/>
              </a:ext>
            </a:extLst>
          </p:cNvPr>
          <p:cNvSpPr/>
          <p:nvPr/>
        </p:nvSpPr>
        <p:spPr>
          <a:xfrm>
            <a:off x="1115883" y="4608925"/>
            <a:ext cx="143933" cy="1439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631C178-8BCC-C7C1-9A8A-914D5DCB6535}"/>
              </a:ext>
            </a:extLst>
          </p:cNvPr>
          <p:cNvSpPr/>
          <p:nvPr/>
        </p:nvSpPr>
        <p:spPr>
          <a:xfrm>
            <a:off x="1743302" y="4203284"/>
            <a:ext cx="163510" cy="1635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0DA0335-7E15-F07F-F9BD-900907EC8725}"/>
              </a:ext>
            </a:extLst>
          </p:cNvPr>
          <p:cNvSpPr/>
          <p:nvPr/>
        </p:nvSpPr>
        <p:spPr>
          <a:xfrm>
            <a:off x="2957742" y="4203284"/>
            <a:ext cx="163510" cy="1635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578A135-BFBC-71A1-8EA4-9B6EE34B0EEC}"/>
              </a:ext>
            </a:extLst>
          </p:cNvPr>
          <p:cNvSpPr/>
          <p:nvPr/>
        </p:nvSpPr>
        <p:spPr>
          <a:xfrm>
            <a:off x="5063993" y="4203284"/>
            <a:ext cx="163510" cy="1635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32182EB-838C-923C-A45A-22189392E6C2}"/>
              </a:ext>
            </a:extLst>
          </p:cNvPr>
          <p:cNvSpPr/>
          <p:nvPr/>
        </p:nvSpPr>
        <p:spPr>
          <a:xfrm>
            <a:off x="5946254" y="4203284"/>
            <a:ext cx="163510" cy="1635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5BDA779-64AD-DC8B-5BAF-804E5E915DD1}"/>
              </a:ext>
            </a:extLst>
          </p:cNvPr>
          <p:cNvSpPr/>
          <p:nvPr/>
        </p:nvSpPr>
        <p:spPr>
          <a:xfrm>
            <a:off x="6412641" y="4203284"/>
            <a:ext cx="163510" cy="1635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F56CDCB-4716-B755-86DD-74AD994E8944}"/>
              </a:ext>
            </a:extLst>
          </p:cNvPr>
          <p:cNvSpPr/>
          <p:nvPr/>
        </p:nvSpPr>
        <p:spPr>
          <a:xfrm>
            <a:off x="6877258" y="4203284"/>
            <a:ext cx="163510" cy="1635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452C6AC-6C0F-E98F-F693-0D17F3DEF1D9}"/>
              </a:ext>
            </a:extLst>
          </p:cNvPr>
          <p:cNvSpPr/>
          <p:nvPr/>
        </p:nvSpPr>
        <p:spPr>
          <a:xfrm>
            <a:off x="8305537" y="4203284"/>
            <a:ext cx="163510" cy="1635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D31CF45-E86D-33C0-6544-7C3625E88766}"/>
              </a:ext>
            </a:extLst>
          </p:cNvPr>
          <p:cNvSpPr/>
          <p:nvPr/>
        </p:nvSpPr>
        <p:spPr>
          <a:xfrm>
            <a:off x="8323527" y="3077581"/>
            <a:ext cx="127530" cy="127530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2757CEE5-15C6-BD7F-1474-BAC40F911D59}"/>
              </a:ext>
            </a:extLst>
          </p:cNvPr>
          <p:cNvSpPr/>
          <p:nvPr/>
        </p:nvSpPr>
        <p:spPr>
          <a:xfrm>
            <a:off x="1761292" y="2340721"/>
            <a:ext cx="127530" cy="127530"/>
          </a:xfrm>
          <a:prstGeom prst="ellipse">
            <a:avLst/>
          </a:prstGeom>
          <a:solidFill>
            <a:srgbClr val="2E75B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7EE322A-A41C-C439-9D7E-4A4F00D3A28A}"/>
              </a:ext>
            </a:extLst>
          </p:cNvPr>
          <p:cNvSpPr/>
          <p:nvPr/>
        </p:nvSpPr>
        <p:spPr>
          <a:xfrm>
            <a:off x="1761292" y="2334326"/>
            <a:ext cx="127530" cy="127530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A7CA8C4-AEDB-BB2F-A775-934CA1D98D96}"/>
              </a:ext>
            </a:extLst>
          </p:cNvPr>
          <p:cNvSpPr/>
          <p:nvPr/>
        </p:nvSpPr>
        <p:spPr>
          <a:xfrm>
            <a:off x="2982808" y="3219162"/>
            <a:ext cx="127530" cy="127530"/>
          </a:xfrm>
          <a:prstGeom prst="ellipse">
            <a:avLst/>
          </a:prstGeom>
          <a:solidFill>
            <a:srgbClr val="ED7D3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43C0F62-473D-857B-16C2-E36C0D7BDACD}"/>
              </a:ext>
            </a:extLst>
          </p:cNvPr>
          <p:cNvSpPr/>
          <p:nvPr/>
        </p:nvSpPr>
        <p:spPr>
          <a:xfrm>
            <a:off x="5097711" y="3062609"/>
            <a:ext cx="127530" cy="127530"/>
          </a:xfrm>
          <a:prstGeom prst="ellipse">
            <a:avLst/>
          </a:prstGeom>
          <a:solidFill>
            <a:srgbClr val="70AD4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521E21C-D935-874F-43C1-32DA8F4A0F1D}"/>
              </a:ext>
            </a:extLst>
          </p:cNvPr>
          <p:cNvSpPr/>
          <p:nvPr/>
        </p:nvSpPr>
        <p:spPr>
          <a:xfrm>
            <a:off x="5097711" y="3064336"/>
            <a:ext cx="127530" cy="127530"/>
          </a:xfrm>
          <a:prstGeom prst="ellipse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63B6B19-D7FB-3331-2120-0414CD36B6B2}"/>
              </a:ext>
            </a:extLst>
          </p:cNvPr>
          <p:cNvSpPr/>
          <p:nvPr/>
        </p:nvSpPr>
        <p:spPr>
          <a:xfrm>
            <a:off x="5963955" y="3072667"/>
            <a:ext cx="127530" cy="127530"/>
          </a:xfrm>
          <a:prstGeom prst="ellipse">
            <a:avLst/>
          </a:prstGeom>
          <a:solidFill>
            <a:srgbClr val="ED7D3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FA33D7D-5B33-F9B8-B5F0-3FEF6244E20B}"/>
              </a:ext>
            </a:extLst>
          </p:cNvPr>
          <p:cNvSpPr/>
          <p:nvPr/>
        </p:nvSpPr>
        <p:spPr>
          <a:xfrm>
            <a:off x="6430003" y="1837488"/>
            <a:ext cx="127530" cy="127530"/>
          </a:xfrm>
          <a:prstGeom prst="ellipse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EEA07990-50F1-020A-31B2-A9DD49E3CAD5}"/>
              </a:ext>
            </a:extLst>
          </p:cNvPr>
          <p:cNvSpPr/>
          <p:nvPr/>
        </p:nvSpPr>
        <p:spPr>
          <a:xfrm>
            <a:off x="6430300" y="1835337"/>
            <a:ext cx="127530" cy="127530"/>
          </a:xfrm>
          <a:prstGeom prst="ellipse">
            <a:avLst/>
          </a:prstGeom>
          <a:solidFill>
            <a:srgbClr val="70AD4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881352F7-C1E5-4ABE-22D4-8962137BC2C3}"/>
              </a:ext>
            </a:extLst>
          </p:cNvPr>
          <p:cNvSpPr/>
          <p:nvPr/>
        </p:nvSpPr>
        <p:spPr>
          <a:xfrm>
            <a:off x="6430003" y="1829403"/>
            <a:ext cx="127530" cy="127530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2ED64A3F-E8C9-47C2-9800-572D4B9958C5}"/>
              </a:ext>
            </a:extLst>
          </p:cNvPr>
          <p:cNvSpPr/>
          <p:nvPr/>
        </p:nvSpPr>
        <p:spPr>
          <a:xfrm>
            <a:off x="6892259" y="3076716"/>
            <a:ext cx="127530" cy="127530"/>
          </a:xfrm>
          <a:prstGeom prst="ellipse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446943FF-669C-F789-2DA9-37E1B7D71E47}"/>
              </a:ext>
            </a:extLst>
          </p:cNvPr>
          <p:cNvSpPr/>
          <p:nvPr/>
        </p:nvSpPr>
        <p:spPr>
          <a:xfrm>
            <a:off x="6898630" y="3076716"/>
            <a:ext cx="127530" cy="127530"/>
          </a:xfrm>
          <a:prstGeom prst="ellipse">
            <a:avLst/>
          </a:prstGeom>
          <a:solidFill>
            <a:srgbClr val="2E75B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18568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repeatCount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6731 2.59259E-6 " pathEditMode="relative" rAng="0" ptsTypes="AA">
                                      <p:cBhvr>
                                        <p:cTn id="7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2.59259E-6 L 0.16731 2.59259E-6 " pathEditMode="relative" rAng="0" ptsTypes="AA">
                                      <p:cBhvr>
                                        <p:cTn id="7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2.59259E-6 L 0.16731 2.59259E-6 " pathEditMode="relative" rAng="0" ptsTypes="AA">
                                      <p:cBhvr>
                                        <p:cTn id="7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2.59259E-6 L 0.16731 2.59259E-6 " pathEditMode="relative" rAng="0" ptsTypes="AA">
                                      <p:cBhvr>
                                        <p:cTn id="77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16667E-6 2.59259E-6 L 0.16731 2.59259E-6 " pathEditMode="relative" rAng="0" ptsTypes="AA">
                                      <p:cBhvr>
                                        <p:cTn id="7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2.59259E-6 L 0.16731 2.59259E-6 " pathEditMode="relative" rAng="0" ptsTypes="AA">
                                      <p:cBhvr>
                                        <p:cTn id="81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42" presetClass="path" presetSubtype="0" repeatCount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6.25E-7 -0.27338 " pathEditMode="relative" rAng="0" ptsTypes="AA">
                                      <p:cBhvr>
                                        <p:cTn id="112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8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repeatCount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1.25E-6 -0.15463 " pathEditMode="relative" rAng="0" ptsTypes="AA">
                                      <p:cBhvr>
                                        <p:cTn id="114" dur="1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3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4.79167E-6 -0.17662 " pathEditMode="relative" rAng="0" ptsTypes="AA">
                                      <p:cBhvr>
                                        <p:cTn id="116" dur="1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4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1.04167E-6 -0.17662 " pathEditMode="relative" rAng="0" ptsTypes="AA">
                                      <p:cBhvr>
                                        <p:cTn id="118" dur="1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4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2.08333E-6 -0.35 " pathEditMode="relative" rAng="0" ptsTypes="AA">
                                      <p:cBhvr>
                                        <p:cTn id="120" dur="1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3.125E-6 -0.17662 " pathEditMode="relative" rAng="0" ptsTypes="AA">
                                      <p:cBhvr>
                                        <p:cTn id="122" dur="1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4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6.25E-7 -0.17662 " pathEditMode="relative" rAng="0" ptsTypes="AA">
                                      <p:cBhvr>
                                        <p:cTn id="124" dur="1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6.25E-7 -2.96296E-6 L -2.08333E-7 0.274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12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2.5E-6 0.2752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81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65 0.1460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6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0833E-6 2.96296E-6 L -0.00065 0.16898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844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48148E-6 L -0.00065 0.16875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842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04167E-6 2.59259E-6 L -2.08333E-6 0.1673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426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3.33333E-6 L -3.125E-6 0.34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56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9167E-6 -1.85185E-6 L -0.00013 0.3479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56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2.08333E-6 0.3488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91667E-6 -3.7037E-7 L 0.00013 0.166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403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1.45833E-6 0.1666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38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0039 0.166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56" grpId="0" animBg="1"/>
      <p:bldP spid="56" grpId="1" animBg="1"/>
      <p:bldP spid="5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4" grpId="0" animBg="1"/>
      <p:bldP spid="124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Ubuntu"/>
            <a:ea typeface="Ubuntu"/>
            <a:cs typeface="Ubuntu"/>
            <a:sym typeface="Ubuntu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Ubuntu"/>
            <a:ea typeface="Ubuntu"/>
            <a:cs typeface="Ubuntu"/>
            <a:sym typeface="Ubuntu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429471</TotalTime>
  <Words>860</Words>
  <Application>Microsoft Macintosh PowerPoint</Application>
  <PresentationFormat>Widescreen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Ubuntu</vt:lpstr>
      <vt:lpstr>Ubuntu Condensed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Fecher</dc:creator>
  <cp:lastModifiedBy>Mike Fecher</cp:lastModifiedBy>
  <cp:revision>153</cp:revision>
  <dcterms:created xsi:type="dcterms:W3CDTF">2020-10-21T17:58:24Z</dcterms:created>
  <dcterms:modified xsi:type="dcterms:W3CDTF">2024-05-01T16:57:23Z</dcterms:modified>
</cp:coreProperties>
</file>