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4384000" cy="13716000"/>
  <p:notesSz cx="6858000" cy="9144000"/>
  <p:embeddedFontLst>
    <p:embeddedFont>
      <p:font typeface="Baloo Bhai 2 SemiBold" panose="020B0604020202020204" charset="0"/>
      <p:regular r:id="rId10"/>
      <p:bold r:id="rId11"/>
    </p:embeddedFont>
    <p:embeddedFont>
      <p:font typeface="Calibri" panose="020F0502020204030204" pitchFamily="34" charset="0"/>
      <p:regular r:id="rId12"/>
      <p:bold r:id="rId13"/>
      <p:italic r:id="rId14"/>
      <p:boldItalic r:id="rId15"/>
    </p:embeddedFont>
    <p:embeddedFont>
      <p:font typeface="Helvetica Neue" panose="020B060402020202020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zrE+4mhHr9SUC/vHWsP55Sac1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p:cViewPr varScale="1">
        <p:scale>
          <a:sx n="39" d="100"/>
          <a:sy n="39" d="100"/>
        </p:scale>
        <p:origin x="88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customschemas.google.com/relationships/presentationmetadata" Target="meta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Thanks for taking the time to meet with me and learn more about how Xage can help you modernize your cybersecurity program for Operations across OT, IT, and Cloud. </a:t>
            </a:r>
            <a:endParaRPr sz="1400"/>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2400"/>
              <a:buFont typeface="Roboto"/>
              <a:buNone/>
            </a:pPr>
            <a:r>
              <a:rPr lang="en-US" sz="1400" u="sng">
                <a:latin typeface="Open Sans"/>
                <a:ea typeface="Open Sans"/>
                <a:cs typeface="Open Sans"/>
                <a:sym typeface="Open Sans"/>
              </a:rPr>
              <a:t>Key Talking Points</a:t>
            </a:r>
            <a:r>
              <a:rPr lang="en-US" sz="1400">
                <a:latin typeface="Open Sans"/>
                <a:ea typeface="Open Sans"/>
                <a:cs typeface="Open Sans"/>
                <a:sym typeface="Open Sans"/>
              </a:rPr>
              <a:t>: </a:t>
            </a:r>
            <a:endParaRPr sz="1400">
              <a:latin typeface="Open Sans"/>
              <a:ea typeface="Open Sans"/>
              <a:cs typeface="Open Sans"/>
              <a:sym typeface="Open Sans"/>
            </a:endParaRPr>
          </a:p>
          <a:p>
            <a:pPr marL="342900" lvl="0" indent="-279400" algn="l" rtl="0">
              <a:lnSpc>
                <a:spcPct val="117999"/>
              </a:lnSpc>
              <a:spcBef>
                <a:spcPts val="0"/>
              </a:spcBef>
              <a:spcAft>
                <a:spcPts val="0"/>
              </a:spcAft>
              <a:buClr>
                <a:schemeClr val="dk1"/>
              </a:buClr>
              <a:buSzPts val="1400"/>
              <a:buFont typeface="Open Sans"/>
              <a:buChar char="•"/>
            </a:pPr>
            <a:r>
              <a:rPr lang="en-US" sz="1400">
                <a:latin typeface="Open Sans"/>
                <a:ea typeface="Open Sans"/>
                <a:cs typeface="Open Sans"/>
                <a:sym typeface="Open Sans"/>
              </a:rPr>
              <a:t>Xage has innovated to bring Zero Trust solutions &amp; services to Operational Enterprises across several sectors like energy, defense, utilities, manufacturing, and transportation. </a:t>
            </a:r>
            <a:endParaRPr sz="1400">
              <a:latin typeface="Open Sans"/>
              <a:ea typeface="Open Sans"/>
              <a:cs typeface="Open Sans"/>
              <a:sym typeface="Open Sans"/>
            </a:endParaRPr>
          </a:p>
          <a:p>
            <a:pPr marL="342900" lvl="0" indent="-279400" algn="l" rtl="0">
              <a:lnSpc>
                <a:spcPct val="117999"/>
              </a:lnSpc>
              <a:spcBef>
                <a:spcPts val="0"/>
              </a:spcBef>
              <a:spcAft>
                <a:spcPts val="0"/>
              </a:spcAft>
              <a:buClr>
                <a:schemeClr val="dk1"/>
              </a:buClr>
              <a:buSzPts val="1400"/>
              <a:buFont typeface="Open Sans"/>
              <a:buChar char="•"/>
            </a:pPr>
            <a:r>
              <a:rPr lang="en-US" sz="1400">
                <a:latin typeface="Open Sans"/>
                <a:ea typeface="Open Sans"/>
                <a:cs typeface="Open Sans"/>
                <a:sym typeface="Open Sans"/>
              </a:rPr>
              <a:t>Xage delivers identity-based access management, remote access, and data security through a highly resilient, highly available cybersecurity mesh. </a:t>
            </a:r>
            <a:endParaRPr sz="1400">
              <a:latin typeface="Open Sans"/>
              <a:ea typeface="Open Sans"/>
              <a:cs typeface="Open Sans"/>
              <a:sym typeface="Open Sans"/>
            </a:endParaRPr>
          </a:p>
          <a:p>
            <a:pPr marL="342900" lvl="0" indent="-279400" algn="l" rtl="0">
              <a:lnSpc>
                <a:spcPct val="117999"/>
              </a:lnSpc>
              <a:spcBef>
                <a:spcPts val="0"/>
              </a:spcBef>
              <a:spcAft>
                <a:spcPts val="0"/>
              </a:spcAft>
              <a:buClr>
                <a:schemeClr val="dk1"/>
              </a:buClr>
              <a:buSzPts val="1400"/>
              <a:buFont typeface="Open Sans"/>
              <a:buChar char="•"/>
            </a:pPr>
            <a:r>
              <a:rPr lang="en-US" sz="1400">
                <a:latin typeface="Open Sans"/>
                <a:ea typeface="Open Sans"/>
                <a:cs typeface="Open Sans"/>
                <a:sym typeface="Open Sans"/>
              </a:rPr>
              <a:t>Our capabilities bring preventive capabilities to critical infrastructure protection which has been lacking so far. </a:t>
            </a:r>
            <a:endParaRPr sz="1400">
              <a:latin typeface="Open Sans"/>
              <a:ea typeface="Open Sans"/>
              <a:cs typeface="Open Sans"/>
              <a:sym typeface="Open Sans"/>
            </a:endParaRPr>
          </a:p>
          <a:p>
            <a:pPr marL="342900" lvl="0" indent="-279400" algn="l" rtl="0">
              <a:lnSpc>
                <a:spcPct val="117999"/>
              </a:lnSpc>
              <a:spcBef>
                <a:spcPts val="0"/>
              </a:spcBef>
              <a:spcAft>
                <a:spcPts val="0"/>
              </a:spcAft>
              <a:buClr>
                <a:schemeClr val="dk1"/>
              </a:buClr>
              <a:buSzPts val="1400"/>
              <a:buFont typeface="Open Sans"/>
              <a:buChar char="•"/>
            </a:pPr>
            <a:r>
              <a:rPr lang="en-US" sz="1400">
                <a:latin typeface="Open Sans"/>
                <a:ea typeface="Open Sans"/>
                <a:cs typeface="Open Sans"/>
                <a:sym typeface="Open Sans"/>
              </a:rPr>
              <a:t>Our sample customers include Kinder Morgan, Gerdau, US Space Force, and PETRONAS; our partners include SAIC, 1898 (Burns &amp; McDonnell), and Armis. </a:t>
            </a:r>
            <a:endParaRPr sz="1400">
              <a:latin typeface="Open Sans"/>
              <a:ea typeface="Open Sans"/>
              <a:cs typeface="Open Sans"/>
              <a:sym typeface="Open Sans"/>
            </a:endParaRPr>
          </a:p>
          <a:p>
            <a:pPr marL="342900" lvl="0" indent="-279400" algn="l" rtl="0">
              <a:lnSpc>
                <a:spcPct val="117999"/>
              </a:lnSpc>
              <a:spcBef>
                <a:spcPts val="0"/>
              </a:spcBef>
              <a:spcAft>
                <a:spcPts val="0"/>
              </a:spcAft>
              <a:buClr>
                <a:schemeClr val="dk1"/>
              </a:buClr>
              <a:buSzPts val="1400"/>
              <a:buFont typeface="Open Sans"/>
              <a:buChar char="•"/>
            </a:pPr>
            <a:r>
              <a:rPr lang="en-US" sz="1400">
                <a:latin typeface="Open Sans"/>
                <a:ea typeface="Open Sans"/>
                <a:cs typeface="Open Sans"/>
                <a:sym typeface="Open Sans"/>
              </a:rPr>
              <a:t>We have been recognized by Gartner as a key vendor in Cyber Physical Systems Protection Platforms, OT Security, Zero Trust Network Access (ZTNA) Market Guides; we have recently received several industry awards – e.g., SINET16 Innovator award which is voted by CISOs across several industries. </a:t>
            </a:r>
            <a:endParaRPr sz="1400">
              <a:latin typeface="Open Sans"/>
              <a:ea typeface="Open Sans"/>
              <a:cs typeface="Open Sans"/>
              <a:sym typeface="Open Sans"/>
            </a:endParaRPr>
          </a:p>
          <a:p>
            <a:pPr marL="0" lvl="0" indent="0" algn="l" rtl="0">
              <a:lnSpc>
                <a:spcPct val="117999"/>
              </a:lnSpc>
              <a:spcBef>
                <a:spcPts val="0"/>
              </a:spcBef>
              <a:spcAft>
                <a:spcPts val="0"/>
              </a:spcAft>
              <a:buClr>
                <a:schemeClr val="dk1"/>
              </a:buClr>
              <a:buSzPts val="1400"/>
              <a:buFont typeface="Arial"/>
              <a:buNone/>
            </a:pPr>
            <a:endParaRPr sz="1400">
              <a:latin typeface="Open Sans"/>
              <a:ea typeface="Open Sans"/>
              <a:cs typeface="Open Sans"/>
              <a:sym typeface="Open Sans"/>
            </a:endParaRPr>
          </a:p>
          <a:p>
            <a:pPr marL="0" lvl="0" indent="0" algn="l" rtl="0">
              <a:lnSpc>
                <a:spcPct val="100000"/>
              </a:lnSpc>
              <a:spcBef>
                <a:spcPts val="0"/>
              </a:spcBef>
              <a:spcAft>
                <a:spcPts val="0"/>
              </a:spcAft>
              <a:buSzPts val="1400"/>
              <a:buNone/>
            </a:pPr>
            <a:endParaRPr sz="1400">
              <a:latin typeface="Open Sans"/>
              <a:ea typeface="Open Sans"/>
              <a:cs typeface="Open Sans"/>
              <a:sym typeface="Open Sans"/>
            </a:endParaRPr>
          </a:p>
        </p:txBody>
      </p:sp>
      <p:sp>
        <p:nvSpPr>
          <p:cNvPr id="62" name="Google Shape;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p>
        </p:txBody>
      </p:sp>
      <p:sp>
        <p:nvSpPr>
          <p:cNvPr id="119" name="Google Shape;1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2400"/>
              <a:buFont typeface="Roboto"/>
              <a:buNone/>
            </a:pPr>
            <a:r>
              <a:rPr lang="en-US" sz="1500" u="sng">
                <a:latin typeface="Roboto"/>
                <a:ea typeface="Roboto"/>
                <a:cs typeface="Roboto"/>
                <a:sym typeface="Roboto"/>
              </a:rPr>
              <a:t>Key Talking Points</a:t>
            </a:r>
            <a:r>
              <a:rPr lang="en-US" sz="1500">
                <a:latin typeface="Roboto"/>
                <a:ea typeface="Roboto"/>
                <a:cs typeface="Roboto"/>
                <a:sym typeface="Roboto"/>
              </a:rPr>
              <a:t>: </a:t>
            </a:r>
            <a:endParaRPr sz="1300">
              <a:latin typeface="Helvetica Neue"/>
              <a:ea typeface="Helvetica Neue"/>
              <a:cs typeface="Helvetica Neue"/>
              <a:sym typeface="Helvetica Neue"/>
            </a:endParaRPr>
          </a:p>
          <a:p>
            <a:pPr marL="457200" lvl="0" indent="-317500" algn="l" rtl="0">
              <a:lnSpc>
                <a:spcPct val="100000"/>
              </a:lnSpc>
              <a:spcBef>
                <a:spcPts val="0"/>
              </a:spcBef>
              <a:spcAft>
                <a:spcPts val="0"/>
              </a:spcAft>
              <a:buSzPts val="1400"/>
              <a:buChar char="•"/>
            </a:pPr>
            <a:r>
              <a:rPr lang="en-US" sz="1400"/>
              <a:t>To tackle some of the challenges we discussed earlier, one of the first steps is to modernize your access management as part of your Zero Trust journey. </a:t>
            </a:r>
            <a:endParaRPr sz="1400"/>
          </a:p>
          <a:p>
            <a:pPr marL="457200" lvl="0" indent="-317500" algn="l" rtl="0">
              <a:lnSpc>
                <a:spcPct val="100000"/>
              </a:lnSpc>
              <a:spcBef>
                <a:spcPts val="0"/>
              </a:spcBef>
              <a:spcAft>
                <a:spcPts val="0"/>
              </a:spcAft>
              <a:buSzPts val="1400"/>
              <a:buChar char="•"/>
            </a:pPr>
            <a:r>
              <a:rPr lang="en-US" sz="1400"/>
              <a:t>Identity is at the center of a zero trust strategy. Xage enables you to bring together identities of user, machine, app, and data in your environment to create and implement dynamic policies as opposed to being stuck with static &amp; firewalls rules with a perimeter-based approach.</a:t>
            </a:r>
            <a:endParaRPr sz="1400"/>
          </a:p>
          <a:p>
            <a:pPr marL="457200" lvl="0" indent="-317500" algn="l" rtl="0">
              <a:lnSpc>
                <a:spcPct val="100000"/>
              </a:lnSpc>
              <a:spcBef>
                <a:spcPts val="0"/>
              </a:spcBef>
              <a:spcAft>
                <a:spcPts val="0"/>
              </a:spcAft>
              <a:buSzPts val="1400"/>
              <a:buChar char="•"/>
            </a:pPr>
            <a:r>
              <a:rPr lang="en-US" sz="1400"/>
              <a:t>Zero trust principles are the key to enabling granular control of all access and every interaction throughout a modern organization with numerous sites.</a:t>
            </a:r>
            <a:endParaRPr sz="1400"/>
          </a:p>
          <a:p>
            <a:pPr marL="457200" lvl="0" indent="-317500" algn="l" rtl="0">
              <a:lnSpc>
                <a:spcPct val="100000"/>
              </a:lnSpc>
              <a:spcBef>
                <a:spcPts val="0"/>
              </a:spcBef>
              <a:spcAft>
                <a:spcPts val="0"/>
              </a:spcAft>
              <a:buSzPts val="1400"/>
              <a:buChar char="•"/>
            </a:pPr>
            <a:r>
              <a:rPr lang="en-US" sz="1400"/>
              <a:t>A key part of this strategy is to reduce your attack surface and enact least privilege without slowing collaboration. </a:t>
            </a:r>
            <a:endParaRPr sz="1400"/>
          </a:p>
          <a:p>
            <a:pPr marL="457200" lvl="0" indent="-317500" algn="l" rtl="0">
              <a:lnSpc>
                <a:spcPct val="100000"/>
              </a:lnSpc>
              <a:spcBef>
                <a:spcPts val="0"/>
              </a:spcBef>
              <a:spcAft>
                <a:spcPts val="0"/>
              </a:spcAft>
              <a:buSzPts val="1400"/>
              <a:buChar char="•"/>
            </a:pPr>
            <a:r>
              <a:rPr lang="en-US" sz="1400"/>
              <a:t>We enable you to embrace AN IDENTITY-CENTRIC approach to modernize industrial cybersecurity WITHOUT DISRUPTING OPERATIONS</a:t>
            </a:r>
            <a:endParaRPr sz="1400"/>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92075"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9:notes"/>
          <p:cNvSpPr txBox="1">
            <a:spLocks noGrp="1"/>
          </p:cNvSpPr>
          <p:nvPr>
            <p:ph type="body" idx="1"/>
          </p:nvPr>
        </p:nvSpPr>
        <p:spPr>
          <a:xfrm>
            <a:off x="908262" y="4724202"/>
            <a:ext cx="4995300" cy="447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400" u="sng"/>
              <a:t>Key Discussion Points: </a:t>
            </a:r>
            <a:endParaRPr sz="1400" u="sng"/>
          </a:p>
          <a:p>
            <a:pPr marL="457200" lvl="0" indent="-317500" algn="l" rtl="0">
              <a:lnSpc>
                <a:spcPct val="100000"/>
              </a:lnSpc>
              <a:spcBef>
                <a:spcPts val="0"/>
              </a:spcBef>
              <a:spcAft>
                <a:spcPts val="0"/>
              </a:spcAft>
              <a:buSzPts val="1400"/>
              <a:buChar char="●"/>
            </a:pPr>
            <a:r>
              <a:rPr lang="en-US" sz="1400"/>
              <a:t>Xage is able to replace the functionality of products like VPNs &amp; Jump Hosts, IT-centric ZTNA, PAM, and Data Diodes and provide better cybersecurity approach for Operations. </a:t>
            </a:r>
            <a:endParaRPr sz="1400"/>
          </a:p>
          <a:p>
            <a:pPr marL="457200" lvl="0" indent="-317500" algn="l" rtl="0">
              <a:lnSpc>
                <a:spcPct val="100000"/>
              </a:lnSpc>
              <a:spcBef>
                <a:spcPts val="0"/>
              </a:spcBef>
              <a:spcAft>
                <a:spcPts val="0"/>
              </a:spcAft>
              <a:buSzPts val="1400"/>
              <a:buChar char="●"/>
            </a:pPr>
            <a:r>
              <a:rPr lang="en-US" sz="1400"/>
              <a:t>If desired we could orchestrate across existing security solutions for your OT environment and replace some of these tools over a period of time. This will help to reduce complexity and improve your overall ROI. </a:t>
            </a:r>
            <a:endParaRPr sz="1400"/>
          </a:p>
          <a:p>
            <a:pPr marL="457200" lvl="0" indent="-317500" algn="l" rtl="0">
              <a:lnSpc>
                <a:spcPct val="100000"/>
              </a:lnSpc>
              <a:spcBef>
                <a:spcPts val="0"/>
              </a:spcBef>
              <a:spcAft>
                <a:spcPts val="0"/>
              </a:spcAft>
              <a:buSzPts val="1400"/>
              <a:buChar char="●"/>
            </a:pPr>
            <a:r>
              <a:rPr lang="en-US" sz="1400"/>
              <a:t>A fragmented, disjointed security toolset costs your team time, energy, and money, and leaves gaps in security that attackers can exploit. By reducing the number of tools you have to buy and manage, you reduce operational friction while increasing security.</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34" name="Google Shape;234;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p:cSld name="3_Title">
    <p:spTree>
      <p:nvGrpSpPr>
        <p:cNvPr id="1" name="Shape 10"/>
        <p:cNvGrpSpPr/>
        <p:nvPr/>
      </p:nvGrpSpPr>
      <p:grpSpPr>
        <a:xfrm>
          <a:off x="0" y="0"/>
          <a:ext cx="0" cy="0"/>
          <a:chOff x="0" y="0"/>
          <a:chExt cx="0" cy="0"/>
        </a:xfrm>
      </p:grpSpPr>
      <p:pic>
        <p:nvPicPr>
          <p:cNvPr id="11" name="Google Shape;11;p48" descr="A blue hexagons on a dark background&#10;&#10;Description automatically generated"/>
          <p:cNvPicPr preferRelativeResize="0"/>
          <p:nvPr/>
        </p:nvPicPr>
        <p:blipFill rotWithShape="1">
          <a:blip r:embed="rId2">
            <a:alphaModFix/>
          </a:blip>
          <a:srcRect/>
          <a:stretch/>
        </p:blipFill>
        <p:spPr>
          <a:xfrm>
            <a:off x="0" y="0"/>
            <a:ext cx="24384000" cy="13716000"/>
          </a:xfrm>
          <a:prstGeom prst="rect">
            <a:avLst/>
          </a:prstGeom>
          <a:noFill/>
          <a:ln>
            <a:noFill/>
          </a:ln>
        </p:spPr>
      </p:pic>
      <p:sp>
        <p:nvSpPr>
          <p:cNvPr id="12" name="Google Shape;12;p48"/>
          <p:cNvSpPr txBox="1">
            <a:spLocks noGrp="1"/>
          </p:cNvSpPr>
          <p:nvPr>
            <p:ph type="body" idx="1"/>
          </p:nvPr>
        </p:nvSpPr>
        <p:spPr>
          <a:xfrm>
            <a:off x="4637086" y="5065713"/>
            <a:ext cx="15109825" cy="25558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2000"/>
              </a:spcBef>
              <a:spcAft>
                <a:spcPts val="0"/>
              </a:spcAft>
              <a:buClr>
                <a:schemeClr val="lt1"/>
              </a:buClr>
              <a:buSzPts val="8800"/>
              <a:buFont typeface="Arial"/>
              <a:buNone/>
              <a:defRPr sz="8800" b="1" i="0" u="none" strike="noStrike" cap="none">
                <a:solidFill>
                  <a:schemeClr val="lt1"/>
                </a:solidFill>
                <a:latin typeface="Roboto"/>
                <a:ea typeface="Roboto"/>
                <a:cs typeface="Roboto"/>
                <a:sym typeface="Roboto"/>
              </a:defRPr>
            </a:lvl1pPr>
            <a:lvl2pPr marL="914400" marR="0" lvl="1" indent="-508000" algn="l" rtl="0">
              <a:lnSpc>
                <a:spcPct val="90000"/>
              </a:lnSpc>
              <a:spcBef>
                <a:spcPts val="1000"/>
              </a:spcBef>
              <a:spcAft>
                <a:spcPts val="0"/>
              </a:spcAft>
              <a:buClr>
                <a:schemeClr val="dk1"/>
              </a:buClr>
              <a:buSzPts val="4400"/>
              <a:buFont typeface="Arial"/>
              <a:buChar char="•"/>
              <a:defRPr sz="4400" b="1" i="0" u="none" strike="noStrike" cap="none">
                <a:solidFill>
                  <a:schemeClr val="dk1"/>
                </a:solidFill>
                <a:latin typeface="Roboto"/>
                <a:ea typeface="Roboto"/>
                <a:cs typeface="Roboto"/>
                <a:sym typeface="Roboto"/>
              </a:defRPr>
            </a:lvl2pPr>
            <a:lvl3pPr marL="1371600" marR="0" lvl="2" indent="-508000" algn="l" rtl="0">
              <a:lnSpc>
                <a:spcPct val="90000"/>
              </a:lnSpc>
              <a:spcBef>
                <a:spcPts val="1000"/>
              </a:spcBef>
              <a:spcAft>
                <a:spcPts val="0"/>
              </a:spcAft>
              <a:buClr>
                <a:schemeClr val="dk1"/>
              </a:buClr>
              <a:buSzPts val="4400"/>
              <a:buFont typeface="Arial"/>
              <a:buChar char="•"/>
              <a:defRPr sz="4400" b="1" i="0" u="none" strike="noStrike" cap="none">
                <a:solidFill>
                  <a:schemeClr val="dk1"/>
                </a:solidFill>
                <a:latin typeface="Roboto"/>
                <a:ea typeface="Roboto"/>
                <a:cs typeface="Roboto"/>
                <a:sym typeface="Roboto"/>
              </a:defRPr>
            </a:lvl3pPr>
            <a:lvl4pPr marL="1828800" marR="0" lvl="3" indent="-508000" algn="l" rtl="0">
              <a:lnSpc>
                <a:spcPct val="90000"/>
              </a:lnSpc>
              <a:spcBef>
                <a:spcPts val="1000"/>
              </a:spcBef>
              <a:spcAft>
                <a:spcPts val="0"/>
              </a:spcAft>
              <a:buClr>
                <a:schemeClr val="dk1"/>
              </a:buClr>
              <a:buSzPts val="4400"/>
              <a:buFont typeface="Arial"/>
              <a:buChar char="•"/>
              <a:defRPr sz="4400" b="1" i="0" u="none" strike="noStrike" cap="none">
                <a:solidFill>
                  <a:schemeClr val="dk1"/>
                </a:solidFill>
                <a:latin typeface="Roboto"/>
                <a:ea typeface="Roboto"/>
                <a:cs typeface="Roboto"/>
                <a:sym typeface="Roboto"/>
              </a:defRPr>
            </a:lvl4pPr>
            <a:lvl5pPr marL="2286000" marR="0" lvl="4" indent="-508000" algn="l" rtl="0">
              <a:lnSpc>
                <a:spcPct val="90000"/>
              </a:lnSpc>
              <a:spcBef>
                <a:spcPts val="1000"/>
              </a:spcBef>
              <a:spcAft>
                <a:spcPts val="0"/>
              </a:spcAft>
              <a:buClr>
                <a:schemeClr val="dk1"/>
              </a:buClr>
              <a:buSzPts val="4400"/>
              <a:buFont typeface="Arial"/>
              <a:buChar char="•"/>
              <a:defRPr sz="4400" b="1"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9pPr>
          </a:lstStyle>
          <a:p>
            <a:endParaRPr/>
          </a:p>
        </p:txBody>
      </p:sp>
      <p:pic>
        <p:nvPicPr>
          <p:cNvPr id="14" name="Google Shape;14;p48" descr="A logo with white text&#10;&#10;Description automatically generated"/>
          <p:cNvPicPr preferRelativeResize="0"/>
          <p:nvPr/>
        </p:nvPicPr>
        <p:blipFill rotWithShape="1">
          <a:blip r:embed="rId3">
            <a:alphaModFix/>
          </a:blip>
          <a:srcRect/>
          <a:stretch/>
        </p:blipFill>
        <p:spPr>
          <a:xfrm>
            <a:off x="1358662" y="1281035"/>
            <a:ext cx="4914900" cy="1803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
        <p:cNvGrpSpPr/>
        <p:nvPr/>
      </p:nvGrpSpPr>
      <p:grpSpPr>
        <a:xfrm>
          <a:off x="0" y="0"/>
          <a:ext cx="0" cy="0"/>
          <a:chOff x="0" y="0"/>
          <a:chExt cx="0" cy="0"/>
        </a:xfrm>
      </p:grpSpPr>
      <p:pic>
        <p:nvPicPr>
          <p:cNvPr id="16" name="Google Shape;16;p49" descr="A white sky with clouds&#10;&#10;Description automatically generated"/>
          <p:cNvPicPr preferRelativeResize="0"/>
          <p:nvPr/>
        </p:nvPicPr>
        <p:blipFill rotWithShape="1">
          <a:blip r:embed="rId2">
            <a:alphaModFix/>
          </a:blip>
          <a:srcRect/>
          <a:stretch/>
        </p:blipFill>
        <p:spPr>
          <a:xfrm>
            <a:off x="0" y="0"/>
            <a:ext cx="24384000" cy="13716000"/>
          </a:xfrm>
          <a:prstGeom prst="rect">
            <a:avLst/>
          </a:prstGeom>
          <a:noFill/>
          <a:ln>
            <a:noFill/>
          </a:ln>
        </p:spPr>
      </p:pic>
      <p:sp>
        <p:nvSpPr>
          <p:cNvPr id="17" name="Google Shape;17;p49"/>
          <p:cNvSpPr txBox="1">
            <a:spLocks noGrp="1"/>
          </p:cNvSpPr>
          <p:nvPr>
            <p:ph type="sldNum" idx="12"/>
          </p:nvPr>
        </p:nvSpPr>
        <p:spPr>
          <a:xfrm>
            <a:off x="23546140" y="12816467"/>
            <a:ext cx="819150" cy="73025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49"/>
          <p:cNvSpPr txBox="1">
            <a:spLocks noGrp="1"/>
          </p:cNvSpPr>
          <p:nvPr>
            <p:ph type="body" idx="1"/>
          </p:nvPr>
        </p:nvSpPr>
        <p:spPr>
          <a:xfrm>
            <a:off x="758952" y="493776"/>
            <a:ext cx="22787188" cy="1504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rgbClr val="112B34"/>
              </a:buClr>
              <a:buSzPts val="6000"/>
              <a:buFont typeface="Arial"/>
              <a:buNone/>
              <a:defRPr sz="6000" b="1" i="0" u="none" strike="noStrike" cap="none">
                <a:solidFill>
                  <a:srgbClr val="112B34"/>
                </a:solidFill>
                <a:latin typeface="Roboto"/>
                <a:ea typeface="Roboto"/>
                <a:cs typeface="Roboto"/>
                <a:sym typeface="Roboto"/>
              </a:defRPr>
            </a:lvl1pPr>
            <a:lvl2pPr marL="914400" marR="0" lvl="1" indent="-228600" algn="l" rtl="0">
              <a:lnSpc>
                <a:spcPct val="90000"/>
              </a:lnSpc>
              <a:spcBef>
                <a:spcPts val="10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9pPr>
          </a:lstStyle>
          <a:p>
            <a:endParaRPr/>
          </a:p>
        </p:txBody>
      </p:sp>
      <p:pic>
        <p:nvPicPr>
          <p:cNvPr id="19" name="Google Shape;19;p49" descr="A logo with blue letters&#10;&#10;Description automatically generated"/>
          <p:cNvPicPr preferRelativeResize="0"/>
          <p:nvPr/>
        </p:nvPicPr>
        <p:blipFill rotWithShape="1">
          <a:blip r:embed="rId3">
            <a:alphaModFix/>
          </a:blip>
          <a:srcRect/>
          <a:stretch/>
        </p:blipFill>
        <p:spPr>
          <a:xfrm>
            <a:off x="21687182" y="12927045"/>
            <a:ext cx="1688824" cy="6196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50/50">
  <p:cSld name="Title 50/50">
    <p:spTree>
      <p:nvGrpSpPr>
        <p:cNvPr id="1" name="Shape 21"/>
        <p:cNvGrpSpPr/>
        <p:nvPr/>
      </p:nvGrpSpPr>
      <p:grpSpPr>
        <a:xfrm>
          <a:off x="0" y="0"/>
          <a:ext cx="0" cy="0"/>
          <a:chOff x="0" y="0"/>
          <a:chExt cx="0" cy="0"/>
        </a:xfrm>
      </p:grpSpPr>
      <p:pic>
        <p:nvPicPr>
          <p:cNvPr id="22" name="Google Shape;22;p51" descr="A white sky with clouds&#10;&#10;Description automatically generated"/>
          <p:cNvPicPr preferRelativeResize="0"/>
          <p:nvPr/>
        </p:nvPicPr>
        <p:blipFill rotWithShape="1">
          <a:blip r:embed="rId2">
            <a:alphaModFix/>
          </a:blip>
          <a:srcRect/>
          <a:stretch/>
        </p:blipFill>
        <p:spPr>
          <a:xfrm>
            <a:off x="0" y="0"/>
            <a:ext cx="24384000" cy="13716000"/>
          </a:xfrm>
          <a:prstGeom prst="rect">
            <a:avLst/>
          </a:prstGeom>
          <a:noFill/>
          <a:ln>
            <a:noFill/>
          </a:ln>
        </p:spPr>
      </p:pic>
      <p:sp>
        <p:nvSpPr>
          <p:cNvPr id="23" name="Google Shape;23;p51"/>
          <p:cNvSpPr txBox="1">
            <a:spLocks noGrp="1"/>
          </p:cNvSpPr>
          <p:nvPr>
            <p:ph type="body" idx="1"/>
          </p:nvPr>
        </p:nvSpPr>
        <p:spPr>
          <a:xfrm>
            <a:off x="758952" y="2838450"/>
            <a:ext cx="11433048" cy="59055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2000"/>
              </a:spcBef>
              <a:spcAft>
                <a:spcPts val="0"/>
              </a:spcAft>
              <a:buClr>
                <a:srgbClr val="112B34"/>
              </a:buClr>
              <a:buSzPts val="2800"/>
              <a:buFont typeface="Arial"/>
              <a:buNone/>
              <a:defRPr sz="2800" b="1" i="0" u="none" strike="noStrike" cap="none">
                <a:solidFill>
                  <a:srgbClr val="112B34"/>
                </a:solidFill>
                <a:latin typeface="Roboto"/>
                <a:ea typeface="Roboto"/>
                <a:cs typeface="Roboto"/>
                <a:sym typeface="Roboto"/>
              </a:defRPr>
            </a:lvl1pPr>
            <a:lvl2pPr marL="914400" marR="0" lvl="1" indent="-228600" algn="l" rtl="0">
              <a:lnSpc>
                <a:spcPct val="90000"/>
              </a:lnSpc>
              <a:spcBef>
                <a:spcPts val="10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9pPr>
          </a:lstStyle>
          <a:p>
            <a:endParaRPr/>
          </a:p>
        </p:txBody>
      </p:sp>
      <p:sp>
        <p:nvSpPr>
          <p:cNvPr id="24" name="Google Shape;24;p51"/>
          <p:cNvSpPr txBox="1">
            <a:spLocks noGrp="1"/>
          </p:cNvSpPr>
          <p:nvPr>
            <p:ph type="body" idx="2"/>
          </p:nvPr>
        </p:nvSpPr>
        <p:spPr>
          <a:xfrm>
            <a:off x="758952" y="3429000"/>
            <a:ext cx="11433048" cy="8343900"/>
          </a:xfrm>
          <a:prstGeom prst="rect">
            <a:avLst/>
          </a:prstGeom>
          <a:noFill/>
          <a:ln>
            <a:noFill/>
          </a:ln>
        </p:spPr>
        <p:txBody>
          <a:bodyPr spcFirstLastPara="1" wrap="square" lIns="91425" tIns="182875" rIns="91425" bIns="45700" anchor="t" anchorCtr="0">
            <a:noAutofit/>
          </a:bodyPr>
          <a:lstStyle>
            <a:lvl1pPr marL="457200" marR="0" lvl="0" indent="-228600" algn="l" rtl="0">
              <a:lnSpc>
                <a:spcPct val="133333"/>
              </a:lnSpc>
              <a:spcBef>
                <a:spcPts val="0"/>
              </a:spcBef>
              <a:spcAft>
                <a:spcPts val="0"/>
              </a:spcAft>
              <a:buClr>
                <a:srgbClr val="112B34"/>
              </a:buClr>
              <a:buSzPts val="3000"/>
              <a:buFont typeface="Arial"/>
              <a:buNone/>
              <a:defRPr sz="3000" b="0" i="0" u="none" strike="noStrike" cap="none">
                <a:solidFill>
                  <a:srgbClr val="112B34"/>
                </a:solidFill>
                <a:latin typeface="Open Sans"/>
                <a:ea typeface="Open Sans"/>
                <a:cs typeface="Open Sans"/>
                <a:sym typeface="Open Sans"/>
              </a:defRPr>
            </a:lvl1pPr>
            <a:lvl2pPr marL="914400" marR="0" lvl="1" indent="-419100" algn="l" rtl="0">
              <a:lnSpc>
                <a:spcPct val="106666"/>
              </a:lnSpc>
              <a:spcBef>
                <a:spcPts val="1000"/>
              </a:spcBef>
              <a:spcAft>
                <a:spcPts val="0"/>
              </a:spcAft>
              <a:buClr>
                <a:schemeClr val="dk1"/>
              </a:buClr>
              <a:buSzPts val="3000"/>
              <a:buFont typeface="Arial"/>
              <a:buChar char="•"/>
              <a:defRPr sz="3000" b="0" i="0" u="none" strike="noStrike" cap="none">
                <a:solidFill>
                  <a:schemeClr val="dk1"/>
                </a:solidFill>
                <a:latin typeface="Open Sans"/>
                <a:ea typeface="Open Sans"/>
                <a:cs typeface="Open Sans"/>
                <a:sym typeface="Open Sans"/>
              </a:defRPr>
            </a:lvl2pPr>
            <a:lvl3pPr marL="1371600" marR="0" lvl="2" indent="-419100" algn="l" rtl="0">
              <a:lnSpc>
                <a:spcPct val="106666"/>
              </a:lnSpc>
              <a:spcBef>
                <a:spcPts val="1000"/>
              </a:spcBef>
              <a:spcAft>
                <a:spcPts val="0"/>
              </a:spcAft>
              <a:buClr>
                <a:schemeClr val="dk1"/>
              </a:buClr>
              <a:buSzPts val="3000"/>
              <a:buFont typeface="Arial"/>
              <a:buChar char="•"/>
              <a:defRPr sz="3000" b="0" i="0" u="none" strike="noStrike" cap="none">
                <a:solidFill>
                  <a:schemeClr val="dk1"/>
                </a:solidFill>
                <a:latin typeface="Open Sans"/>
                <a:ea typeface="Open Sans"/>
                <a:cs typeface="Open Sans"/>
                <a:sym typeface="Open Sans"/>
              </a:defRPr>
            </a:lvl3pPr>
            <a:lvl4pPr marL="1828800" marR="0" lvl="3" indent="-419100" algn="l" rtl="0">
              <a:lnSpc>
                <a:spcPct val="106666"/>
              </a:lnSpc>
              <a:spcBef>
                <a:spcPts val="1000"/>
              </a:spcBef>
              <a:spcAft>
                <a:spcPts val="0"/>
              </a:spcAft>
              <a:buClr>
                <a:schemeClr val="dk1"/>
              </a:buClr>
              <a:buSzPts val="3000"/>
              <a:buFont typeface="Arial"/>
              <a:buChar char="•"/>
              <a:defRPr sz="3000" b="0" i="0" u="none" strike="noStrike" cap="none">
                <a:solidFill>
                  <a:schemeClr val="dk1"/>
                </a:solidFill>
                <a:latin typeface="Open Sans"/>
                <a:ea typeface="Open Sans"/>
                <a:cs typeface="Open Sans"/>
                <a:sym typeface="Open Sans"/>
              </a:defRPr>
            </a:lvl4pPr>
            <a:lvl5pPr marL="2286000" marR="0" lvl="4" indent="-419100" algn="l" rtl="0">
              <a:lnSpc>
                <a:spcPct val="106666"/>
              </a:lnSpc>
              <a:spcBef>
                <a:spcPts val="1000"/>
              </a:spcBef>
              <a:spcAft>
                <a:spcPts val="0"/>
              </a:spcAft>
              <a:buClr>
                <a:schemeClr val="dk1"/>
              </a:buClr>
              <a:buSzPts val="3000"/>
              <a:buFont typeface="Arial"/>
              <a:buChar char="•"/>
              <a:defRPr sz="3000" b="0" i="0" u="none" strike="noStrike" cap="none">
                <a:solidFill>
                  <a:schemeClr val="dk1"/>
                </a:solidFill>
                <a:latin typeface="Open Sans"/>
                <a:ea typeface="Open Sans"/>
                <a:cs typeface="Open Sans"/>
                <a:sym typeface="Open Sans"/>
              </a:defRPr>
            </a:lvl5pPr>
            <a:lvl6pPr marL="2743200" marR="0" lvl="5" indent="-419100" algn="l" rtl="0">
              <a:lnSpc>
                <a:spcPct val="106666"/>
              </a:lnSpc>
              <a:spcBef>
                <a:spcPts val="1000"/>
              </a:spcBef>
              <a:spcAft>
                <a:spcPts val="0"/>
              </a:spcAft>
              <a:buClr>
                <a:schemeClr val="dk1"/>
              </a:buClr>
              <a:buSzPts val="3000"/>
              <a:buFont typeface="Arial"/>
              <a:buChar char="•"/>
              <a:defRPr sz="3000" b="0" i="0" u="none" strike="noStrike" cap="none">
                <a:solidFill>
                  <a:schemeClr val="dk1"/>
                </a:solidFill>
                <a:latin typeface="Open Sans"/>
                <a:ea typeface="Open Sans"/>
                <a:cs typeface="Open Sans"/>
                <a:sym typeface="Open Sans"/>
              </a:defRPr>
            </a:lvl6pPr>
            <a:lvl7pPr marL="3200400" marR="0" lvl="6" indent="-419100" algn="l" rtl="0">
              <a:lnSpc>
                <a:spcPct val="106666"/>
              </a:lnSpc>
              <a:spcBef>
                <a:spcPts val="1000"/>
              </a:spcBef>
              <a:spcAft>
                <a:spcPts val="0"/>
              </a:spcAft>
              <a:buClr>
                <a:schemeClr val="dk1"/>
              </a:buClr>
              <a:buSzPts val="3000"/>
              <a:buFont typeface="Arial"/>
              <a:buChar char="•"/>
              <a:defRPr sz="3000" b="0" i="0" u="none" strike="noStrike" cap="none">
                <a:solidFill>
                  <a:schemeClr val="dk1"/>
                </a:solidFill>
                <a:latin typeface="Open Sans"/>
                <a:ea typeface="Open Sans"/>
                <a:cs typeface="Open Sans"/>
                <a:sym typeface="Open Sans"/>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9pPr>
          </a:lstStyle>
          <a:p>
            <a:endParaRPr/>
          </a:p>
        </p:txBody>
      </p:sp>
      <p:sp>
        <p:nvSpPr>
          <p:cNvPr id="25" name="Google Shape;25;p51"/>
          <p:cNvSpPr txBox="1">
            <a:spLocks noGrp="1"/>
          </p:cNvSpPr>
          <p:nvPr>
            <p:ph type="sldNum" idx="12"/>
          </p:nvPr>
        </p:nvSpPr>
        <p:spPr>
          <a:xfrm>
            <a:off x="23546140" y="12816467"/>
            <a:ext cx="819150" cy="73025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
        <p:nvSpPr>
          <p:cNvPr id="26" name="Google Shape;26;p51"/>
          <p:cNvSpPr txBox="1">
            <a:spLocks noGrp="1"/>
          </p:cNvSpPr>
          <p:nvPr>
            <p:ph type="body" idx="3"/>
          </p:nvPr>
        </p:nvSpPr>
        <p:spPr>
          <a:xfrm>
            <a:off x="758952" y="493776"/>
            <a:ext cx="22787188" cy="1504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rgbClr val="112B34"/>
              </a:buClr>
              <a:buSzPts val="6000"/>
              <a:buFont typeface="Arial"/>
              <a:buNone/>
              <a:defRPr sz="6000" b="1" i="0" u="none" strike="noStrike" cap="none">
                <a:solidFill>
                  <a:srgbClr val="112B34"/>
                </a:solidFill>
                <a:latin typeface="Roboto"/>
                <a:ea typeface="Roboto"/>
                <a:cs typeface="Roboto"/>
                <a:sym typeface="Roboto"/>
              </a:defRPr>
            </a:lvl1pPr>
            <a:lvl2pPr marL="914400" marR="0" lvl="1" indent="-228600" algn="l" rtl="0">
              <a:lnSpc>
                <a:spcPct val="90000"/>
              </a:lnSpc>
              <a:spcBef>
                <a:spcPts val="10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9pPr>
          </a:lstStyle>
          <a:p>
            <a:endParaRPr/>
          </a:p>
        </p:txBody>
      </p:sp>
      <p:pic>
        <p:nvPicPr>
          <p:cNvPr id="27" name="Google Shape;27;p51" descr="A logo with blue letters&#10;&#10;Description automatically generated"/>
          <p:cNvPicPr preferRelativeResize="0"/>
          <p:nvPr/>
        </p:nvPicPr>
        <p:blipFill rotWithShape="1">
          <a:blip r:embed="rId3">
            <a:alphaModFix/>
          </a:blip>
          <a:srcRect/>
          <a:stretch/>
        </p:blipFill>
        <p:spPr>
          <a:xfrm>
            <a:off x="21687182" y="12927045"/>
            <a:ext cx="1688824" cy="6196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9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92"/>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9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9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9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92"/>
          <p:cNvSpPr txBox="1"/>
          <p:nvPr/>
        </p:nvSpPr>
        <p:spPr>
          <a:xfrm>
            <a:off x="10157278" y="13275995"/>
            <a:ext cx="40694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4C3F9"/>
                </a:solidFill>
                <a:latin typeface="Open Sans"/>
                <a:ea typeface="Open Sans"/>
                <a:cs typeface="Open Sans"/>
                <a:sym typeface="Open Sans"/>
              </a:rPr>
              <a:t>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Body">
  <p:cSld name="Title + Body">
    <p:spTree>
      <p:nvGrpSpPr>
        <p:cNvPr id="1" name="Shape 36"/>
        <p:cNvGrpSpPr/>
        <p:nvPr/>
      </p:nvGrpSpPr>
      <p:grpSpPr>
        <a:xfrm>
          <a:off x="0" y="0"/>
          <a:ext cx="0" cy="0"/>
          <a:chOff x="0" y="0"/>
          <a:chExt cx="0" cy="0"/>
        </a:xfrm>
      </p:grpSpPr>
      <p:pic>
        <p:nvPicPr>
          <p:cNvPr id="37" name="Google Shape;37;p52" descr="A white sky with clouds&#10;&#10;Description automatically generated"/>
          <p:cNvPicPr preferRelativeResize="0"/>
          <p:nvPr/>
        </p:nvPicPr>
        <p:blipFill rotWithShape="1">
          <a:blip r:embed="rId2">
            <a:alphaModFix/>
          </a:blip>
          <a:srcRect/>
          <a:stretch/>
        </p:blipFill>
        <p:spPr>
          <a:xfrm>
            <a:off x="0" y="0"/>
            <a:ext cx="24384000" cy="13716000"/>
          </a:xfrm>
          <a:prstGeom prst="rect">
            <a:avLst/>
          </a:prstGeom>
          <a:noFill/>
          <a:ln>
            <a:noFill/>
          </a:ln>
        </p:spPr>
      </p:pic>
      <p:sp>
        <p:nvSpPr>
          <p:cNvPr id="38" name="Google Shape;38;p52"/>
          <p:cNvSpPr txBox="1">
            <a:spLocks noGrp="1"/>
          </p:cNvSpPr>
          <p:nvPr>
            <p:ph type="sldNum" idx="12"/>
          </p:nvPr>
        </p:nvSpPr>
        <p:spPr>
          <a:xfrm>
            <a:off x="23546140" y="12816467"/>
            <a:ext cx="819150" cy="73025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112B34"/>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
        <p:nvSpPr>
          <p:cNvPr id="39" name="Google Shape;39;p52"/>
          <p:cNvSpPr txBox="1">
            <a:spLocks noGrp="1"/>
          </p:cNvSpPr>
          <p:nvPr>
            <p:ph type="body" idx="1"/>
          </p:nvPr>
        </p:nvSpPr>
        <p:spPr>
          <a:xfrm>
            <a:off x="758952" y="493776"/>
            <a:ext cx="22787188" cy="1504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rgbClr val="112B34"/>
              </a:buClr>
              <a:buSzPts val="6000"/>
              <a:buFont typeface="Arial"/>
              <a:buNone/>
              <a:defRPr sz="6000" b="1" i="0" u="none" strike="noStrike" cap="none">
                <a:solidFill>
                  <a:srgbClr val="112B34"/>
                </a:solidFill>
                <a:latin typeface="Roboto"/>
                <a:ea typeface="Roboto"/>
                <a:cs typeface="Roboto"/>
                <a:sym typeface="Roboto"/>
              </a:defRPr>
            </a:lvl1pPr>
            <a:lvl2pPr marL="914400" marR="0" lvl="1" indent="-228600" algn="l" rtl="0">
              <a:lnSpc>
                <a:spcPct val="90000"/>
              </a:lnSpc>
              <a:spcBef>
                <a:spcPts val="20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9pPr>
          </a:lstStyle>
          <a:p>
            <a:endParaRPr/>
          </a:p>
        </p:txBody>
      </p:sp>
      <p:sp>
        <p:nvSpPr>
          <p:cNvPr id="40" name="Google Shape;40;p52"/>
          <p:cNvSpPr txBox="1">
            <a:spLocks noGrp="1"/>
          </p:cNvSpPr>
          <p:nvPr>
            <p:ph type="body" idx="2"/>
          </p:nvPr>
        </p:nvSpPr>
        <p:spPr>
          <a:xfrm>
            <a:off x="758952" y="2916936"/>
            <a:ext cx="22787188" cy="8934450"/>
          </a:xfrm>
          <a:prstGeom prst="rect">
            <a:avLst/>
          </a:prstGeom>
          <a:noFill/>
          <a:ln>
            <a:noFill/>
          </a:ln>
        </p:spPr>
        <p:txBody>
          <a:bodyPr spcFirstLastPara="1" wrap="square" lIns="91425" tIns="91425" rIns="91425" bIns="45700" anchor="t" anchorCtr="0">
            <a:noAutofit/>
          </a:bodyPr>
          <a:lstStyle>
            <a:lvl1pPr marL="457200" marR="0" lvl="0" indent="-228600" algn="l" rtl="0">
              <a:lnSpc>
                <a:spcPct val="133333"/>
              </a:lnSpc>
              <a:spcBef>
                <a:spcPts val="0"/>
              </a:spcBef>
              <a:spcAft>
                <a:spcPts val="0"/>
              </a:spcAft>
              <a:buClr>
                <a:srgbClr val="112B34"/>
              </a:buClr>
              <a:buSzPts val="3000"/>
              <a:buFont typeface="Arial"/>
              <a:buNone/>
              <a:defRPr sz="3000" b="0" i="0" u="none" strike="noStrike" cap="none">
                <a:solidFill>
                  <a:srgbClr val="112B34"/>
                </a:solidFill>
                <a:latin typeface="Open Sans"/>
                <a:ea typeface="Open Sans"/>
                <a:cs typeface="Open Sans"/>
                <a:sym typeface="Open Sans"/>
              </a:defRPr>
            </a:lvl1pPr>
            <a:lvl2pPr marL="914400" marR="0" lvl="1" indent="-228600" algn="l" rtl="0">
              <a:lnSpc>
                <a:spcPct val="106666"/>
              </a:lnSpc>
              <a:spcBef>
                <a:spcPts val="1000"/>
              </a:spcBef>
              <a:spcAft>
                <a:spcPts val="0"/>
              </a:spcAft>
              <a:buClr>
                <a:schemeClr val="dk1"/>
              </a:buClr>
              <a:buSzPts val="3000"/>
              <a:buFont typeface="Arial"/>
              <a:buNone/>
              <a:defRPr sz="3000" b="0" i="0" u="none" strike="noStrike" cap="none">
                <a:solidFill>
                  <a:schemeClr val="dk1"/>
                </a:solidFill>
                <a:latin typeface="Open Sans"/>
                <a:ea typeface="Open Sans"/>
                <a:cs typeface="Open Sans"/>
                <a:sym typeface="Open Sans"/>
              </a:defRPr>
            </a:lvl2pPr>
            <a:lvl3pPr marL="1371600" marR="0" lvl="2" indent="-228600" algn="l" rtl="0">
              <a:lnSpc>
                <a:spcPct val="106666"/>
              </a:lnSpc>
              <a:spcBef>
                <a:spcPts val="1000"/>
              </a:spcBef>
              <a:spcAft>
                <a:spcPts val="0"/>
              </a:spcAft>
              <a:buClr>
                <a:schemeClr val="dk1"/>
              </a:buClr>
              <a:buSzPts val="3000"/>
              <a:buFont typeface="Arial"/>
              <a:buNone/>
              <a:defRPr sz="3000" b="0" i="0" u="none" strike="noStrike" cap="none">
                <a:solidFill>
                  <a:schemeClr val="dk1"/>
                </a:solidFill>
                <a:latin typeface="Open Sans"/>
                <a:ea typeface="Open Sans"/>
                <a:cs typeface="Open Sans"/>
                <a:sym typeface="Open Sans"/>
              </a:defRPr>
            </a:lvl3pPr>
            <a:lvl4pPr marL="1828800" marR="0" lvl="3" indent="-228600" algn="l" rtl="0">
              <a:lnSpc>
                <a:spcPct val="106666"/>
              </a:lnSpc>
              <a:spcBef>
                <a:spcPts val="1000"/>
              </a:spcBef>
              <a:spcAft>
                <a:spcPts val="0"/>
              </a:spcAft>
              <a:buClr>
                <a:schemeClr val="dk1"/>
              </a:buClr>
              <a:buSzPts val="3000"/>
              <a:buFont typeface="Arial"/>
              <a:buNone/>
              <a:defRPr sz="3000" b="0" i="0" u="none" strike="noStrike" cap="none">
                <a:solidFill>
                  <a:schemeClr val="dk1"/>
                </a:solidFill>
                <a:latin typeface="Open Sans"/>
                <a:ea typeface="Open Sans"/>
                <a:cs typeface="Open Sans"/>
                <a:sym typeface="Open Sans"/>
              </a:defRPr>
            </a:lvl4pPr>
            <a:lvl5pPr marL="2286000" marR="0" lvl="4" indent="-228600" algn="l" rtl="0">
              <a:lnSpc>
                <a:spcPct val="106666"/>
              </a:lnSpc>
              <a:spcBef>
                <a:spcPts val="1000"/>
              </a:spcBef>
              <a:spcAft>
                <a:spcPts val="0"/>
              </a:spcAft>
              <a:buClr>
                <a:schemeClr val="dk1"/>
              </a:buClr>
              <a:buSzPts val="3000"/>
              <a:buFont typeface="Arial"/>
              <a:buNone/>
              <a:defRPr sz="3000" b="0" i="0" u="none" strike="noStrike" cap="none">
                <a:solidFill>
                  <a:schemeClr val="dk1"/>
                </a:solidFill>
                <a:latin typeface="Open Sans"/>
                <a:ea typeface="Open Sans"/>
                <a:cs typeface="Open Sans"/>
                <a:sym typeface="Open Sans"/>
              </a:defRPr>
            </a:lvl5pPr>
            <a:lvl6pPr marL="2743200" marR="0" lvl="5" indent="-228600" algn="l" rtl="0">
              <a:lnSpc>
                <a:spcPct val="106666"/>
              </a:lnSpc>
              <a:spcBef>
                <a:spcPts val="1000"/>
              </a:spcBef>
              <a:spcAft>
                <a:spcPts val="0"/>
              </a:spcAft>
              <a:buClr>
                <a:schemeClr val="dk1"/>
              </a:buClr>
              <a:buSzPts val="3000"/>
              <a:buFont typeface="Arial"/>
              <a:buNone/>
              <a:defRPr sz="3000" b="0" i="0" u="none" strike="noStrike" cap="none">
                <a:solidFill>
                  <a:schemeClr val="dk1"/>
                </a:solidFill>
                <a:latin typeface="Open Sans"/>
                <a:ea typeface="Open Sans"/>
                <a:cs typeface="Open Sans"/>
                <a:sym typeface="Open Sans"/>
              </a:defRPr>
            </a:lvl6pPr>
            <a:lvl7pPr marL="3200400" marR="0" lvl="6" indent="-228600" algn="l" rtl="0">
              <a:lnSpc>
                <a:spcPct val="106666"/>
              </a:lnSpc>
              <a:spcBef>
                <a:spcPts val="1000"/>
              </a:spcBef>
              <a:spcAft>
                <a:spcPts val="0"/>
              </a:spcAft>
              <a:buClr>
                <a:schemeClr val="dk1"/>
              </a:buClr>
              <a:buSzPts val="3000"/>
              <a:buFont typeface="Arial"/>
              <a:buNone/>
              <a:defRPr sz="3000" b="0" i="0" u="none" strike="noStrike" cap="none">
                <a:solidFill>
                  <a:schemeClr val="dk1"/>
                </a:solidFill>
                <a:latin typeface="Open Sans"/>
                <a:ea typeface="Open Sans"/>
                <a:cs typeface="Open Sans"/>
                <a:sym typeface="Open Sans"/>
              </a:defRPr>
            </a:lvl7pPr>
            <a:lvl8pPr marL="3657600" marR="0" lvl="7" indent="-228600" algn="l" rtl="0">
              <a:lnSpc>
                <a:spcPct val="106666"/>
              </a:lnSpc>
              <a:spcBef>
                <a:spcPts val="0"/>
              </a:spcBef>
              <a:spcAft>
                <a:spcPts val="0"/>
              </a:spcAft>
              <a:buClr>
                <a:schemeClr val="dk1"/>
              </a:buClr>
              <a:buSzPts val="3000"/>
              <a:buFont typeface="Arial"/>
              <a:buNone/>
              <a:defRPr sz="3000" b="0" i="0" u="none" strike="noStrike" cap="none">
                <a:solidFill>
                  <a:schemeClr val="dk1"/>
                </a:solidFill>
                <a:latin typeface="Open Sans"/>
                <a:ea typeface="Open Sans"/>
                <a:cs typeface="Open Sans"/>
                <a:sym typeface="Open Sans"/>
              </a:defRPr>
            </a:lvl8pPr>
            <a:lvl9pPr marL="4114800" marR="0" lvl="8" indent="-228600" algn="l" rtl="0">
              <a:lnSpc>
                <a:spcPct val="106666"/>
              </a:lnSpc>
              <a:spcBef>
                <a:spcPts val="1000"/>
              </a:spcBef>
              <a:spcAft>
                <a:spcPts val="1000"/>
              </a:spcAft>
              <a:buClr>
                <a:schemeClr val="dk1"/>
              </a:buClr>
              <a:buSzPts val="3000"/>
              <a:buFont typeface="Arial"/>
              <a:buNone/>
              <a:defRPr sz="3000" b="0" i="0" u="none" strike="noStrike" cap="none">
                <a:solidFill>
                  <a:schemeClr val="dk1"/>
                </a:solidFill>
                <a:latin typeface="Open Sans"/>
                <a:ea typeface="Open Sans"/>
                <a:cs typeface="Open Sans"/>
                <a:sym typeface="Open Sans"/>
              </a:defRPr>
            </a:lvl9pPr>
          </a:lstStyle>
          <a:p>
            <a:endParaRPr/>
          </a:p>
        </p:txBody>
      </p:sp>
      <p:pic>
        <p:nvPicPr>
          <p:cNvPr id="41" name="Google Shape;41;p52" descr="A logo with blue letters&#10;&#10;Description automatically generated"/>
          <p:cNvPicPr preferRelativeResize="0"/>
          <p:nvPr/>
        </p:nvPicPr>
        <p:blipFill rotWithShape="1">
          <a:blip r:embed="rId3">
            <a:alphaModFix/>
          </a:blip>
          <a:srcRect/>
          <a:stretch/>
        </p:blipFill>
        <p:spPr>
          <a:xfrm>
            <a:off x="21687182" y="12927045"/>
            <a:ext cx="1688824" cy="6196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96"/>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96"/>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96"/>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96"/>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96"/>
          <p:cNvSpPr txBox="1"/>
          <p:nvPr/>
        </p:nvSpPr>
        <p:spPr>
          <a:xfrm>
            <a:off x="10157278" y="13275995"/>
            <a:ext cx="40694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4C3F9"/>
                </a:solidFill>
                <a:latin typeface="Open Sans"/>
                <a:ea typeface="Open Sans"/>
                <a:cs typeface="Open Sans"/>
                <a:sym typeface="Open Sans"/>
              </a:rPr>
              <a:t>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F_Blank White">
  <p:cSld name="AF_Blank White">
    <p:bg>
      <p:bgPr>
        <a:solidFill>
          <a:srgbClr val="FFFFFF"/>
        </a:solidFill>
        <a:effectLst/>
      </p:bgPr>
    </p:bg>
    <p:spTree>
      <p:nvGrpSpPr>
        <p:cNvPr id="1" name="Shape 49"/>
        <p:cNvGrpSpPr/>
        <p:nvPr/>
      </p:nvGrpSpPr>
      <p:grpSpPr>
        <a:xfrm>
          <a:off x="0" y="0"/>
          <a:ext cx="0" cy="0"/>
          <a:chOff x="0" y="0"/>
          <a:chExt cx="0" cy="0"/>
        </a:xfrm>
      </p:grpSpPr>
      <p:sp>
        <p:nvSpPr>
          <p:cNvPr id="50" name="Google Shape;50;p94"/>
          <p:cNvSpPr txBox="1">
            <a:spLocks noGrp="1"/>
          </p:cNvSpPr>
          <p:nvPr>
            <p:ph type="title"/>
          </p:nvPr>
        </p:nvSpPr>
        <p:spPr>
          <a:xfrm>
            <a:off x="753961" y="491403"/>
            <a:ext cx="19507200" cy="1783500"/>
          </a:xfrm>
          <a:prstGeom prst="rect">
            <a:avLst/>
          </a:prstGeom>
          <a:noFill/>
          <a:ln>
            <a:noFill/>
          </a:ln>
        </p:spPr>
        <p:txBody>
          <a:bodyPr spcFirstLastPara="1" wrap="square" lIns="71425" tIns="71425" rIns="71425" bIns="71425" anchor="ctr" anchorCtr="0">
            <a:noAutofit/>
          </a:bodyPr>
          <a:lstStyle>
            <a:lvl1pPr marR="0" lvl="0" algn="l" rtl="0">
              <a:lnSpc>
                <a:spcPct val="100000"/>
              </a:lnSpc>
              <a:spcBef>
                <a:spcPts val="0"/>
              </a:spcBef>
              <a:spcAft>
                <a:spcPts val="0"/>
              </a:spcAft>
              <a:buClr>
                <a:srgbClr val="004362"/>
              </a:buClr>
              <a:buSzPts val="6000"/>
              <a:buFont typeface="Roboto"/>
              <a:buNone/>
              <a:defRPr sz="6000" b="1" i="0" u="none" strike="noStrike" cap="none">
                <a:solidFill>
                  <a:srgbClr val="000000"/>
                </a:solidFill>
                <a:latin typeface="Roboto"/>
                <a:ea typeface="Roboto"/>
                <a:cs typeface="Roboto"/>
                <a:sym typeface="Roboto"/>
              </a:defRPr>
            </a:lvl1pPr>
            <a:lvl2pPr marR="0" lvl="1" algn="l" rtl="0">
              <a:lnSpc>
                <a:spcPct val="90000"/>
              </a:lnSpc>
              <a:spcBef>
                <a:spcPts val="0"/>
              </a:spcBef>
              <a:spcAft>
                <a:spcPts val="0"/>
              </a:spcAft>
              <a:buClr>
                <a:srgbClr val="004362"/>
              </a:buClr>
              <a:buSzPts val="6000"/>
              <a:buFont typeface="Roboto"/>
              <a:buNone/>
              <a:defRPr sz="6000" b="1" i="0" u="none" strike="noStrike" cap="none">
                <a:solidFill>
                  <a:srgbClr val="000000"/>
                </a:solidFill>
                <a:latin typeface="Roboto"/>
                <a:ea typeface="Roboto"/>
                <a:cs typeface="Roboto"/>
                <a:sym typeface="Roboto"/>
              </a:defRPr>
            </a:lvl2pPr>
            <a:lvl3pPr marR="0" lvl="2" algn="l" rtl="0">
              <a:lnSpc>
                <a:spcPct val="90000"/>
              </a:lnSpc>
              <a:spcBef>
                <a:spcPts val="0"/>
              </a:spcBef>
              <a:spcAft>
                <a:spcPts val="0"/>
              </a:spcAft>
              <a:buClr>
                <a:srgbClr val="004362"/>
              </a:buClr>
              <a:buSzPts val="6000"/>
              <a:buFont typeface="Roboto"/>
              <a:buNone/>
              <a:defRPr sz="6000" b="1" i="0" u="none" strike="noStrike" cap="none">
                <a:solidFill>
                  <a:srgbClr val="000000"/>
                </a:solidFill>
                <a:latin typeface="Roboto"/>
                <a:ea typeface="Roboto"/>
                <a:cs typeface="Roboto"/>
                <a:sym typeface="Roboto"/>
              </a:defRPr>
            </a:lvl3pPr>
            <a:lvl4pPr marR="0" lvl="3" algn="l" rtl="0">
              <a:lnSpc>
                <a:spcPct val="90000"/>
              </a:lnSpc>
              <a:spcBef>
                <a:spcPts val="0"/>
              </a:spcBef>
              <a:spcAft>
                <a:spcPts val="0"/>
              </a:spcAft>
              <a:buClr>
                <a:srgbClr val="004362"/>
              </a:buClr>
              <a:buSzPts val="6000"/>
              <a:buFont typeface="Roboto"/>
              <a:buNone/>
              <a:defRPr sz="6000" b="1" i="0" u="none" strike="noStrike" cap="none">
                <a:solidFill>
                  <a:srgbClr val="000000"/>
                </a:solidFill>
                <a:latin typeface="Roboto"/>
                <a:ea typeface="Roboto"/>
                <a:cs typeface="Roboto"/>
                <a:sym typeface="Roboto"/>
              </a:defRPr>
            </a:lvl4pPr>
            <a:lvl5pPr marR="0" lvl="4" algn="l" rtl="0">
              <a:lnSpc>
                <a:spcPct val="90000"/>
              </a:lnSpc>
              <a:spcBef>
                <a:spcPts val="0"/>
              </a:spcBef>
              <a:spcAft>
                <a:spcPts val="0"/>
              </a:spcAft>
              <a:buClr>
                <a:srgbClr val="004362"/>
              </a:buClr>
              <a:buSzPts val="6000"/>
              <a:buFont typeface="Roboto"/>
              <a:buNone/>
              <a:defRPr sz="6000" b="1" i="0" u="none" strike="noStrike" cap="none">
                <a:solidFill>
                  <a:srgbClr val="000000"/>
                </a:solidFill>
                <a:latin typeface="Roboto"/>
                <a:ea typeface="Roboto"/>
                <a:cs typeface="Roboto"/>
                <a:sym typeface="Roboto"/>
              </a:defRPr>
            </a:lvl5pPr>
            <a:lvl6pPr marR="0" lvl="5" algn="l" rtl="0">
              <a:lnSpc>
                <a:spcPct val="90000"/>
              </a:lnSpc>
              <a:spcBef>
                <a:spcPts val="0"/>
              </a:spcBef>
              <a:spcAft>
                <a:spcPts val="0"/>
              </a:spcAft>
              <a:buClr>
                <a:srgbClr val="004362"/>
              </a:buClr>
              <a:buSzPts val="6000"/>
              <a:buFont typeface="Roboto"/>
              <a:buNone/>
              <a:defRPr sz="6000" b="1" i="0" u="none" strike="noStrike" cap="none">
                <a:solidFill>
                  <a:srgbClr val="000000"/>
                </a:solidFill>
                <a:latin typeface="Roboto"/>
                <a:ea typeface="Roboto"/>
                <a:cs typeface="Roboto"/>
                <a:sym typeface="Roboto"/>
              </a:defRPr>
            </a:lvl6pPr>
            <a:lvl7pPr marR="0" lvl="6" algn="l" rtl="0">
              <a:lnSpc>
                <a:spcPct val="90000"/>
              </a:lnSpc>
              <a:spcBef>
                <a:spcPts val="0"/>
              </a:spcBef>
              <a:spcAft>
                <a:spcPts val="0"/>
              </a:spcAft>
              <a:buClr>
                <a:srgbClr val="004362"/>
              </a:buClr>
              <a:buSzPts val="6000"/>
              <a:buFont typeface="Roboto"/>
              <a:buNone/>
              <a:defRPr sz="6000" b="1" i="0" u="none" strike="noStrike" cap="none">
                <a:solidFill>
                  <a:srgbClr val="000000"/>
                </a:solidFill>
                <a:latin typeface="Roboto"/>
                <a:ea typeface="Roboto"/>
                <a:cs typeface="Roboto"/>
                <a:sym typeface="Roboto"/>
              </a:defRPr>
            </a:lvl7pPr>
            <a:lvl8pPr marR="0" lvl="7" algn="l" rtl="0">
              <a:lnSpc>
                <a:spcPct val="90000"/>
              </a:lnSpc>
              <a:spcBef>
                <a:spcPts val="0"/>
              </a:spcBef>
              <a:spcAft>
                <a:spcPts val="0"/>
              </a:spcAft>
              <a:buClr>
                <a:srgbClr val="004362"/>
              </a:buClr>
              <a:buSzPts val="6000"/>
              <a:buFont typeface="Roboto"/>
              <a:buNone/>
              <a:defRPr sz="6000" b="1" i="0" u="none" strike="noStrike" cap="none">
                <a:solidFill>
                  <a:srgbClr val="000000"/>
                </a:solidFill>
                <a:latin typeface="Roboto"/>
                <a:ea typeface="Roboto"/>
                <a:cs typeface="Roboto"/>
                <a:sym typeface="Roboto"/>
              </a:defRPr>
            </a:lvl8pPr>
            <a:lvl9pPr marR="0" lvl="8" algn="l" rtl="0">
              <a:lnSpc>
                <a:spcPct val="90000"/>
              </a:lnSpc>
              <a:spcBef>
                <a:spcPts val="0"/>
              </a:spcBef>
              <a:spcAft>
                <a:spcPts val="0"/>
              </a:spcAft>
              <a:buClr>
                <a:srgbClr val="004362"/>
              </a:buClr>
              <a:buSzPts val="6000"/>
              <a:buFont typeface="Roboto"/>
              <a:buNone/>
              <a:defRPr sz="6000" b="1" i="0" u="none" strike="noStrike" cap="none">
                <a:solidFill>
                  <a:srgbClr val="000000"/>
                </a:solidFill>
                <a:latin typeface="Roboto"/>
                <a:ea typeface="Roboto"/>
                <a:cs typeface="Roboto"/>
                <a:sym typeface="Roboto"/>
              </a:defRPr>
            </a:lvl9pPr>
          </a:lstStyle>
          <a:p>
            <a:endParaRPr/>
          </a:p>
        </p:txBody>
      </p:sp>
      <p:sp>
        <p:nvSpPr>
          <p:cNvPr id="51" name="Google Shape;51;p94"/>
          <p:cNvSpPr txBox="1">
            <a:spLocks noGrp="1"/>
          </p:cNvSpPr>
          <p:nvPr>
            <p:ph type="sldNum" idx="12"/>
          </p:nvPr>
        </p:nvSpPr>
        <p:spPr>
          <a:xfrm>
            <a:off x="22112034" y="12670441"/>
            <a:ext cx="607500" cy="625500"/>
          </a:xfrm>
          <a:prstGeom prst="rect">
            <a:avLst/>
          </a:prstGeom>
          <a:noFill/>
          <a:ln>
            <a:noFill/>
          </a:ln>
        </p:spPr>
        <p:txBody>
          <a:bodyPr spcFirstLastPara="1" wrap="square" lIns="71425" tIns="71425" rIns="71425" bIns="71425" anchor="t" anchorCtr="0">
            <a:noAutofit/>
          </a:bodyPr>
          <a:lstStyle>
            <a:lvl1pPr marL="0" marR="0" lvl="0" indent="0" algn="r" rtl="0">
              <a:lnSpc>
                <a:spcPct val="100000"/>
              </a:lnSpc>
              <a:spcBef>
                <a:spcPts val="0"/>
              </a:spcBef>
              <a:spcAft>
                <a:spcPts val="0"/>
              </a:spcAft>
              <a:buClr>
                <a:srgbClr val="95989A"/>
              </a:buClr>
              <a:buSzPts val="3200"/>
              <a:buFont typeface="Helvetica Neue"/>
              <a:buNone/>
              <a:defRPr sz="32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95989A"/>
              </a:buClr>
              <a:buSzPts val="3200"/>
              <a:buFont typeface="Helvetica Neue"/>
              <a:buNone/>
              <a:defRPr sz="32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95989A"/>
              </a:buClr>
              <a:buSzPts val="3200"/>
              <a:buFont typeface="Helvetica Neue"/>
              <a:buNone/>
              <a:defRPr sz="32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95989A"/>
              </a:buClr>
              <a:buSzPts val="3200"/>
              <a:buFont typeface="Helvetica Neue"/>
              <a:buNone/>
              <a:defRPr sz="32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95989A"/>
              </a:buClr>
              <a:buSzPts val="3200"/>
              <a:buFont typeface="Helvetica Neue"/>
              <a:buNone/>
              <a:defRPr sz="32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95989A"/>
              </a:buClr>
              <a:buSzPts val="3200"/>
              <a:buFont typeface="Helvetica Neue"/>
              <a:buNone/>
              <a:defRPr sz="32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95989A"/>
              </a:buClr>
              <a:buSzPts val="3200"/>
              <a:buFont typeface="Helvetica Neue"/>
              <a:buNone/>
              <a:defRPr sz="32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95989A"/>
              </a:buClr>
              <a:buSzPts val="3200"/>
              <a:buFont typeface="Helvetica Neue"/>
              <a:buNone/>
              <a:defRPr sz="32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95989A"/>
              </a:buClr>
              <a:buSzPts val="3200"/>
              <a:buFont typeface="Helvetica Neue"/>
              <a:buNone/>
              <a:defRPr sz="32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94"/>
          <p:cNvSpPr txBox="1">
            <a:spLocks noGrp="1"/>
          </p:cNvSpPr>
          <p:nvPr>
            <p:ph type="body" idx="1"/>
          </p:nvPr>
        </p:nvSpPr>
        <p:spPr>
          <a:xfrm>
            <a:off x="892550" y="2635850"/>
            <a:ext cx="11992500" cy="7393200"/>
          </a:xfrm>
          <a:prstGeom prst="rect">
            <a:avLst/>
          </a:prstGeom>
          <a:noFill/>
          <a:ln>
            <a:noFill/>
          </a:ln>
        </p:spPr>
        <p:txBody>
          <a:bodyPr spcFirstLastPara="1" wrap="square" lIns="91400" tIns="91400" rIns="91400" bIns="91400" anchor="t" anchorCtr="0">
            <a:normAutofit/>
          </a:bodyPr>
          <a:lstStyle>
            <a:lvl1pPr marL="457200" marR="0" lvl="0" indent="-228600" algn="l" rtl="0">
              <a:lnSpc>
                <a:spcPct val="90000"/>
              </a:lnSpc>
              <a:spcBef>
                <a:spcPts val="2000"/>
              </a:spcBef>
              <a:spcAft>
                <a:spcPts val="0"/>
              </a:spcAft>
              <a:buClr>
                <a:schemeClr val="dk1"/>
              </a:buClr>
              <a:buSzPts val="4800"/>
              <a:buFont typeface="Roboto"/>
              <a:buNone/>
              <a:defRPr sz="14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2000"/>
              </a:spcBef>
              <a:spcAft>
                <a:spcPts val="0"/>
              </a:spcAft>
              <a:buClr>
                <a:schemeClr val="dk1"/>
              </a:buClr>
              <a:buSzPts val="4000"/>
              <a:buFont typeface="Roboto"/>
              <a:buNone/>
              <a:defRPr sz="4000" b="0" i="0" u="none" strike="noStrike" cap="none">
                <a:solidFill>
                  <a:schemeClr val="dk1"/>
                </a:solidFill>
                <a:latin typeface="Roboto"/>
                <a:ea typeface="Roboto"/>
                <a:cs typeface="Roboto"/>
                <a:sym typeface="Roboto"/>
              </a:defRPr>
            </a:lvl2pPr>
            <a:lvl3pPr marL="1371600" marR="0" lvl="2" indent="-228600" algn="l" rtl="0">
              <a:lnSpc>
                <a:spcPct val="90000"/>
              </a:lnSpc>
              <a:spcBef>
                <a:spcPts val="2000"/>
              </a:spcBef>
              <a:spcAft>
                <a:spcPts val="0"/>
              </a:spcAft>
              <a:buClr>
                <a:schemeClr val="dk1"/>
              </a:buClr>
              <a:buSzPts val="3400"/>
              <a:buFont typeface="Roboto"/>
              <a:buNone/>
              <a:defRPr sz="34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2000"/>
              </a:spcBef>
              <a:spcAft>
                <a:spcPts val="0"/>
              </a:spcAft>
              <a:buClr>
                <a:schemeClr val="dk1"/>
              </a:buClr>
              <a:buSzPts val="3400"/>
              <a:buFont typeface="Roboto"/>
              <a:buNone/>
              <a:defRPr sz="3400" b="0" i="0" u="none" strike="noStrike" cap="none">
                <a:solidFill>
                  <a:schemeClr val="dk1"/>
                </a:solidFill>
                <a:latin typeface="Roboto"/>
                <a:ea typeface="Roboto"/>
                <a:cs typeface="Roboto"/>
                <a:sym typeface="Roboto"/>
              </a:defRPr>
            </a:lvl4pPr>
            <a:lvl5pPr marL="2286000" marR="0" lvl="4" indent="-228600" algn="l" rtl="0">
              <a:lnSpc>
                <a:spcPct val="90000"/>
              </a:lnSpc>
              <a:spcBef>
                <a:spcPts val="2000"/>
              </a:spcBef>
              <a:spcAft>
                <a:spcPts val="0"/>
              </a:spcAft>
              <a:buClr>
                <a:schemeClr val="dk1"/>
              </a:buClr>
              <a:buSzPts val="3400"/>
              <a:buFont typeface="Roboto"/>
              <a:buNone/>
              <a:defRPr sz="3400" b="0" i="0" u="none" strike="noStrike" cap="none">
                <a:solidFill>
                  <a:schemeClr val="dk1"/>
                </a:solidFill>
                <a:latin typeface="Roboto"/>
                <a:ea typeface="Roboto"/>
                <a:cs typeface="Roboto"/>
                <a:sym typeface="Roboto"/>
              </a:defRPr>
            </a:lvl5pPr>
            <a:lvl6pPr marL="2743200" marR="0" lvl="5" indent="-228600" algn="l" rtl="0">
              <a:lnSpc>
                <a:spcPct val="90000"/>
              </a:lnSpc>
              <a:spcBef>
                <a:spcPts val="2000"/>
              </a:spcBef>
              <a:spcAft>
                <a:spcPts val="0"/>
              </a:spcAft>
              <a:buClr>
                <a:schemeClr val="dk1"/>
              </a:buClr>
              <a:buSzPts val="3400"/>
              <a:buFont typeface="Roboto"/>
              <a:buNone/>
              <a:defRPr sz="3400" b="0" i="0" u="none" strike="noStrike" cap="none">
                <a:solidFill>
                  <a:schemeClr val="dk1"/>
                </a:solidFill>
                <a:latin typeface="Roboto"/>
                <a:ea typeface="Roboto"/>
                <a:cs typeface="Roboto"/>
                <a:sym typeface="Roboto"/>
              </a:defRPr>
            </a:lvl6pPr>
            <a:lvl7pPr marL="3200400" marR="0" lvl="6" indent="-228600" algn="l" rtl="0">
              <a:lnSpc>
                <a:spcPct val="90000"/>
              </a:lnSpc>
              <a:spcBef>
                <a:spcPts val="2000"/>
              </a:spcBef>
              <a:spcAft>
                <a:spcPts val="0"/>
              </a:spcAft>
              <a:buClr>
                <a:schemeClr val="dk1"/>
              </a:buClr>
              <a:buSzPts val="3400"/>
              <a:buFont typeface="Roboto"/>
              <a:buNone/>
              <a:defRPr sz="3400" b="0" i="0" u="none" strike="noStrike" cap="none">
                <a:solidFill>
                  <a:schemeClr val="dk1"/>
                </a:solidFill>
                <a:latin typeface="Roboto"/>
                <a:ea typeface="Roboto"/>
                <a:cs typeface="Roboto"/>
                <a:sym typeface="Roboto"/>
              </a:defRPr>
            </a:lvl7pPr>
            <a:lvl8pPr marL="3657600" marR="0" lvl="7" indent="-228600" algn="l" rtl="0">
              <a:lnSpc>
                <a:spcPct val="90000"/>
              </a:lnSpc>
              <a:spcBef>
                <a:spcPts val="2000"/>
              </a:spcBef>
              <a:spcAft>
                <a:spcPts val="0"/>
              </a:spcAft>
              <a:buClr>
                <a:schemeClr val="dk1"/>
              </a:buClr>
              <a:buSzPts val="3400"/>
              <a:buFont typeface="Roboto"/>
              <a:buNone/>
              <a:defRPr sz="3400" b="0" i="0" u="none" strike="noStrike" cap="none">
                <a:solidFill>
                  <a:schemeClr val="dk1"/>
                </a:solidFill>
                <a:latin typeface="Roboto"/>
                <a:ea typeface="Roboto"/>
                <a:cs typeface="Roboto"/>
                <a:sym typeface="Roboto"/>
              </a:defRPr>
            </a:lvl8pPr>
            <a:lvl9pPr marL="4114800" marR="0" lvl="8" indent="-228600" algn="l" rtl="0">
              <a:lnSpc>
                <a:spcPct val="90000"/>
              </a:lnSpc>
              <a:spcBef>
                <a:spcPts val="2000"/>
              </a:spcBef>
              <a:spcAft>
                <a:spcPts val="0"/>
              </a:spcAft>
              <a:buClr>
                <a:schemeClr val="dk1"/>
              </a:buClr>
              <a:buSzPts val="3400"/>
              <a:buFont typeface="Roboto"/>
              <a:buNone/>
              <a:defRPr sz="3400" b="0" i="0" u="none" strike="noStrike" cap="none">
                <a:solidFill>
                  <a:schemeClr val="dk1"/>
                </a:solidFill>
                <a:latin typeface="Roboto"/>
                <a:ea typeface="Roboto"/>
                <a:cs typeface="Roboto"/>
                <a:sym typeface="Roboto"/>
              </a:defRPr>
            </a:lvl9pPr>
          </a:lstStyle>
          <a:p>
            <a:endParaRPr/>
          </a:p>
        </p:txBody>
      </p:sp>
      <p:sp>
        <p:nvSpPr>
          <p:cNvPr id="53" name="Google Shape;53;p94"/>
          <p:cNvSpPr txBox="1"/>
          <p:nvPr/>
        </p:nvSpPr>
        <p:spPr>
          <a:xfrm>
            <a:off x="10157278" y="13275995"/>
            <a:ext cx="40694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4C3F9"/>
                </a:solidFill>
                <a:latin typeface="Open Sans"/>
                <a:ea typeface="Open Sans"/>
                <a:cs typeface="Open Sans"/>
                <a:sym typeface="Open Sans"/>
              </a:rPr>
              <a:t>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riddle@xagegov.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kbandler@xagegov.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jp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hyperlink" Target="https://dodcio.defense.gov/Portals/0/Documents/Library/DoD-ZTStrategy.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body" idx="1"/>
          </p:nvPr>
        </p:nvSpPr>
        <p:spPr>
          <a:xfrm>
            <a:off x="4637086" y="5065713"/>
            <a:ext cx="15109825" cy="25558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8800"/>
              <a:buNone/>
            </a:pPr>
            <a:r>
              <a:rPr lang="en-US" dirty="0"/>
              <a:t>Zero Trust for the </a:t>
            </a:r>
          </a:p>
          <a:p>
            <a:pPr marL="0" lvl="0" indent="0" algn="ctr" rtl="0">
              <a:lnSpc>
                <a:spcPct val="90000"/>
              </a:lnSpc>
              <a:spcBef>
                <a:spcPts val="0"/>
              </a:spcBef>
              <a:spcAft>
                <a:spcPts val="0"/>
              </a:spcAft>
              <a:buClr>
                <a:schemeClr val="lt1"/>
              </a:buClr>
              <a:buSzPts val="8800"/>
              <a:buNone/>
            </a:pPr>
            <a:r>
              <a:rPr lang="en-US" dirty="0"/>
              <a:t>Real World</a:t>
            </a:r>
            <a:endParaRPr dirty="0"/>
          </a:p>
        </p:txBody>
      </p:sp>
      <p:sp>
        <p:nvSpPr>
          <p:cNvPr id="59" name="Google Shape;59;p1"/>
          <p:cNvSpPr txBox="1"/>
          <p:nvPr/>
        </p:nvSpPr>
        <p:spPr>
          <a:xfrm>
            <a:off x="8337308" y="8067599"/>
            <a:ext cx="770937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29C4F8"/>
                </a:solidFill>
                <a:latin typeface="Roboto"/>
                <a:ea typeface="Roboto"/>
                <a:cs typeface="Roboto"/>
                <a:sym typeface="Roboto"/>
              </a:rPr>
              <a:t>DON’T JUST DETECT ATTACKS — STOP THEM. </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AF04F9B0-F324-0E34-580F-7B50D4E74661}"/>
              </a:ext>
            </a:extLst>
          </p:cNvPr>
          <p:cNvSpPr txBox="1"/>
          <p:nvPr/>
        </p:nvSpPr>
        <p:spPr>
          <a:xfrm>
            <a:off x="9478614" y="10813774"/>
            <a:ext cx="5426765" cy="3046988"/>
          </a:xfrm>
          <a:prstGeom prst="rect">
            <a:avLst/>
          </a:prstGeom>
          <a:noFill/>
        </p:spPr>
        <p:txBody>
          <a:bodyPr wrap="square" rtlCol="0">
            <a:spAutoFit/>
          </a:bodyPr>
          <a:lstStyle/>
          <a:p>
            <a:r>
              <a:rPr lang="en-US" sz="2400" dirty="0" err="1">
                <a:solidFill>
                  <a:schemeClr val="bg1"/>
                </a:solidFill>
              </a:rPr>
              <a:t>Presentor</a:t>
            </a:r>
            <a:r>
              <a:rPr lang="en-US" sz="2400" dirty="0">
                <a:solidFill>
                  <a:schemeClr val="bg1"/>
                </a:solidFill>
              </a:rPr>
              <a:t>: Joseph Riddle (JoJo)</a:t>
            </a:r>
          </a:p>
          <a:p>
            <a:r>
              <a:rPr lang="en-US" sz="2400" dirty="0">
                <a:solidFill>
                  <a:schemeClr val="bg1"/>
                </a:solidFill>
              </a:rPr>
              <a:t>Senior Federal Solution Engineer</a:t>
            </a:r>
          </a:p>
          <a:p>
            <a:r>
              <a:rPr lang="en-US" sz="2400" dirty="0">
                <a:solidFill>
                  <a:schemeClr val="bg1"/>
                </a:solidFill>
                <a:hlinkClick r:id="rId3"/>
              </a:rPr>
              <a:t>jriddle@xagegov.com</a:t>
            </a:r>
            <a:endParaRPr lang="en-US" sz="2400" dirty="0">
              <a:solidFill>
                <a:schemeClr val="bg1"/>
              </a:solidFill>
            </a:endParaRPr>
          </a:p>
          <a:p>
            <a:endParaRPr lang="en-US" sz="2400" dirty="0">
              <a:solidFill>
                <a:schemeClr val="bg1"/>
              </a:solidFill>
            </a:endParaRPr>
          </a:p>
          <a:p>
            <a:r>
              <a:rPr lang="en-US" sz="2400" dirty="0">
                <a:solidFill>
                  <a:schemeClr val="bg1"/>
                </a:solidFill>
              </a:rPr>
              <a:t>Sales Engagement: Kimberly Bandler</a:t>
            </a:r>
          </a:p>
          <a:p>
            <a:r>
              <a:rPr lang="en-US" sz="2400" dirty="0">
                <a:solidFill>
                  <a:schemeClr val="bg1"/>
                </a:solidFill>
              </a:rPr>
              <a:t>Regional Director- Defense Accounts</a:t>
            </a:r>
          </a:p>
          <a:p>
            <a:r>
              <a:rPr lang="en-US" sz="2400" dirty="0">
                <a:solidFill>
                  <a:schemeClr val="bg1"/>
                </a:solidFill>
                <a:hlinkClick r:id="rId4"/>
              </a:rPr>
              <a:t>kbandler@xagegov.com</a:t>
            </a:r>
            <a:endParaRPr lang="en-US" sz="2400" dirty="0">
              <a:solidFill>
                <a:schemeClr val="bg1"/>
              </a:solidFill>
            </a:endParaRPr>
          </a:p>
          <a:p>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2" descr="A screen shot of a computer screen&#10;&#10;Description automatically generated"/>
          <p:cNvPicPr preferRelativeResize="0"/>
          <p:nvPr/>
        </p:nvPicPr>
        <p:blipFill rotWithShape="1">
          <a:blip r:embed="rId3">
            <a:alphaModFix/>
          </a:blip>
          <a:srcRect/>
          <a:stretch/>
        </p:blipFill>
        <p:spPr>
          <a:xfrm rot="10800000" flipH="1">
            <a:off x="14544023" y="3763960"/>
            <a:ext cx="3540110" cy="2473275"/>
          </a:xfrm>
          <a:prstGeom prst="rect">
            <a:avLst/>
          </a:prstGeom>
          <a:noFill/>
          <a:ln>
            <a:noFill/>
          </a:ln>
        </p:spPr>
      </p:pic>
      <p:pic>
        <p:nvPicPr>
          <p:cNvPr id="65" name="Google Shape;65;p2" descr="A satellite in space with stars&#10;&#10;Description automatically generated"/>
          <p:cNvPicPr preferRelativeResize="0"/>
          <p:nvPr/>
        </p:nvPicPr>
        <p:blipFill rotWithShape="1">
          <a:blip r:embed="rId4">
            <a:alphaModFix/>
          </a:blip>
          <a:srcRect/>
          <a:stretch/>
        </p:blipFill>
        <p:spPr>
          <a:xfrm>
            <a:off x="6631785" y="3806289"/>
            <a:ext cx="3612345" cy="2345747"/>
          </a:xfrm>
          <a:prstGeom prst="rect">
            <a:avLst/>
          </a:prstGeom>
          <a:noFill/>
          <a:ln>
            <a:noFill/>
          </a:ln>
        </p:spPr>
      </p:pic>
      <p:pic>
        <p:nvPicPr>
          <p:cNvPr id="66" name="Google Shape;66;p2" descr="A group of men in military uniforms&#10;&#10;Description automatically generated"/>
          <p:cNvPicPr preferRelativeResize="0"/>
          <p:nvPr/>
        </p:nvPicPr>
        <p:blipFill rotWithShape="1">
          <a:blip r:embed="rId5">
            <a:alphaModFix/>
          </a:blip>
          <a:srcRect/>
          <a:stretch/>
        </p:blipFill>
        <p:spPr>
          <a:xfrm>
            <a:off x="10618894" y="3761165"/>
            <a:ext cx="3574807" cy="2454275"/>
          </a:xfrm>
          <a:prstGeom prst="rect">
            <a:avLst/>
          </a:prstGeom>
          <a:noFill/>
          <a:ln>
            <a:noFill/>
          </a:ln>
        </p:spPr>
      </p:pic>
      <p:pic>
        <p:nvPicPr>
          <p:cNvPr id="67" name="Google Shape;67;p2" descr="A person wearing headphones and looking at a computer screen&#10;&#10;Description automatically generated"/>
          <p:cNvPicPr preferRelativeResize="0"/>
          <p:nvPr/>
        </p:nvPicPr>
        <p:blipFill rotWithShape="1">
          <a:blip r:embed="rId6">
            <a:alphaModFix/>
          </a:blip>
          <a:srcRect/>
          <a:stretch/>
        </p:blipFill>
        <p:spPr>
          <a:xfrm>
            <a:off x="18393161" y="3802802"/>
            <a:ext cx="3540110" cy="2391966"/>
          </a:xfrm>
          <a:prstGeom prst="rect">
            <a:avLst/>
          </a:prstGeom>
          <a:noFill/>
          <a:ln>
            <a:noFill/>
          </a:ln>
        </p:spPr>
      </p:pic>
      <p:sp>
        <p:nvSpPr>
          <p:cNvPr id="68" name="Google Shape;68;p2"/>
          <p:cNvSpPr/>
          <p:nvPr/>
        </p:nvSpPr>
        <p:spPr>
          <a:xfrm>
            <a:off x="0" y="6595904"/>
            <a:ext cx="24384000" cy="287566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69" name="Google Shape;69;p2"/>
          <p:cNvSpPr txBox="1">
            <a:spLocks noGrp="1"/>
          </p:cNvSpPr>
          <p:nvPr>
            <p:ph type="sldNum" idx="12"/>
          </p:nvPr>
        </p:nvSpPr>
        <p:spPr>
          <a:xfrm>
            <a:off x="23546140" y="12763933"/>
            <a:ext cx="819150" cy="730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2</a:t>
            </a:fld>
            <a:endParaRPr/>
          </a:p>
        </p:txBody>
      </p:sp>
      <p:sp>
        <p:nvSpPr>
          <p:cNvPr id="70" name="Google Shape;70;p2"/>
          <p:cNvSpPr txBox="1">
            <a:spLocks noGrp="1"/>
          </p:cNvSpPr>
          <p:nvPr>
            <p:ph type="body" idx="1"/>
          </p:nvPr>
        </p:nvSpPr>
        <p:spPr>
          <a:xfrm>
            <a:off x="758952" y="493776"/>
            <a:ext cx="22787188" cy="1504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12B34"/>
              </a:buClr>
              <a:buSzPts val="6000"/>
              <a:buNone/>
            </a:pPr>
            <a:r>
              <a:rPr lang="en-US"/>
              <a:t>Practical Zero Trust Approaches for Operations</a:t>
            </a:r>
            <a:endParaRPr/>
          </a:p>
        </p:txBody>
      </p:sp>
      <p:sp>
        <p:nvSpPr>
          <p:cNvPr id="71" name="Google Shape;71;p2"/>
          <p:cNvSpPr txBox="1"/>
          <p:nvPr/>
        </p:nvSpPr>
        <p:spPr>
          <a:xfrm>
            <a:off x="3098799" y="2303526"/>
            <a:ext cx="18876580"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81F2F"/>
                </a:solidFill>
                <a:latin typeface="Roboto"/>
                <a:ea typeface="Roboto"/>
                <a:cs typeface="Roboto"/>
                <a:sym typeface="Roboto"/>
              </a:rPr>
              <a:t>Xage delivers multi-layer identity and access management, secure remote access, and zero trust data exchange across IT, OT, and the cloud; to include support to operations in DDIL environments.</a:t>
            </a:r>
            <a:endParaRPr sz="1400" b="0" i="0" u="none" strike="noStrike" cap="none">
              <a:solidFill>
                <a:srgbClr val="000000"/>
              </a:solidFill>
              <a:latin typeface="Arial"/>
              <a:ea typeface="Arial"/>
              <a:cs typeface="Arial"/>
              <a:sym typeface="Arial"/>
            </a:endParaRPr>
          </a:p>
        </p:txBody>
      </p:sp>
      <p:pic>
        <p:nvPicPr>
          <p:cNvPr id="72" name="Google Shape;72;p2" descr="Close-up of pipes in a factory&#10;&#10;Description automatically generated"/>
          <p:cNvPicPr preferRelativeResize="0"/>
          <p:nvPr/>
        </p:nvPicPr>
        <p:blipFill rotWithShape="1">
          <a:blip r:embed="rId7">
            <a:alphaModFix/>
          </a:blip>
          <a:srcRect/>
          <a:stretch/>
        </p:blipFill>
        <p:spPr>
          <a:xfrm>
            <a:off x="2821434" y="3793526"/>
            <a:ext cx="3588545" cy="2392662"/>
          </a:xfrm>
          <a:prstGeom prst="roundRect">
            <a:avLst>
              <a:gd name="adj" fmla="val 2973"/>
            </a:avLst>
          </a:prstGeom>
          <a:noFill/>
          <a:ln>
            <a:noFill/>
          </a:ln>
        </p:spPr>
      </p:pic>
      <p:sp>
        <p:nvSpPr>
          <p:cNvPr id="73" name="Google Shape;73;p2"/>
          <p:cNvSpPr/>
          <p:nvPr/>
        </p:nvSpPr>
        <p:spPr>
          <a:xfrm>
            <a:off x="2821482" y="3791993"/>
            <a:ext cx="3574807" cy="2392662"/>
          </a:xfrm>
          <a:prstGeom prst="roundRect">
            <a:avLst>
              <a:gd name="adj" fmla="val 2973"/>
            </a:avLst>
          </a:prstGeom>
          <a:solidFill>
            <a:srgbClr val="081F2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74" name="Google Shape;74;p2"/>
          <p:cNvSpPr/>
          <p:nvPr/>
        </p:nvSpPr>
        <p:spPr>
          <a:xfrm>
            <a:off x="6637083" y="3813705"/>
            <a:ext cx="3574807" cy="2392662"/>
          </a:xfrm>
          <a:prstGeom prst="roundRect">
            <a:avLst>
              <a:gd name="adj" fmla="val 2973"/>
            </a:avLst>
          </a:prstGeom>
          <a:solidFill>
            <a:srgbClr val="081F2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75" name="Google Shape;75;p2"/>
          <p:cNvSpPr/>
          <p:nvPr/>
        </p:nvSpPr>
        <p:spPr>
          <a:xfrm>
            <a:off x="10562212" y="3777135"/>
            <a:ext cx="3574807" cy="2392662"/>
          </a:xfrm>
          <a:prstGeom prst="roundRect">
            <a:avLst>
              <a:gd name="adj" fmla="val 2973"/>
            </a:avLst>
          </a:prstGeom>
          <a:solidFill>
            <a:srgbClr val="081F2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76" name="Google Shape;76;p2"/>
          <p:cNvSpPr/>
          <p:nvPr/>
        </p:nvSpPr>
        <p:spPr>
          <a:xfrm>
            <a:off x="14451672" y="3795541"/>
            <a:ext cx="3574807" cy="2392662"/>
          </a:xfrm>
          <a:prstGeom prst="roundRect">
            <a:avLst>
              <a:gd name="adj" fmla="val 2973"/>
            </a:avLst>
          </a:prstGeom>
          <a:solidFill>
            <a:srgbClr val="081F2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77" name="Google Shape;77;p2"/>
          <p:cNvSpPr/>
          <p:nvPr/>
        </p:nvSpPr>
        <p:spPr>
          <a:xfrm>
            <a:off x="18373884" y="3791992"/>
            <a:ext cx="3574807" cy="2392662"/>
          </a:xfrm>
          <a:prstGeom prst="roundRect">
            <a:avLst>
              <a:gd name="adj" fmla="val 2973"/>
            </a:avLst>
          </a:prstGeom>
          <a:solidFill>
            <a:srgbClr val="081F2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78" name="Google Shape;78;p2"/>
          <p:cNvSpPr txBox="1"/>
          <p:nvPr/>
        </p:nvSpPr>
        <p:spPr>
          <a:xfrm>
            <a:off x="3160831" y="4413500"/>
            <a:ext cx="272081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Roboto"/>
                <a:ea typeface="Roboto"/>
                <a:cs typeface="Roboto"/>
                <a:sym typeface="Roboto"/>
              </a:rPr>
              <a:t>Mission Critical Infrastructure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Roboto"/>
                <a:ea typeface="Roboto"/>
                <a:cs typeface="Roboto"/>
                <a:sym typeface="Roboto"/>
              </a:rPr>
              <a:t>(OT, ICS/SCADA)</a:t>
            </a:r>
            <a:endParaRPr sz="1400" b="0" i="0" u="none" strike="noStrike" cap="none">
              <a:solidFill>
                <a:srgbClr val="000000"/>
              </a:solidFill>
              <a:latin typeface="Arial"/>
              <a:ea typeface="Arial"/>
              <a:cs typeface="Arial"/>
              <a:sym typeface="Arial"/>
            </a:endParaRPr>
          </a:p>
        </p:txBody>
      </p:sp>
      <p:sp>
        <p:nvSpPr>
          <p:cNvPr id="79" name="Google Shape;79;p2"/>
          <p:cNvSpPr txBox="1"/>
          <p:nvPr/>
        </p:nvSpPr>
        <p:spPr>
          <a:xfrm>
            <a:off x="6910016" y="4722146"/>
            <a:ext cx="324827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Roboto"/>
                <a:ea typeface="Roboto"/>
                <a:cs typeface="Roboto"/>
                <a:sym typeface="Roboto"/>
              </a:rPr>
              <a:t>Mission Sensors</a:t>
            </a:r>
            <a:endParaRPr sz="1400" b="0" i="0" u="none" strike="noStrike" cap="none">
              <a:solidFill>
                <a:srgbClr val="000000"/>
              </a:solidFill>
              <a:latin typeface="Arial"/>
              <a:ea typeface="Arial"/>
              <a:cs typeface="Arial"/>
              <a:sym typeface="Arial"/>
            </a:endParaRPr>
          </a:p>
        </p:txBody>
      </p:sp>
      <p:sp>
        <p:nvSpPr>
          <p:cNvPr id="80" name="Google Shape;80;p2"/>
          <p:cNvSpPr txBox="1"/>
          <p:nvPr/>
        </p:nvSpPr>
        <p:spPr>
          <a:xfrm>
            <a:off x="10789034" y="4757491"/>
            <a:ext cx="324827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Roboto"/>
                <a:ea typeface="Roboto"/>
                <a:cs typeface="Roboto"/>
                <a:sym typeface="Roboto"/>
              </a:rPr>
              <a:t>DDIL Environments</a:t>
            </a:r>
            <a:endParaRPr sz="1400" b="0" i="0" u="none" strike="noStrike" cap="none">
              <a:solidFill>
                <a:srgbClr val="000000"/>
              </a:solidFill>
              <a:latin typeface="Arial"/>
              <a:ea typeface="Arial"/>
              <a:cs typeface="Arial"/>
              <a:sym typeface="Arial"/>
            </a:endParaRPr>
          </a:p>
        </p:txBody>
      </p:sp>
      <p:sp>
        <p:nvSpPr>
          <p:cNvPr id="81" name="Google Shape;81;p2"/>
          <p:cNvSpPr txBox="1"/>
          <p:nvPr/>
        </p:nvSpPr>
        <p:spPr>
          <a:xfrm>
            <a:off x="18559883" y="4757491"/>
            <a:ext cx="324827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Roboto"/>
                <a:ea typeface="Roboto"/>
                <a:cs typeface="Roboto"/>
                <a:sym typeface="Roboto"/>
              </a:rPr>
              <a:t>Shared Mission Networks</a:t>
            </a:r>
            <a:endParaRPr sz="1400" b="0" i="0" u="none" strike="noStrike" cap="none">
              <a:solidFill>
                <a:srgbClr val="000000"/>
              </a:solidFill>
              <a:latin typeface="Arial"/>
              <a:ea typeface="Arial"/>
              <a:cs typeface="Arial"/>
              <a:sym typeface="Arial"/>
            </a:endParaRPr>
          </a:p>
        </p:txBody>
      </p:sp>
      <p:sp>
        <p:nvSpPr>
          <p:cNvPr id="82" name="Google Shape;82;p2"/>
          <p:cNvSpPr txBox="1"/>
          <p:nvPr/>
        </p:nvSpPr>
        <p:spPr>
          <a:xfrm>
            <a:off x="6407796" y="6479603"/>
            <a:ext cx="1064145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81F2F"/>
                </a:solidFill>
                <a:latin typeface="Roboto"/>
                <a:ea typeface="Roboto"/>
                <a:cs typeface="Roboto"/>
                <a:sym typeface="Roboto"/>
              </a:rPr>
              <a:t>Customers &amp; Partners</a:t>
            </a:r>
            <a:endParaRPr sz="1400" b="0" i="0" u="none" strike="noStrike" cap="none">
              <a:solidFill>
                <a:srgbClr val="000000"/>
              </a:solidFill>
              <a:latin typeface="Arial"/>
              <a:ea typeface="Arial"/>
              <a:cs typeface="Arial"/>
              <a:sym typeface="Arial"/>
            </a:endParaRPr>
          </a:p>
        </p:txBody>
      </p:sp>
      <p:pic>
        <p:nvPicPr>
          <p:cNvPr id="83" name="Google Shape;83;p2" descr="A red lightning bolt on a black background&#10;&#10;Description automatically generated"/>
          <p:cNvPicPr preferRelativeResize="0"/>
          <p:nvPr/>
        </p:nvPicPr>
        <p:blipFill rotWithShape="1">
          <a:blip r:embed="rId8">
            <a:alphaModFix/>
          </a:blip>
          <a:srcRect/>
          <a:stretch/>
        </p:blipFill>
        <p:spPr>
          <a:xfrm>
            <a:off x="343922" y="6790114"/>
            <a:ext cx="3147443" cy="1242532"/>
          </a:xfrm>
          <a:prstGeom prst="rect">
            <a:avLst/>
          </a:prstGeom>
          <a:noFill/>
          <a:ln>
            <a:noFill/>
          </a:ln>
        </p:spPr>
      </p:pic>
      <p:pic>
        <p:nvPicPr>
          <p:cNvPr id="84" name="Google Shape;84;p2" descr="A purple arrow on a black background&#10;&#10;Description automatically generated"/>
          <p:cNvPicPr preferRelativeResize="0"/>
          <p:nvPr/>
        </p:nvPicPr>
        <p:blipFill rotWithShape="1">
          <a:blip r:embed="rId9">
            <a:alphaModFix/>
          </a:blip>
          <a:srcRect/>
          <a:stretch/>
        </p:blipFill>
        <p:spPr>
          <a:xfrm>
            <a:off x="21532038" y="7964356"/>
            <a:ext cx="2423677" cy="1492261"/>
          </a:xfrm>
          <a:prstGeom prst="rect">
            <a:avLst/>
          </a:prstGeom>
          <a:noFill/>
          <a:ln>
            <a:noFill/>
          </a:ln>
        </p:spPr>
      </p:pic>
      <p:pic>
        <p:nvPicPr>
          <p:cNvPr id="85" name="Google Shape;85;p2" descr="A blue text on a black background&#10;&#10;Description automatically generated"/>
          <p:cNvPicPr preferRelativeResize="0"/>
          <p:nvPr/>
        </p:nvPicPr>
        <p:blipFill rotWithShape="1">
          <a:blip r:embed="rId10">
            <a:alphaModFix/>
          </a:blip>
          <a:srcRect/>
          <a:stretch/>
        </p:blipFill>
        <p:spPr>
          <a:xfrm>
            <a:off x="123055" y="7436195"/>
            <a:ext cx="2869969" cy="1673795"/>
          </a:xfrm>
          <a:prstGeom prst="rect">
            <a:avLst/>
          </a:prstGeom>
          <a:noFill/>
          <a:ln>
            <a:noFill/>
          </a:ln>
        </p:spPr>
      </p:pic>
      <p:grpSp>
        <p:nvGrpSpPr>
          <p:cNvPr id="86" name="Google Shape;86;p2"/>
          <p:cNvGrpSpPr/>
          <p:nvPr/>
        </p:nvGrpSpPr>
        <p:grpSpPr>
          <a:xfrm>
            <a:off x="12192000" y="9930299"/>
            <a:ext cx="11354140" cy="2650716"/>
            <a:chOff x="2769279" y="10348592"/>
            <a:chExt cx="11354140" cy="2650716"/>
          </a:xfrm>
        </p:grpSpPr>
        <p:sp>
          <p:nvSpPr>
            <p:cNvPr id="87" name="Google Shape;87;p2"/>
            <p:cNvSpPr/>
            <p:nvPr/>
          </p:nvSpPr>
          <p:spPr>
            <a:xfrm>
              <a:off x="2769279" y="10348592"/>
              <a:ext cx="11354140" cy="2650716"/>
            </a:xfrm>
            <a:prstGeom prst="roundRect">
              <a:avLst>
                <a:gd name="adj" fmla="val 16667"/>
              </a:avLst>
            </a:prstGeom>
            <a:solidFill>
              <a:srgbClr val="CBE6EF"/>
            </a:solidFill>
            <a:ln w="25400" cap="flat" cmpd="sng">
              <a:solidFill>
                <a:srgbClr val="0C1F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 name="Google Shape;88;p2"/>
            <p:cNvSpPr txBox="1"/>
            <p:nvPr/>
          </p:nvSpPr>
          <p:spPr>
            <a:xfrm>
              <a:off x="3913984" y="10400075"/>
              <a:ext cx="952151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81F2F"/>
                  </a:solidFill>
                  <a:latin typeface="Roboto"/>
                  <a:ea typeface="Roboto"/>
                  <a:cs typeface="Roboto"/>
                  <a:sym typeface="Roboto"/>
                </a:rPr>
                <a:t>Awards &amp; Recognition</a:t>
              </a:r>
              <a:endParaRPr sz="1400" b="0" i="0" u="none" strike="noStrike" cap="none">
                <a:solidFill>
                  <a:srgbClr val="000000"/>
                </a:solidFill>
                <a:latin typeface="Arial"/>
                <a:ea typeface="Arial"/>
                <a:cs typeface="Arial"/>
                <a:sym typeface="Arial"/>
              </a:endParaRPr>
            </a:p>
          </p:txBody>
        </p:sp>
        <p:grpSp>
          <p:nvGrpSpPr>
            <p:cNvPr id="89" name="Google Shape;89;p2"/>
            <p:cNvGrpSpPr/>
            <p:nvPr/>
          </p:nvGrpSpPr>
          <p:grpSpPr>
            <a:xfrm>
              <a:off x="6506897" y="11036332"/>
              <a:ext cx="2492107" cy="1745223"/>
              <a:chOff x="3189036" y="10944571"/>
              <a:chExt cx="2520600" cy="1746880"/>
            </a:xfrm>
          </p:grpSpPr>
          <p:pic>
            <p:nvPicPr>
              <p:cNvPr id="90" name="Google Shape;90;p2" descr="A colorful hexagons with blue text&#10;&#10;Description automatically generated"/>
              <p:cNvPicPr preferRelativeResize="0"/>
              <p:nvPr/>
            </p:nvPicPr>
            <p:blipFill rotWithShape="1">
              <a:blip r:embed="rId11">
                <a:alphaModFix/>
              </a:blip>
              <a:srcRect/>
              <a:stretch/>
            </p:blipFill>
            <p:spPr>
              <a:xfrm>
                <a:off x="3971559" y="10944571"/>
                <a:ext cx="955612" cy="904748"/>
              </a:xfrm>
              <a:prstGeom prst="rect">
                <a:avLst/>
              </a:prstGeom>
              <a:noFill/>
              <a:ln>
                <a:noFill/>
              </a:ln>
            </p:spPr>
          </p:pic>
          <p:sp>
            <p:nvSpPr>
              <p:cNvPr id="91" name="Google Shape;91;p2"/>
              <p:cNvSpPr txBox="1"/>
              <p:nvPr/>
            </p:nvSpPr>
            <p:spPr>
              <a:xfrm>
                <a:off x="3189036" y="12106451"/>
                <a:ext cx="25206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81F2F"/>
                    </a:solidFill>
                    <a:latin typeface="Open Sans"/>
                    <a:ea typeface="Open Sans"/>
                    <a:cs typeface="Open Sans"/>
                    <a:sym typeface="Open Sans"/>
                  </a:rPr>
                  <a:t>IoT Breakthrough Award 2023</a:t>
                </a:r>
                <a:endParaRPr sz="1400" b="0" i="0" u="none" strike="noStrike" cap="none">
                  <a:solidFill>
                    <a:srgbClr val="000000"/>
                  </a:solidFill>
                  <a:latin typeface="Arial"/>
                  <a:ea typeface="Arial"/>
                  <a:cs typeface="Arial"/>
                  <a:sym typeface="Arial"/>
                </a:endParaRPr>
              </a:p>
            </p:txBody>
          </p:sp>
        </p:grpSp>
        <p:grpSp>
          <p:nvGrpSpPr>
            <p:cNvPr id="92" name="Google Shape;92;p2"/>
            <p:cNvGrpSpPr/>
            <p:nvPr/>
          </p:nvGrpSpPr>
          <p:grpSpPr>
            <a:xfrm>
              <a:off x="2805463" y="11221910"/>
              <a:ext cx="3218400" cy="1542023"/>
              <a:chOff x="7834663" y="11147771"/>
              <a:chExt cx="3480900" cy="1543680"/>
            </a:xfrm>
          </p:grpSpPr>
          <p:pic>
            <p:nvPicPr>
              <p:cNvPr id="93" name="Google Shape;93;p2" descr="A blue and black logo&#10;&#10;Description automatically generated"/>
              <p:cNvPicPr preferRelativeResize="0"/>
              <p:nvPr/>
            </p:nvPicPr>
            <p:blipFill rotWithShape="1">
              <a:blip r:embed="rId12">
                <a:alphaModFix/>
              </a:blip>
              <a:srcRect/>
              <a:stretch/>
            </p:blipFill>
            <p:spPr>
              <a:xfrm>
                <a:off x="8530171" y="11147771"/>
                <a:ext cx="2189838" cy="498348"/>
              </a:xfrm>
              <a:prstGeom prst="rect">
                <a:avLst/>
              </a:prstGeom>
              <a:noFill/>
              <a:ln>
                <a:noFill/>
              </a:ln>
            </p:spPr>
          </p:pic>
          <p:sp>
            <p:nvSpPr>
              <p:cNvPr id="94" name="Google Shape;94;p2"/>
              <p:cNvSpPr txBox="1"/>
              <p:nvPr/>
            </p:nvSpPr>
            <p:spPr>
              <a:xfrm>
                <a:off x="7834663" y="12106451"/>
                <a:ext cx="3480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81F2F"/>
                    </a:solidFill>
                    <a:latin typeface="Open Sans"/>
                    <a:ea typeface="Open Sans"/>
                    <a:cs typeface="Open Sans"/>
                    <a:sym typeface="Open Sans"/>
                  </a:rPr>
                  <a:t>CPS Protection Platforms and ZTNA Market Guides 2023</a:t>
                </a:r>
                <a:endParaRPr sz="1400" b="0" i="0" u="none" strike="noStrike" cap="none">
                  <a:solidFill>
                    <a:srgbClr val="000000"/>
                  </a:solidFill>
                  <a:latin typeface="Arial"/>
                  <a:ea typeface="Arial"/>
                  <a:cs typeface="Arial"/>
                  <a:sym typeface="Arial"/>
                </a:endParaRPr>
              </a:p>
            </p:txBody>
          </p:sp>
        </p:grpSp>
        <p:grpSp>
          <p:nvGrpSpPr>
            <p:cNvPr id="95" name="Google Shape;95;p2"/>
            <p:cNvGrpSpPr/>
            <p:nvPr/>
          </p:nvGrpSpPr>
          <p:grpSpPr>
            <a:xfrm>
              <a:off x="11524596" y="11071024"/>
              <a:ext cx="2469987" cy="1653549"/>
              <a:chOff x="17657233" y="10959085"/>
              <a:chExt cx="3218400" cy="1732254"/>
            </a:xfrm>
          </p:grpSpPr>
          <p:pic>
            <p:nvPicPr>
              <p:cNvPr id="96" name="Google Shape;96;p2" descr="A white text on an orange background&#10;&#10;Description automatically generated"/>
              <p:cNvPicPr preferRelativeResize="0"/>
              <p:nvPr/>
            </p:nvPicPr>
            <p:blipFill rotWithShape="1">
              <a:blip r:embed="rId13">
                <a:alphaModFix/>
              </a:blip>
              <a:srcRect/>
              <a:stretch/>
            </p:blipFill>
            <p:spPr>
              <a:xfrm>
                <a:off x="18919069" y="10959085"/>
                <a:ext cx="798514" cy="875720"/>
              </a:xfrm>
              <a:prstGeom prst="rect">
                <a:avLst/>
              </a:prstGeom>
              <a:noFill/>
              <a:ln>
                <a:noFill/>
              </a:ln>
            </p:spPr>
          </p:pic>
          <p:sp>
            <p:nvSpPr>
              <p:cNvPr id="97" name="Google Shape;97;p2"/>
              <p:cNvSpPr txBox="1"/>
              <p:nvPr/>
            </p:nvSpPr>
            <p:spPr>
              <a:xfrm>
                <a:off x="17657233" y="12106339"/>
                <a:ext cx="3218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81F2F"/>
                    </a:solidFill>
                    <a:latin typeface="Open Sans"/>
                    <a:ea typeface="Open Sans"/>
                    <a:cs typeface="Open Sans"/>
                    <a:sym typeface="Open Sans"/>
                  </a:rPr>
                  <a:t>SINET16 Innovator Award Winner 2022</a:t>
                </a:r>
                <a:endParaRPr sz="1400" b="0" i="0" u="none" strike="noStrike" cap="none">
                  <a:solidFill>
                    <a:srgbClr val="000000"/>
                  </a:solidFill>
                  <a:latin typeface="Arial"/>
                  <a:ea typeface="Arial"/>
                  <a:cs typeface="Arial"/>
                  <a:sym typeface="Arial"/>
                </a:endParaRPr>
              </a:p>
            </p:txBody>
          </p:sp>
        </p:grpSp>
        <p:grpSp>
          <p:nvGrpSpPr>
            <p:cNvPr id="98" name="Google Shape;98;p2"/>
            <p:cNvGrpSpPr/>
            <p:nvPr/>
          </p:nvGrpSpPr>
          <p:grpSpPr>
            <a:xfrm>
              <a:off x="9210187" y="11158901"/>
              <a:ext cx="2074154" cy="1527872"/>
              <a:chOff x="13481323" y="11161922"/>
              <a:chExt cx="2410800" cy="1529529"/>
            </a:xfrm>
          </p:grpSpPr>
          <p:pic>
            <p:nvPicPr>
              <p:cNvPr id="99" name="Google Shape;99;p2" descr="A red letter on a black background&#10;&#10;Description automatically generated"/>
              <p:cNvPicPr preferRelativeResize="0"/>
              <p:nvPr/>
            </p:nvPicPr>
            <p:blipFill rotWithShape="1">
              <a:blip r:embed="rId14">
                <a:alphaModFix/>
              </a:blip>
              <a:srcRect/>
              <a:stretch/>
            </p:blipFill>
            <p:spPr>
              <a:xfrm>
                <a:off x="13976847" y="11161922"/>
                <a:ext cx="1419782" cy="470046"/>
              </a:xfrm>
              <a:prstGeom prst="rect">
                <a:avLst/>
              </a:prstGeom>
              <a:noFill/>
              <a:ln>
                <a:noFill/>
              </a:ln>
            </p:spPr>
          </p:pic>
          <p:sp>
            <p:nvSpPr>
              <p:cNvPr id="100" name="Google Shape;100;p2"/>
              <p:cNvSpPr txBox="1"/>
              <p:nvPr/>
            </p:nvSpPr>
            <p:spPr>
              <a:xfrm>
                <a:off x="13481323" y="12106451"/>
                <a:ext cx="24108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81F2F"/>
                    </a:solidFill>
                    <a:latin typeface="Open Sans"/>
                    <a:ea typeface="Open Sans"/>
                    <a:cs typeface="Open Sans"/>
                    <a:sym typeface="Open Sans"/>
                  </a:rPr>
                  <a:t>10 Hottest IoT Startups of 2023</a:t>
                </a:r>
                <a:endParaRPr sz="1400" b="0" i="0" u="none" strike="noStrike" cap="none">
                  <a:solidFill>
                    <a:srgbClr val="000000"/>
                  </a:solidFill>
                  <a:latin typeface="Arial"/>
                  <a:ea typeface="Arial"/>
                  <a:cs typeface="Arial"/>
                  <a:sym typeface="Arial"/>
                </a:endParaRPr>
              </a:p>
            </p:txBody>
          </p:sp>
        </p:grpSp>
      </p:grpSp>
      <p:pic>
        <p:nvPicPr>
          <p:cNvPr id="101" name="Google Shape;101;p2" descr="U.S. Space Force"/>
          <p:cNvPicPr preferRelativeResize="0"/>
          <p:nvPr/>
        </p:nvPicPr>
        <p:blipFill rotWithShape="1">
          <a:blip r:embed="rId15">
            <a:alphaModFix/>
          </a:blip>
          <a:srcRect/>
          <a:stretch/>
        </p:blipFill>
        <p:spPr>
          <a:xfrm>
            <a:off x="5719164" y="6918332"/>
            <a:ext cx="2970509" cy="1368532"/>
          </a:xfrm>
          <a:prstGeom prst="rect">
            <a:avLst/>
          </a:prstGeom>
          <a:noFill/>
          <a:ln>
            <a:noFill/>
          </a:ln>
        </p:spPr>
      </p:pic>
      <p:pic>
        <p:nvPicPr>
          <p:cNvPr id="102" name="Google Shape;102;p2"/>
          <p:cNvPicPr preferRelativeResize="0"/>
          <p:nvPr/>
        </p:nvPicPr>
        <p:blipFill rotWithShape="1">
          <a:blip r:embed="rId16">
            <a:alphaModFix/>
          </a:blip>
          <a:srcRect/>
          <a:stretch/>
        </p:blipFill>
        <p:spPr>
          <a:xfrm>
            <a:off x="9416354" y="7247769"/>
            <a:ext cx="2067958" cy="1648714"/>
          </a:xfrm>
          <a:prstGeom prst="rect">
            <a:avLst/>
          </a:prstGeom>
          <a:noFill/>
          <a:ln>
            <a:noFill/>
          </a:ln>
        </p:spPr>
      </p:pic>
      <p:pic>
        <p:nvPicPr>
          <p:cNvPr id="103" name="Google Shape;103;p2"/>
          <p:cNvPicPr preferRelativeResize="0"/>
          <p:nvPr/>
        </p:nvPicPr>
        <p:blipFill rotWithShape="1">
          <a:blip r:embed="rId17">
            <a:alphaModFix/>
          </a:blip>
          <a:srcRect/>
          <a:stretch/>
        </p:blipFill>
        <p:spPr>
          <a:xfrm>
            <a:off x="20127220" y="6882796"/>
            <a:ext cx="2423677" cy="1106798"/>
          </a:xfrm>
          <a:prstGeom prst="rect">
            <a:avLst/>
          </a:prstGeom>
          <a:noFill/>
          <a:ln>
            <a:noFill/>
          </a:ln>
        </p:spPr>
      </p:pic>
      <p:pic>
        <p:nvPicPr>
          <p:cNvPr id="104" name="Google Shape;104;p2"/>
          <p:cNvPicPr preferRelativeResize="0"/>
          <p:nvPr/>
        </p:nvPicPr>
        <p:blipFill rotWithShape="1">
          <a:blip r:embed="rId18">
            <a:alphaModFix/>
          </a:blip>
          <a:srcRect/>
          <a:stretch/>
        </p:blipFill>
        <p:spPr>
          <a:xfrm>
            <a:off x="3079292" y="7599011"/>
            <a:ext cx="2106319" cy="1054964"/>
          </a:xfrm>
          <a:prstGeom prst="rect">
            <a:avLst/>
          </a:prstGeom>
          <a:noFill/>
          <a:ln>
            <a:noFill/>
          </a:ln>
        </p:spPr>
      </p:pic>
      <p:pic>
        <p:nvPicPr>
          <p:cNvPr id="105" name="Google Shape;105;p2"/>
          <p:cNvPicPr preferRelativeResize="0"/>
          <p:nvPr/>
        </p:nvPicPr>
        <p:blipFill rotWithShape="1">
          <a:blip r:embed="rId19">
            <a:alphaModFix/>
          </a:blip>
          <a:srcRect/>
          <a:stretch/>
        </p:blipFill>
        <p:spPr>
          <a:xfrm>
            <a:off x="16004714" y="6761820"/>
            <a:ext cx="3317801" cy="1867864"/>
          </a:xfrm>
          <a:prstGeom prst="rect">
            <a:avLst/>
          </a:prstGeom>
          <a:noFill/>
          <a:ln>
            <a:noFill/>
          </a:ln>
        </p:spPr>
      </p:pic>
      <p:pic>
        <p:nvPicPr>
          <p:cNvPr id="106" name="Google Shape;106;p2"/>
          <p:cNvPicPr preferRelativeResize="0"/>
          <p:nvPr/>
        </p:nvPicPr>
        <p:blipFill rotWithShape="1">
          <a:blip r:embed="rId20">
            <a:alphaModFix/>
          </a:blip>
          <a:srcRect/>
          <a:stretch/>
        </p:blipFill>
        <p:spPr>
          <a:xfrm>
            <a:off x="14426845" y="7936323"/>
            <a:ext cx="1828799" cy="1178759"/>
          </a:xfrm>
          <a:prstGeom prst="rect">
            <a:avLst/>
          </a:prstGeom>
          <a:noFill/>
          <a:ln>
            <a:noFill/>
          </a:ln>
        </p:spPr>
      </p:pic>
      <p:pic>
        <p:nvPicPr>
          <p:cNvPr id="107" name="Google Shape;107;p2" descr="A blue and white logo&#10;&#10;Description automatically generated"/>
          <p:cNvPicPr preferRelativeResize="0"/>
          <p:nvPr/>
        </p:nvPicPr>
        <p:blipFill rotWithShape="1">
          <a:blip r:embed="rId21">
            <a:alphaModFix/>
          </a:blip>
          <a:srcRect/>
          <a:stretch/>
        </p:blipFill>
        <p:spPr>
          <a:xfrm>
            <a:off x="13583930" y="7444842"/>
            <a:ext cx="2111453" cy="740861"/>
          </a:xfrm>
          <a:prstGeom prst="rect">
            <a:avLst/>
          </a:prstGeom>
          <a:noFill/>
          <a:ln>
            <a:noFill/>
          </a:ln>
        </p:spPr>
      </p:pic>
      <p:pic>
        <p:nvPicPr>
          <p:cNvPr id="108" name="Google Shape;108;p2" descr="A blue and white logo&#10;&#10;Description automatically generated"/>
          <p:cNvPicPr preferRelativeResize="0"/>
          <p:nvPr/>
        </p:nvPicPr>
        <p:blipFill rotWithShape="1">
          <a:blip r:embed="rId22">
            <a:alphaModFix/>
          </a:blip>
          <a:srcRect/>
          <a:stretch/>
        </p:blipFill>
        <p:spPr>
          <a:xfrm>
            <a:off x="11656848" y="7245029"/>
            <a:ext cx="1646658" cy="1646658"/>
          </a:xfrm>
          <a:prstGeom prst="rect">
            <a:avLst/>
          </a:prstGeom>
          <a:noFill/>
          <a:ln>
            <a:noFill/>
          </a:ln>
        </p:spPr>
      </p:pic>
      <p:pic>
        <p:nvPicPr>
          <p:cNvPr id="109" name="Google Shape;109;p2" descr="A grey and black logo&#10;&#10;Description automatically generated"/>
          <p:cNvPicPr preferRelativeResize="0"/>
          <p:nvPr/>
        </p:nvPicPr>
        <p:blipFill rotWithShape="1">
          <a:blip r:embed="rId23">
            <a:alphaModFix/>
          </a:blip>
          <a:srcRect/>
          <a:stretch/>
        </p:blipFill>
        <p:spPr>
          <a:xfrm>
            <a:off x="18181943" y="8446917"/>
            <a:ext cx="2423677" cy="740862"/>
          </a:xfrm>
          <a:prstGeom prst="rect">
            <a:avLst/>
          </a:prstGeom>
          <a:noFill/>
          <a:ln>
            <a:noFill/>
          </a:ln>
        </p:spPr>
      </p:pic>
      <p:pic>
        <p:nvPicPr>
          <p:cNvPr id="110" name="Google Shape;110;p2" descr="A green text on a white background&#10;&#10;Description automatically generated"/>
          <p:cNvPicPr preferRelativeResize="0"/>
          <p:nvPr/>
        </p:nvPicPr>
        <p:blipFill rotWithShape="1">
          <a:blip r:embed="rId24">
            <a:alphaModFix/>
          </a:blip>
          <a:srcRect/>
          <a:stretch/>
        </p:blipFill>
        <p:spPr>
          <a:xfrm>
            <a:off x="5951004" y="8290064"/>
            <a:ext cx="3048000" cy="939800"/>
          </a:xfrm>
          <a:prstGeom prst="rect">
            <a:avLst/>
          </a:prstGeom>
          <a:noFill/>
          <a:ln>
            <a:noFill/>
          </a:ln>
        </p:spPr>
      </p:pic>
      <p:sp>
        <p:nvSpPr>
          <p:cNvPr id="111" name="Google Shape;111;p2"/>
          <p:cNvSpPr txBox="1"/>
          <p:nvPr/>
        </p:nvSpPr>
        <p:spPr>
          <a:xfrm>
            <a:off x="14686738" y="4757491"/>
            <a:ext cx="324827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Roboto"/>
                <a:ea typeface="Roboto"/>
                <a:cs typeface="Roboto"/>
                <a:sym typeface="Roboto"/>
              </a:rPr>
              <a:t>Garrison Networks</a:t>
            </a:r>
            <a:endParaRPr sz="1400" b="0" i="0" u="none" strike="noStrike" cap="none">
              <a:solidFill>
                <a:srgbClr val="000000"/>
              </a:solidFill>
              <a:latin typeface="Arial"/>
              <a:ea typeface="Arial"/>
              <a:cs typeface="Arial"/>
              <a:sym typeface="Arial"/>
            </a:endParaRPr>
          </a:p>
        </p:txBody>
      </p:sp>
      <p:grpSp>
        <p:nvGrpSpPr>
          <p:cNvPr id="112" name="Google Shape;112;p2"/>
          <p:cNvGrpSpPr/>
          <p:nvPr/>
        </p:nvGrpSpPr>
        <p:grpSpPr>
          <a:xfrm>
            <a:off x="389403" y="9930999"/>
            <a:ext cx="11354140" cy="2650716"/>
            <a:chOff x="2769279" y="10348592"/>
            <a:chExt cx="11354140" cy="2650716"/>
          </a:xfrm>
        </p:grpSpPr>
        <p:sp>
          <p:nvSpPr>
            <p:cNvPr id="113" name="Google Shape;113;p2"/>
            <p:cNvSpPr/>
            <p:nvPr/>
          </p:nvSpPr>
          <p:spPr>
            <a:xfrm>
              <a:off x="2769279" y="10348592"/>
              <a:ext cx="11354140" cy="2650716"/>
            </a:xfrm>
            <a:prstGeom prst="roundRect">
              <a:avLst>
                <a:gd name="adj" fmla="val 16667"/>
              </a:avLst>
            </a:prstGeom>
            <a:solidFill>
              <a:srgbClr val="CBE6EF"/>
            </a:solidFill>
            <a:ln w="25400" cap="flat" cmpd="sng">
              <a:solidFill>
                <a:srgbClr val="0C1F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p2"/>
            <p:cNvSpPr txBox="1"/>
            <p:nvPr/>
          </p:nvSpPr>
          <p:spPr>
            <a:xfrm>
              <a:off x="3913984" y="10400075"/>
              <a:ext cx="9521517"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81F2F"/>
                  </a:solidFill>
                  <a:latin typeface="Roboto"/>
                  <a:ea typeface="Roboto"/>
                  <a:cs typeface="Roboto"/>
                  <a:sym typeface="Roboto"/>
                </a:rPr>
                <a:t>Press Release</a:t>
              </a:r>
              <a:endParaRPr sz="1400" b="0" i="0" u="none" strike="noStrike" cap="none">
                <a:solidFill>
                  <a:srgbClr val="000000"/>
                </a:solidFill>
                <a:latin typeface="Arial"/>
                <a:ea typeface="Arial"/>
                <a:cs typeface="Arial"/>
                <a:sym typeface="Arial"/>
              </a:endParaRPr>
            </a:p>
          </p:txBody>
        </p:sp>
      </p:grpSp>
      <p:sp>
        <p:nvSpPr>
          <p:cNvPr id="115" name="Google Shape;115;p2"/>
          <p:cNvSpPr txBox="1"/>
          <p:nvPr/>
        </p:nvSpPr>
        <p:spPr>
          <a:xfrm>
            <a:off x="623055" y="12071093"/>
            <a:ext cx="111849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https://spacenews.com/cybersecurity-firm-xage-gets-17-million-contract-to-protect-space-force-networks/</a:t>
            </a:r>
            <a:endParaRPr sz="1400" b="0" i="0" u="none" strike="noStrike" cap="none">
              <a:solidFill>
                <a:srgbClr val="000000"/>
              </a:solidFill>
              <a:latin typeface="Arial"/>
              <a:ea typeface="Arial"/>
              <a:cs typeface="Arial"/>
              <a:sym typeface="Arial"/>
            </a:endParaRPr>
          </a:p>
        </p:txBody>
      </p:sp>
      <p:pic>
        <p:nvPicPr>
          <p:cNvPr id="116" name="Google Shape;116;p2" descr="A close-up of a white background&#10;&#10;Description automatically generated"/>
          <p:cNvPicPr preferRelativeResize="0"/>
          <p:nvPr/>
        </p:nvPicPr>
        <p:blipFill rotWithShape="1">
          <a:blip r:embed="rId25">
            <a:alphaModFix/>
          </a:blip>
          <a:srcRect/>
          <a:stretch/>
        </p:blipFill>
        <p:spPr>
          <a:xfrm>
            <a:off x="1427565" y="10547468"/>
            <a:ext cx="9541090" cy="1325354"/>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8"/>
          <p:cNvSpPr txBox="1">
            <a:spLocks noGrp="1"/>
          </p:cNvSpPr>
          <p:nvPr>
            <p:ph type="body" idx="2"/>
          </p:nvPr>
        </p:nvSpPr>
        <p:spPr>
          <a:xfrm>
            <a:off x="101619" y="1873233"/>
            <a:ext cx="10624318" cy="11673483"/>
          </a:xfrm>
          <a:prstGeom prst="rect">
            <a:avLst/>
          </a:prstGeom>
          <a:noFill/>
          <a:ln>
            <a:noFill/>
          </a:ln>
        </p:spPr>
        <p:txBody>
          <a:bodyPr spcFirstLastPara="1" wrap="square" lIns="91425" tIns="182875" rIns="91425" bIns="45700" anchor="t" anchorCtr="0">
            <a:noAutofit/>
          </a:bodyPr>
          <a:lstStyle/>
          <a:p>
            <a:pPr marL="0" lvl="0" indent="0" algn="l" rtl="0">
              <a:lnSpc>
                <a:spcPct val="133333"/>
              </a:lnSpc>
              <a:spcBef>
                <a:spcPts val="0"/>
              </a:spcBef>
              <a:spcAft>
                <a:spcPts val="0"/>
              </a:spcAft>
              <a:buSzPts val="3000"/>
              <a:buNone/>
            </a:pPr>
            <a:endParaRPr b="1">
              <a:solidFill>
                <a:schemeClr val="dk1"/>
              </a:solidFill>
              <a:latin typeface="Roboto"/>
              <a:ea typeface="Roboto"/>
              <a:cs typeface="Roboto"/>
              <a:sym typeface="Roboto"/>
            </a:endParaRPr>
          </a:p>
          <a:p>
            <a:pPr marL="0" lvl="0" indent="0" algn="l" rtl="0">
              <a:lnSpc>
                <a:spcPct val="133333"/>
              </a:lnSpc>
              <a:spcBef>
                <a:spcPts val="0"/>
              </a:spcBef>
              <a:spcAft>
                <a:spcPts val="0"/>
              </a:spcAft>
              <a:buSzPts val="3000"/>
              <a:buNone/>
            </a:pPr>
            <a:endParaRPr b="1">
              <a:solidFill>
                <a:schemeClr val="dk1"/>
              </a:solidFill>
              <a:latin typeface="Roboto"/>
              <a:ea typeface="Roboto"/>
              <a:cs typeface="Roboto"/>
              <a:sym typeface="Roboto"/>
            </a:endParaRPr>
          </a:p>
          <a:p>
            <a:pPr marL="342900" lvl="0" indent="-342900" algn="l" rtl="0">
              <a:lnSpc>
                <a:spcPct val="150000"/>
              </a:lnSpc>
              <a:spcBef>
                <a:spcPts val="0"/>
              </a:spcBef>
              <a:spcAft>
                <a:spcPts val="0"/>
              </a:spcAft>
              <a:buClr>
                <a:srgbClr val="112B34"/>
              </a:buClr>
              <a:buSzPts val="2400"/>
              <a:buFont typeface="Arial"/>
              <a:buChar char="•"/>
            </a:pPr>
            <a:r>
              <a:rPr lang="en-US" sz="2400"/>
              <a:t>Software defined distributed mesh architecture</a:t>
            </a:r>
            <a:endParaRPr/>
          </a:p>
          <a:p>
            <a:pPr marL="800100" lvl="1" indent="-342900" algn="l" rtl="0">
              <a:lnSpc>
                <a:spcPct val="150000"/>
              </a:lnSpc>
              <a:spcBef>
                <a:spcPts val="0"/>
              </a:spcBef>
              <a:spcAft>
                <a:spcPts val="0"/>
              </a:spcAft>
              <a:buClr>
                <a:srgbClr val="112B34"/>
              </a:buClr>
              <a:buSzPts val="2400"/>
              <a:buChar char="•"/>
            </a:pPr>
            <a:r>
              <a:rPr lang="en-US" sz="2400"/>
              <a:t>On-prem/BYOL ZT solution for IT, OT, and Cloud (multi-cloud)</a:t>
            </a:r>
            <a:endParaRPr/>
          </a:p>
          <a:p>
            <a:pPr marL="800100" lvl="1" indent="-342900" algn="l" rtl="0">
              <a:lnSpc>
                <a:spcPct val="150000"/>
              </a:lnSpc>
              <a:spcBef>
                <a:spcPts val="0"/>
              </a:spcBef>
              <a:spcAft>
                <a:spcPts val="0"/>
              </a:spcAft>
              <a:buClr>
                <a:srgbClr val="112B34"/>
              </a:buClr>
              <a:buSzPts val="2400"/>
              <a:buChar char="•"/>
            </a:pPr>
            <a:r>
              <a:rPr lang="en-US" sz="2400"/>
              <a:t>Lightweight VM or container; resides on RedHat (STIG Compliant) </a:t>
            </a:r>
            <a:endParaRPr/>
          </a:p>
          <a:p>
            <a:pPr marL="800100" lvl="1" indent="-342900" algn="l" rtl="0">
              <a:lnSpc>
                <a:spcPct val="100000"/>
              </a:lnSpc>
              <a:spcBef>
                <a:spcPts val="0"/>
              </a:spcBef>
              <a:spcAft>
                <a:spcPts val="0"/>
              </a:spcAft>
              <a:buClr>
                <a:srgbClr val="112B34"/>
              </a:buClr>
              <a:buSzPts val="2400"/>
              <a:buChar char="•"/>
            </a:pPr>
            <a:r>
              <a:rPr lang="en-US" sz="2400"/>
              <a:t>No Agents, no VPN client, no changes to devices; deployed on current architecture (no “rip &amp; replace”)</a:t>
            </a:r>
            <a:endParaRPr/>
          </a:p>
          <a:p>
            <a:pPr marL="800100" lvl="1" indent="-190500" algn="l" rtl="0">
              <a:lnSpc>
                <a:spcPct val="150000"/>
              </a:lnSpc>
              <a:spcBef>
                <a:spcPts val="0"/>
              </a:spcBef>
              <a:spcAft>
                <a:spcPts val="0"/>
              </a:spcAft>
              <a:buClr>
                <a:srgbClr val="112B34"/>
              </a:buClr>
              <a:buSzPts val="2400"/>
              <a:buNone/>
            </a:pPr>
            <a:endParaRPr sz="2400"/>
          </a:p>
          <a:p>
            <a:pPr marL="342900" lvl="0" indent="-342900" algn="l" rtl="0">
              <a:lnSpc>
                <a:spcPct val="150000"/>
              </a:lnSpc>
              <a:spcBef>
                <a:spcPts val="0"/>
              </a:spcBef>
              <a:spcAft>
                <a:spcPts val="0"/>
              </a:spcAft>
              <a:buClr>
                <a:srgbClr val="112B34"/>
              </a:buClr>
              <a:buSzPts val="2400"/>
              <a:buFont typeface="Arial"/>
              <a:buChar char="•"/>
            </a:pPr>
            <a:r>
              <a:rPr lang="en-US" sz="2400"/>
              <a:t>Single TAA compliant hardware compliance; only for key use cases: </a:t>
            </a:r>
            <a:endParaRPr/>
          </a:p>
          <a:p>
            <a:pPr marL="800100" lvl="1" indent="-342900" algn="l" rtl="0">
              <a:lnSpc>
                <a:spcPct val="150000"/>
              </a:lnSpc>
              <a:spcBef>
                <a:spcPts val="0"/>
              </a:spcBef>
              <a:spcAft>
                <a:spcPts val="0"/>
              </a:spcAft>
              <a:buClr>
                <a:srgbClr val="112B34"/>
              </a:buClr>
              <a:buSzPts val="2400"/>
              <a:buChar char="•"/>
            </a:pPr>
            <a:r>
              <a:rPr lang="en-US" sz="2400"/>
              <a:t>Machine to machine segmentation &amp; control</a:t>
            </a:r>
            <a:endParaRPr/>
          </a:p>
          <a:p>
            <a:pPr marL="800100" lvl="1" indent="-342900" algn="l" rtl="0">
              <a:lnSpc>
                <a:spcPct val="150000"/>
              </a:lnSpc>
              <a:spcBef>
                <a:spcPts val="0"/>
              </a:spcBef>
              <a:spcAft>
                <a:spcPts val="0"/>
              </a:spcAft>
              <a:buClr>
                <a:srgbClr val="112B34"/>
              </a:buClr>
              <a:buSzPts val="2400"/>
              <a:buChar char="•"/>
            </a:pPr>
            <a:r>
              <a:rPr lang="en-US" sz="2400"/>
              <a:t>Access control to IT/OT devices (when needed)</a:t>
            </a:r>
            <a:endParaRPr/>
          </a:p>
          <a:p>
            <a:pPr marL="800100" lvl="1" indent="-342900" algn="l" rtl="0">
              <a:lnSpc>
                <a:spcPct val="150000"/>
              </a:lnSpc>
              <a:spcBef>
                <a:spcPts val="0"/>
              </a:spcBef>
              <a:spcAft>
                <a:spcPts val="0"/>
              </a:spcAft>
              <a:buClr>
                <a:srgbClr val="112B34"/>
              </a:buClr>
              <a:buSzPts val="2400"/>
              <a:buChar char="•"/>
            </a:pPr>
            <a:r>
              <a:rPr lang="en-US" sz="2400"/>
              <a:t>Fails open for use in mission critical operations</a:t>
            </a:r>
            <a:endParaRPr/>
          </a:p>
          <a:p>
            <a:pPr marL="800100" lvl="1" indent="-190500" algn="l" rtl="0">
              <a:lnSpc>
                <a:spcPct val="150000"/>
              </a:lnSpc>
              <a:spcBef>
                <a:spcPts val="0"/>
              </a:spcBef>
              <a:spcAft>
                <a:spcPts val="0"/>
              </a:spcAft>
              <a:buClr>
                <a:srgbClr val="112B34"/>
              </a:buClr>
              <a:buSzPts val="2400"/>
              <a:buNone/>
            </a:pPr>
            <a:endParaRPr sz="2400"/>
          </a:p>
          <a:p>
            <a:pPr marL="342900" lvl="0" indent="-342900" algn="l" rtl="0">
              <a:lnSpc>
                <a:spcPct val="100000"/>
              </a:lnSpc>
              <a:spcBef>
                <a:spcPts val="0"/>
              </a:spcBef>
              <a:spcAft>
                <a:spcPts val="0"/>
              </a:spcAft>
              <a:buSzPts val="2400"/>
              <a:buFont typeface="Arial"/>
              <a:buChar char="•"/>
            </a:pPr>
            <a:r>
              <a:rPr lang="en-US" sz="2400"/>
              <a:t>Centralized management, decentralized execution; can enforce/ extend policy in disconnected DDIL-type (Denied, Disrupted, Intermittent, and Limited) environments</a:t>
            </a:r>
            <a:endParaRPr/>
          </a:p>
          <a:p>
            <a:pPr marL="342900" lvl="0" indent="-190500" algn="l" rtl="0">
              <a:lnSpc>
                <a:spcPct val="100000"/>
              </a:lnSpc>
              <a:spcBef>
                <a:spcPts val="0"/>
              </a:spcBef>
              <a:spcAft>
                <a:spcPts val="0"/>
              </a:spcAft>
              <a:buSzPts val="2400"/>
              <a:buFont typeface="Arial"/>
              <a:buNone/>
            </a:pPr>
            <a:endParaRPr sz="2400"/>
          </a:p>
          <a:p>
            <a:pPr marL="342900" lvl="0" indent="-342900" algn="l" rtl="0">
              <a:lnSpc>
                <a:spcPct val="100000"/>
              </a:lnSpc>
              <a:spcBef>
                <a:spcPts val="0"/>
              </a:spcBef>
              <a:spcAft>
                <a:spcPts val="0"/>
              </a:spcAft>
              <a:buSzPts val="2400"/>
              <a:buFont typeface="Arial"/>
              <a:buChar char="•"/>
            </a:pPr>
            <a:r>
              <a:rPr lang="en-US" sz="2400"/>
              <a:t>Simplistic ZT fabric; eliminate VPN, minimize firewall configs, policy management does not require deep networking experience</a:t>
            </a:r>
            <a:endParaRPr/>
          </a:p>
          <a:p>
            <a:pPr marL="342900" lvl="0" indent="-190500" algn="l" rtl="0">
              <a:lnSpc>
                <a:spcPct val="100000"/>
              </a:lnSpc>
              <a:spcBef>
                <a:spcPts val="0"/>
              </a:spcBef>
              <a:spcAft>
                <a:spcPts val="0"/>
              </a:spcAft>
              <a:buSzPts val="2400"/>
              <a:buFont typeface="Arial"/>
              <a:buNone/>
            </a:pPr>
            <a:endParaRPr sz="2400"/>
          </a:p>
          <a:p>
            <a:pPr marL="342900" lvl="0" indent="-342900" algn="l" rtl="0">
              <a:lnSpc>
                <a:spcPct val="100000"/>
              </a:lnSpc>
              <a:spcBef>
                <a:spcPts val="0"/>
              </a:spcBef>
              <a:spcAft>
                <a:spcPts val="0"/>
              </a:spcAft>
              <a:buSzPts val="2400"/>
              <a:buFont typeface="Arial"/>
              <a:buChar char="•"/>
            </a:pPr>
            <a:r>
              <a:rPr lang="en-US" sz="2400"/>
              <a:t>20+ patents; blockchain-like ledger &amp; Sharmir’s Secret Sharing</a:t>
            </a:r>
            <a:endParaRPr/>
          </a:p>
          <a:p>
            <a:pPr marL="342900" lvl="0" indent="-190500" algn="l" rtl="0">
              <a:lnSpc>
                <a:spcPct val="100000"/>
              </a:lnSpc>
              <a:spcBef>
                <a:spcPts val="0"/>
              </a:spcBef>
              <a:spcAft>
                <a:spcPts val="0"/>
              </a:spcAft>
              <a:buSzPts val="2400"/>
              <a:buFont typeface="Arial"/>
              <a:buNone/>
            </a:pPr>
            <a:endParaRPr sz="2400"/>
          </a:p>
          <a:p>
            <a:pPr marL="342900" lvl="0" indent="-342900" algn="l" rtl="0">
              <a:lnSpc>
                <a:spcPct val="150000"/>
              </a:lnSpc>
              <a:spcBef>
                <a:spcPts val="0"/>
              </a:spcBef>
              <a:spcAft>
                <a:spcPts val="0"/>
              </a:spcAft>
              <a:buSzPts val="2400"/>
              <a:buNone/>
            </a:pPr>
            <a:endParaRPr sz="2400"/>
          </a:p>
          <a:p>
            <a:pPr marL="800100" lvl="1" indent="-190500" algn="l" rtl="0">
              <a:lnSpc>
                <a:spcPct val="150000"/>
              </a:lnSpc>
              <a:spcBef>
                <a:spcPts val="0"/>
              </a:spcBef>
              <a:spcAft>
                <a:spcPts val="0"/>
              </a:spcAft>
              <a:buClr>
                <a:srgbClr val="112B34"/>
              </a:buClr>
              <a:buSzPts val="2400"/>
              <a:buNone/>
            </a:pPr>
            <a:endParaRPr sz="2400"/>
          </a:p>
        </p:txBody>
      </p:sp>
      <p:sp>
        <p:nvSpPr>
          <p:cNvPr id="122" name="Google Shape;122;p8"/>
          <p:cNvSpPr txBox="1">
            <a:spLocks noGrp="1"/>
          </p:cNvSpPr>
          <p:nvPr>
            <p:ph type="sldNum" idx="12"/>
          </p:nvPr>
        </p:nvSpPr>
        <p:spPr>
          <a:xfrm>
            <a:off x="23546140" y="12816467"/>
            <a:ext cx="819150" cy="730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3</a:t>
            </a:fld>
            <a:endParaRPr/>
          </a:p>
        </p:txBody>
      </p:sp>
      <p:sp>
        <p:nvSpPr>
          <p:cNvPr id="123" name="Google Shape;123;p8"/>
          <p:cNvSpPr txBox="1">
            <a:spLocks noGrp="1"/>
          </p:cNvSpPr>
          <p:nvPr>
            <p:ph type="body" idx="3"/>
          </p:nvPr>
        </p:nvSpPr>
        <p:spPr>
          <a:xfrm>
            <a:off x="758952" y="493776"/>
            <a:ext cx="22787188" cy="1504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12B34"/>
              </a:buClr>
              <a:buSzPts val="6000"/>
              <a:buNone/>
            </a:pPr>
            <a:r>
              <a:rPr lang="en-US"/>
              <a:t>ZT for the Distributed Edge – Decentralized Mesh Platform </a:t>
            </a:r>
            <a:endParaRPr/>
          </a:p>
          <a:p>
            <a:pPr marL="0" lvl="0" indent="0" algn="l" rtl="0">
              <a:lnSpc>
                <a:spcPct val="90000"/>
              </a:lnSpc>
              <a:spcBef>
                <a:spcPts val="0"/>
              </a:spcBef>
              <a:spcAft>
                <a:spcPts val="0"/>
              </a:spcAft>
              <a:buClr>
                <a:srgbClr val="112B34"/>
              </a:buClr>
              <a:buSzPts val="6000"/>
              <a:buNone/>
            </a:pPr>
            <a:r>
              <a:rPr lang="en-US" sz="3600"/>
              <a:t>Identity-based Access Management, ZT Remote Access and ZT Data Security &amp; Exchange</a:t>
            </a:r>
            <a:endParaRPr sz="3600"/>
          </a:p>
        </p:txBody>
      </p:sp>
      <p:grpSp>
        <p:nvGrpSpPr>
          <p:cNvPr id="124" name="Google Shape;124;p8"/>
          <p:cNvGrpSpPr/>
          <p:nvPr/>
        </p:nvGrpSpPr>
        <p:grpSpPr>
          <a:xfrm>
            <a:off x="10549189" y="2226261"/>
            <a:ext cx="13733192" cy="7413125"/>
            <a:chOff x="8391060" y="2465772"/>
            <a:chExt cx="15634993" cy="8640389"/>
          </a:xfrm>
        </p:grpSpPr>
        <p:pic>
          <p:nvPicPr>
            <p:cNvPr id="125" name="Google Shape;125;p8"/>
            <p:cNvPicPr preferRelativeResize="0"/>
            <p:nvPr/>
          </p:nvPicPr>
          <p:blipFill rotWithShape="1">
            <a:blip r:embed="rId3">
              <a:alphaModFix/>
            </a:blip>
            <a:srcRect/>
            <a:stretch/>
          </p:blipFill>
          <p:spPr>
            <a:xfrm>
              <a:off x="8391060" y="2465772"/>
              <a:ext cx="15634993" cy="8640389"/>
            </a:xfrm>
            <a:prstGeom prst="rect">
              <a:avLst/>
            </a:prstGeom>
            <a:noFill/>
            <a:ln>
              <a:noFill/>
            </a:ln>
          </p:spPr>
        </p:pic>
        <p:sp>
          <p:nvSpPr>
            <p:cNvPr id="126" name="Google Shape;126;p8"/>
            <p:cNvSpPr/>
            <p:nvPr/>
          </p:nvSpPr>
          <p:spPr>
            <a:xfrm>
              <a:off x="12024910" y="10105655"/>
              <a:ext cx="1071085" cy="752551"/>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7" name="Google Shape;127;p8"/>
            <p:cNvPicPr preferRelativeResize="0"/>
            <p:nvPr/>
          </p:nvPicPr>
          <p:blipFill rotWithShape="1">
            <a:blip r:embed="rId4">
              <a:alphaModFix/>
            </a:blip>
            <a:srcRect/>
            <a:stretch/>
          </p:blipFill>
          <p:spPr>
            <a:xfrm>
              <a:off x="12091650" y="10105655"/>
              <a:ext cx="1155942" cy="628892"/>
            </a:xfrm>
            <a:prstGeom prst="rect">
              <a:avLst/>
            </a:prstGeom>
            <a:noFill/>
            <a:ln>
              <a:noFill/>
            </a:ln>
          </p:spPr>
        </p:pic>
        <p:pic>
          <p:nvPicPr>
            <p:cNvPr id="128" name="Google Shape;128;p8"/>
            <p:cNvPicPr preferRelativeResize="0"/>
            <p:nvPr/>
          </p:nvPicPr>
          <p:blipFill rotWithShape="1">
            <a:blip r:embed="rId5">
              <a:alphaModFix/>
            </a:blip>
            <a:srcRect/>
            <a:stretch/>
          </p:blipFill>
          <p:spPr>
            <a:xfrm>
              <a:off x="20131942" y="3744419"/>
              <a:ext cx="955984" cy="569038"/>
            </a:xfrm>
            <a:prstGeom prst="rect">
              <a:avLst/>
            </a:prstGeom>
            <a:noFill/>
            <a:ln>
              <a:noFill/>
            </a:ln>
          </p:spPr>
        </p:pic>
        <p:pic>
          <p:nvPicPr>
            <p:cNvPr id="129" name="Google Shape;129;p8"/>
            <p:cNvPicPr preferRelativeResize="0"/>
            <p:nvPr/>
          </p:nvPicPr>
          <p:blipFill rotWithShape="1">
            <a:blip r:embed="rId5">
              <a:alphaModFix/>
            </a:blip>
            <a:srcRect/>
            <a:stretch/>
          </p:blipFill>
          <p:spPr>
            <a:xfrm>
              <a:off x="10623917" y="3793845"/>
              <a:ext cx="955984" cy="569038"/>
            </a:xfrm>
            <a:prstGeom prst="rect">
              <a:avLst/>
            </a:prstGeom>
            <a:noFill/>
            <a:ln>
              <a:noFill/>
            </a:ln>
          </p:spPr>
        </p:pic>
        <p:pic>
          <p:nvPicPr>
            <p:cNvPr id="130" name="Google Shape;130;p8"/>
            <p:cNvPicPr preferRelativeResize="0"/>
            <p:nvPr/>
          </p:nvPicPr>
          <p:blipFill rotWithShape="1">
            <a:blip r:embed="rId5">
              <a:alphaModFix/>
            </a:blip>
            <a:srcRect/>
            <a:stretch/>
          </p:blipFill>
          <p:spPr>
            <a:xfrm>
              <a:off x="20131942" y="7741988"/>
              <a:ext cx="955984" cy="569038"/>
            </a:xfrm>
            <a:prstGeom prst="rect">
              <a:avLst/>
            </a:prstGeom>
            <a:noFill/>
            <a:ln>
              <a:noFill/>
            </a:ln>
          </p:spPr>
        </p:pic>
        <p:pic>
          <p:nvPicPr>
            <p:cNvPr id="131" name="Google Shape;131;p8"/>
            <p:cNvPicPr preferRelativeResize="0"/>
            <p:nvPr/>
          </p:nvPicPr>
          <p:blipFill rotWithShape="1">
            <a:blip r:embed="rId5">
              <a:alphaModFix/>
            </a:blip>
            <a:srcRect/>
            <a:stretch/>
          </p:blipFill>
          <p:spPr>
            <a:xfrm>
              <a:off x="14881912" y="7741988"/>
              <a:ext cx="955984" cy="569038"/>
            </a:xfrm>
            <a:prstGeom prst="rect">
              <a:avLst/>
            </a:prstGeom>
            <a:noFill/>
            <a:ln>
              <a:noFill/>
            </a:ln>
          </p:spPr>
        </p:pic>
        <p:pic>
          <p:nvPicPr>
            <p:cNvPr id="132" name="Google Shape;132;p8"/>
            <p:cNvPicPr preferRelativeResize="0"/>
            <p:nvPr/>
          </p:nvPicPr>
          <p:blipFill rotWithShape="1">
            <a:blip r:embed="rId5">
              <a:alphaModFix/>
            </a:blip>
            <a:srcRect/>
            <a:stretch/>
          </p:blipFill>
          <p:spPr>
            <a:xfrm>
              <a:off x="9631882" y="7741988"/>
              <a:ext cx="955984" cy="569038"/>
            </a:xfrm>
            <a:prstGeom prst="rect">
              <a:avLst/>
            </a:prstGeom>
            <a:noFill/>
            <a:ln>
              <a:noFill/>
            </a:ln>
          </p:spPr>
        </p:pic>
        <p:sp>
          <p:nvSpPr>
            <p:cNvPr id="133" name="Google Shape;133;p8"/>
            <p:cNvSpPr/>
            <p:nvPr/>
          </p:nvSpPr>
          <p:spPr>
            <a:xfrm>
              <a:off x="8761238" y="10048531"/>
              <a:ext cx="1199677" cy="866797"/>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p8"/>
            <p:cNvSpPr/>
            <p:nvPr/>
          </p:nvSpPr>
          <p:spPr>
            <a:xfrm>
              <a:off x="10577182" y="8935898"/>
              <a:ext cx="723864" cy="73025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5" name="Google Shape;135;p8"/>
            <p:cNvPicPr preferRelativeResize="0"/>
            <p:nvPr/>
          </p:nvPicPr>
          <p:blipFill rotWithShape="1">
            <a:blip r:embed="rId6">
              <a:alphaModFix/>
            </a:blip>
            <a:srcRect/>
            <a:stretch/>
          </p:blipFill>
          <p:spPr>
            <a:xfrm>
              <a:off x="8891073" y="10093785"/>
              <a:ext cx="996384" cy="689916"/>
            </a:xfrm>
            <a:prstGeom prst="rect">
              <a:avLst/>
            </a:prstGeom>
            <a:noFill/>
            <a:ln>
              <a:noFill/>
            </a:ln>
          </p:spPr>
        </p:pic>
        <p:sp>
          <p:nvSpPr>
            <p:cNvPr id="136" name="Google Shape;136;p8"/>
            <p:cNvSpPr/>
            <p:nvPr/>
          </p:nvSpPr>
          <p:spPr>
            <a:xfrm>
              <a:off x="10312595" y="10048530"/>
              <a:ext cx="1199677" cy="866797"/>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7" name="Google Shape;137;p8"/>
            <p:cNvPicPr preferRelativeResize="0"/>
            <p:nvPr/>
          </p:nvPicPr>
          <p:blipFill rotWithShape="1">
            <a:blip r:embed="rId7">
              <a:alphaModFix/>
            </a:blip>
            <a:srcRect/>
            <a:stretch/>
          </p:blipFill>
          <p:spPr>
            <a:xfrm>
              <a:off x="10735124" y="10077092"/>
              <a:ext cx="565922" cy="706609"/>
            </a:xfrm>
            <a:prstGeom prst="rect">
              <a:avLst/>
            </a:prstGeom>
            <a:noFill/>
            <a:ln>
              <a:noFill/>
            </a:ln>
          </p:spPr>
        </p:pic>
        <p:cxnSp>
          <p:nvCxnSpPr>
            <p:cNvPr id="138" name="Google Shape;138;p8"/>
            <p:cNvCxnSpPr/>
            <p:nvPr/>
          </p:nvCxnSpPr>
          <p:spPr>
            <a:xfrm>
              <a:off x="10993031" y="8839199"/>
              <a:ext cx="0" cy="850395"/>
            </a:xfrm>
            <a:prstGeom prst="straightConnector1">
              <a:avLst/>
            </a:prstGeom>
            <a:noFill/>
            <a:ln w="38100" cap="flat" cmpd="sng">
              <a:solidFill>
                <a:srgbClr val="24C2F8"/>
              </a:solidFill>
              <a:prstDash val="solid"/>
              <a:round/>
              <a:headEnd type="none" w="sm" len="sm"/>
              <a:tailEnd type="none" w="sm" len="sm"/>
            </a:ln>
          </p:spPr>
        </p:cxnSp>
      </p:grpSp>
      <p:sp>
        <p:nvSpPr>
          <p:cNvPr id="139" name="Google Shape;139;p8"/>
          <p:cNvSpPr/>
          <p:nvPr/>
        </p:nvSpPr>
        <p:spPr>
          <a:xfrm>
            <a:off x="14057660" y="10966371"/>
            <a:ext cx="3290562" cy="2539534"/>
          </a:xfrm>
          <a:prstGeom prst="roundRect">
            <a:avLst>
              <a:gd name="adj" fmla="val 3616"/>
            </a:avLst>
          </a:prstGeom>
          <a:solidFill>
            <a:srgbClr val="FFFFFF"/>
          </a:solidFill>
          <a:ln w="12700" cap="flat" cmpd="sng">
            <a:solidFill>
              <a:srgbClr val="5AD2FA"/>
            </a:solidFill>
            <a:prstDash val="solid"/>
            <a:miter lim="800000"/>
            <a:headEnd type="none" w="sm" len="sm"/>
            <a:tailEnd type="none" w="sm" len="sm"/>
          </a:ln>
          <a:effectLst>
            <a:outerShdw blurRad="254000" dist="63500" dir="5400000" algn="t" rotWithShape="0">
              <a:srgbClr val="000000">
                <a:alpha val="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40" name="Google Shape;140;p8"/>
          <p:cNvSpPr/>
          <p:nvPr/>
        </p:nvSpPr>
        <p:spPr>
          <a:xfrm>
            <a:off x="17571112" y="10966370"/>
            <a:ext cx="2959938" cy="2539535"/>
          </a:xfrm>
          <a:prstGeom prst="roundRect">
            <a:avLst>
              <a:gd name="adj" fmla="val 3616"/>
            </a:avLst>
          </a:prstGeom>
          <a:solidFill>
            <a:srgbClr val="FFFFFF"/>
          </a:solidFill>
          <a:ln w="12700" cap="flat" cmpd="sng">
            <a:solidFill>
              <a:srgbClr val="5AD2FA"/>
            </a:solidFill>
            <a:prstDash val="solid"/>
            <a:miter lim="800000"/>
            <a:headEnd type="none" w="sm" len="sm"/>
            <a:tailEnd type="none" w="sm" len="sm"/>
          </a:ln>
          <a:effectLst>
            <a:outerShdw blurRad="254000" dist="63500" dir="5400000" algn="t" rotWithShape="0">
              <a:srgbClr val="000000">
                <a:alpha val="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41" name="Google Shape;141;p8" descr="IETF | TLS 1.3"/>
          <p:cNvPicPr preferRelativeResize="0"/>
          <p:nvPr/>
        </p:nvPicPr>
        <p:blipFill rotWithShape="1">
          <a:blip r:embed="rId8">
            <a:alphaModFix/>
          </a:blip>
          <a:srcRect/>
          <a:stretch/>
        </p:blipFill>
        <p:spPr>
          <a:xfrm>
            <a:off x="14748322" y="11796484"/>
            <a:ext cx="2045954" cy="513577"/>
          </a:xfrm>
          <a:prstGeom prst="rect">
            <a:avLst/>
          </a:prstGeom>
          <a:noFill/>
          <a:ln>
            <a:noFill/>
          </a:ln>
        </p:spPr>
      </p:pic>
      <p:pic>
        <p:nvPicPr>
          <p:cNvPr id="142" name="Google Shape;142;p8" descr="AES-256 message encryption in Apache Camel | Pim Gaemers"/>
          <p:cNvPicPr preferRelativeResize="0"/>
          <p:nvPr/>
        </p:nvPicPr>
        <p:blipFill rotWithShape="1">
          <a:blip r:embed="rId9">
            <a:alphaModFix/>
          </a:blip>
          <a:srcRect/>
          <a:stretch/>
        </p:blipFill>
        <p:spPr>
          <a:xfrm>
            <a:off x="15309328" y="12431902"/>
            <a:ext cx="923943" cy="946190"/>
          </a:xfrm>
          <a:prstGeom prst="rect">
            <a:avLst/>
          </a:prstGeom>
          <a:noFill/>
          <a:ln>
            <a:noFill/>
          </a:ln>
        </p:spPr>
      </p:pic>
      <p:sp>
        <p:nvSpPr>
          <p:cNvPr id="143" name="Google Shape;143;p8"/>
          <p:cNvSpPr txBox="1"/>
          <p:nvPr/>
        </p:nvSpPr>
        <p:spPr>
          <a:xfrm>
            <a:off x="13105212" y="11149228"/>
            <a:ext cx="5195457" cy="513577"/>
          </a:xfrm>
          <a:prstGeom prst="rect">
            <a:avLst/>
          </a:prstGeom>
          <a:noFill/>
          <a:ln>
            <a:noFill/>
          </a:ln>
        </p:spPr>
        <p:txBody>
          <a:bodyPr spcFirstLastPara="1" wrap="square" lIns="71425" tIns="71425" rIns="71425" bIns="71425" anchor="ctr" anchorCtr="0">
            <a:spAutoFit/>
          </a:bodyPr>
          <a:lstStyle/>
          <a:p>
            <a:pPr marL="177800" marR="0" lvl="0" indent="-177800" algn="ctr" rtl="0">
              <a:lnSpc>
                <a:spcPct val="100000"/>
              </a:lnSpc>
              <a:spcBef>
                <a:spcPts val="0"/>
              </a:spcBef>
              <a:spcAft>
                <a:spcPts val="0"/>
              </a:spcAft>
              <a:buClr>
                <a:srgbClr val="004362"/>
              </a:buClr>
              <a:buSzPts val="4000"/>
              <a:buFont typeface="Roboto"/>
              <a:buNone/>
            </a:pPr>
            <a:r>
              <a:rPr lang="en-US" sz="2400" b="1" i="0" u="none" strike="noStrike" cap="none">
                <a:solidFill>
                  <a:srgbClr val="112B34"/>
                </a:solidFill>
                <a:latin typeface="Roboto"/>
                <a:ea typeface="Roboto"/>
                <a:cs typeface="Roboto"/>
                <a:sym typeface="Roboto"/>
              </a:rPr>
              <a:t>Built-In Capabilities </a:t>
            </a:r>
            <a:endParaRPr sz="2400" b="1" i="0" u="none" strike="noStrike" cap="none">
              <a:solidFill>
                <a:srgbClr val="112B34"/>
              </a:solidFill>
              <a:latin typeface="Roboto"/>
              <a:ea typeface="Roboto"/>
              <a:cs typeface="Roboto"/>
              <a:sym typeface="Roboto"/>
            </a:endParaRPr>
          </a:p>
        </p:txBody>
      </p:sp>
      <p:sp>
        <p:nvSpPr>
          <p:cNvPr id="144" name="Google Shape;144;p8"/>
          <p:cNvSpPr txBox="1"/>
          <p:nvPr/>
        </p:nvSpPr>
        <p:spPr>
          <a:xfrm>
            <a:off x="17099568" y="11100776"/>
            <a:ext cx="3959925" cy="513577"/>
          </a:xfrm>
          <a:prstGeom prst="rect">
            <a:avLst/>
          </a:prstGeom>
          <a:noFill/>
          <a:ln>
            <a:noFill/>
          </a:ln>
        </p:spPr>
        <p:txBody>
          <a:bodyPr spcFirstLastPara="1" wrap="square" lIns="71425" tIns="71425" rIns="71425" bIns="71425" anchor="ctr" anchorCtr="0">
            <a:spAutoFit/>
          </a:bodyPr>
          <a:lstStyle/>
          <a:p>
            <a:pPr marL="177800" marR="0" lvl="0" indent="-177800" algn="ctr" rtl="0">
              <a:lnSpc>
                <a:spcPct val="100000"/>
              </a:lnSpc>
              <a:spcBef>
                <a:spcPts val="0"/>
              </a:spcBef>
              <a:spcAft>
                <a:spcPts val="0"/>
              </a:spcAft>
              <a:buClr>
                <a:srgbClr val="004362"/>
              </a:buClr>
              <a:buSzPts val="4000"/>
              <a:buFont typeface="Roboto"/>
              <a:buNone/>
            </a:pPr>
            <a:r>
              <a:rPr lang="en-US" sz="2400" b="1" i="0" u="none" strike="noStrike" cap="none">
                <a:solidFill>
                  <a:srgbClr val="112B34"/>
                </a:solidFill>
                <a:latin typeface="Roboto"/>
                <a:ea typeface="Roboto"/>
                <a:cs typeface="Roboto"/>
                <a:sym typeface="Roboto"/>
              </a:rPr>
              <a:t>Certifications</a:t>
            </a:r>
            <a:endParaRPr sz="2400" b="1" i="0" u="none" strike="noStrike" cap="none">
              <a:solidFill>
                <a:srgbClr val="112B34"/>
              </a:solidFill>
              <a:latin typeface="Roboto"/>
              <a:ea typeface="Roboto"/>
              <a:cs typeface="Roboto"/>
              <a:sym typeface="Roboto"/>
            </a:endParaRPr>
          </a:p>
        </p:txBody>
      </p:sp>
      <p:pic>
        <p:nvPicPr>
          <p:cNvPr id="145" name="Google Shape;145;p8" descr="FIPs"/>
          <p:cNvPicPr preferRelativeResize="0"/>
          <p:nvPr/>
        </p:nvPicPr>
        <p:blipFill rotWithShape="1">
          <a:blip r:embed="rId10">
            <a:alphaModFix/>
          </a:blip>
          <a:srcRect/>
          <a:stretch/>
        </p:blipFill>
        <p:spPr>
          <a:xfrm>
            <a:off x="18100693" y="12574886"/>
            <a:ext cx="762464" cy="884127"/>
          </a:xfrm>
          <a:prstGeom prst="rect">
            <a:avLst/>
          </a:prstGeom>
          <a:noFill/>
          <a:ln>
            <a:noFill/>
          </a:ln>
        </p:spPr>
      </p:pic>
      <p:pic>
        <p:nvPicPr>
          <p:cNvPr id="146" name="Google Shape;146;p8" descr="IEC 62443 STANDARDS | Alter Technology Group"/>
          <p:cNvPicPr preferRelativeResize="0"/>
          <p:nvPr/>
        </p:nvPicPr>
        <p:blipFill rotWithShape="1">
          <a:blip r:embed="rId11">
            <a:alphaModFix/>
          </a:blip>
          <a:srcRect/>
          <a:stretch/>
        </p:blipFill>
        <p:spPr>
          <a:xfrm>
            <a:off x="18100693" y="11645299"/>
            <a:ext cx="840593" cy="850932"/>
          </a:xfrm>
          <a:prstGeom prst="rect">
            <a:avLst/>
          </a:prstGeom>
          <a:noFill/>
          <a:ln>
            <a:noFill/>
          </a:ln>
        </p:spPr>
      </p:pic>
      <p:sp>
        <p:nvSpPr>
          <p:cNvPr id="147" name="Google Shape;147;p8"/>
          <p:cNvSpPr txBox="1"/>
          <p:nvPr/>
        </p:nvSpPr>
        <p:spPr>
          <a:xfrm>
            <a:off x="19025878" y="12774260"/>
            <a:ext cx="1150682" cy="636688"/>
          </a:xfrm>
          <a:prstGeom prst="rect">
            <a:avLst/>
          </a:prstGeom>
          <a:noFill/>
          <a:ln>
            <a:noFill/>
          </a:ln>
        </p:spPr>
        <p:txBody>
          <a:bodyPr spcFirstLastPara="1" wrap="square" lIns="71425" tIns="71425" rIns="71425" bIns="71425" anchor="ctr" anchorCtr="0">
            <a:spAutoFit/>
          </a:bodyPr>
          <a:lstStyle/>
          <a:p>
            <a:pPr marL="177800" marR="0" lvl="0" indent="-177800" algn="l" rtl="0">
              <a:lnSpc>
                <a:spcPct val="100000"/>
              </a:lnSpc>
              <a:spcBef>
                <a:spcPts val="0"/>
              </a:spcBef>
              <a:spcAft>
                <a:spcPts val="0"/>
              </a:spcAft>
              <a:buClr>
                <a:srgbClr val="004362"/>
              </a:buClr>
              <a:buSzPts val="3200"/>
              <a:buFont typeface="Arial"/>
              <a:buNone/>
            </a:pPr>
            <a:r>
              <a:rPr lang="en-US" sz="1600" b="1" i="1" u="none" strike="noStrike" cap="none">
                <a:solidFill>
                  <a:srgbClr val="112B34"/>
                </a:solidFill>
                <a:latin typeface="Open Sans"/>
                <a:ea typeface="Open Sans"/>
                <a:cs typeface="Open Sans"/>
                <a:sym typeface="Open Sans"/>
              </a:rPr>
              <a:t>Certified</a:t>
            </a:r>
            <a:endParaRPr sz="16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rgbClr val="004362"/>
              </a:buClr>
              <a:buSzPts val="3200"/>
              <a:buFont typeface="Arial"/>
              <a:buNone/>
            </a:pPr>
            <a:r>
              <a:rPr lang="en-US" sz="1600" b="1" i="1" u="none" strike="noStrike" cap="none">
                <a:solidFill>
                  <a:srgbClr val="112B34"/>
                </a:solidFill>
                <a:latin typeface="Open Sans"/>
                <a:ea typeface="Open Sans"/>
                <a:cs typeface="Open Sans"/>
                <a:sym typeface="Open Sans"/>
              </a:rPr>
              <a:t>Sep 2023</a:t>
            </a:r>
            <a:endParaRPr sz="1600" b="0" i="1" u="none" strike="noStrike" cap="none">
              <a:solidFill>
                <a:srgbClr val="112B34"/>
              </a:solidFill>
              <a:latin typeface="Open Sans"/>
              <a:ea typeface="Open Sans"/>
              <a:cs typeface="Open Sans"/>
              <a:sym typeface="Open Sans"/>
            </a:endParaRPr>
          </a:p>
        </p:txBody>
      </p:sp>
      <p:sp>
        <p:nvSpPr>
          <p:cNvPr id="148" name="Google Shape;148;p8"/>
          <p:cNvSpPr txBox="1"/>
          <p:nvPr/>
        </p:nvSpPr>
        <p:spPr>
          <a:xfrm>
            <a:off x="19080644" y="11702654"/>
            <a:ext cx="1450405" cy="636688"/>
          </a:xfrm>
          <a:prstGeom prst="rect">
            <a:avLst/>
          </a:prstGeom>
          <a:noFill/>
          <a:ln>
            <a:noFill/>
          </a:ln>
        </p:spPr>
        <p:txBody>
          <a:bodyPr spcFirstLastPara="1" wrap="square" lIns="71425" tIns="71425" rIns="71425" bIns="71425" anchor="ctr" anchorCtr="0">
            <a:spAutoFit/>
          </a:bodyPr>
          <a:lstStyle/>
          <a:p>
            <a:pPr marL="177800" marR="0" lvl="0" indent="-177800" algn="l" rtl="0">
              <a:lnSpc>
                <a:spcPct val="100000"/>
              </a:lnSpc>
              <a:spcBef>
                <a:spcPts val="0"/>
              </a:spcBef>
              <a:spcAft>
                <a:spcPts val="0"/>
              </a:spcAft>
              <a:buClr>
                <a:srgbClr val="004362"/>
              </a:buClr>
              <a:buSzPts val="3200"/>
              <a:buFont typeface="Arial"/>
              <a:buNone/>
            </a:pPr>
            <a:r>
              <a:rPr lang="en-US" sz="1600" b="1" i="1" u="none" strike="noStrike" cap="none">
                <a:solidFill>
                  <a:srgbClr val="112B34"/>
                </a:solidFill>
                <a:latin typeface="Open Sans"/>
                <a:ea typeface="Open Sans"/>
                <a:cs typeface="Open Sans"/>
                <a:sym typeface="Open Sans"/>
              </a:rPr>
              <a:t>IEC 62443-4-1</a:t>
            </a:r>
            <a:endParaRPr sz="1600" b="0" i="1" u="none" strike="noStrike" cap="none">
              <a:solidFill>
                <a:srgbClr val="112B34"/>
              </a:solidFill>
              <a:latin typeface="Open Sans"/>
              <a:ea typeface="Open Sans"/>
              <a:cs typeface="Open Sans"/>
              <a:sym typeface="Open Sans"/>
            </a:endParaRPr>
          </a:p>
          <a:p>
            <a:pPr marL="177800" marR="0" lvl="0" indent="-177800" algn="l" rtl="0">
              <a:lnSpc>
                <a:spcPct val="100000"/>
              </a:lnSpc>
              <a:spcBef>
                <a:spcPts val="0"/>
              </a:spcBef>
              <a:spcAft>
                <a:spcPts val="0"/>
              </a:spcAft>
              <a:buClr>
                <a:srgbClr val="004362"/>
              </a:buClr>
              <a:buSzPts val="3200"/>
              <a:buFont typeface="Arial"/>
              <a:buNone/>
            </a:pPr>
            <a:r>
              <a:rPr lang="en-US" sz="1600" b="1" i="1" u="none" strike="noStrike" cap="none">
                <a:solidFill>
                  <a:srgbClr val="112B34"/>
                </a:solidFill>
                <a:latin typeface="Open Sans"/>
                <a:ea typeface="Open Sans"/>
                <a:cs typeface="Open Sans"/>
                <a:sym typeface="Open Sans"/>
              </a:rPr>
              <a:t>Jan 2023</a:t>
            </a:r>
            <a:endParaRPr sz="1600" b="1" i="1" u="none" strike="noStrike" cap="none">
              <a:solidFill>
                <a:srgbClr val="112B34"/>
              </a:solidFill>
              <a:latin typeface="Open Sans"/>
              <a:ea typeface="Open Sans"/>
              <a:cs typeface="Open Sans"/>
              <a:sym typeface="Open Sans"/>
            </a:endParaRPr>
          </a:p>
        </p:txBody>
      </p:sp>
      <p:sp>
        <p:nvSpPr>
          <p:cNvPr id="149" name="Google Shape;149;p8"/>
          <p:cNvSpPr/>
          <p:nvPr/>
        </p:nvSpPr>
        <p:spPr>
          <a:xfrm>
            <a:off x="10988382" y="9676611"/>
            <a:ext cx="12557758" cy="958954"/>
          </a:xfrm>
          <a:prstGeom prst="roundRect">
            <a:avLst>
              <a:gd name="adj" fmla="val 16667"/>
            </a:avLst>
          </a:prstGeom>
          <a:solidFill>
            <a:srgbClr val="2A7186"/>
          </a:solidFill>
          <a:ln w="25400" cap="flat" cmpd="sng">
            <a:solidFill>
              <a:srgbClr val="0C1F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0" name="Google Shape;150;p8"/>
          <p:cNvSpPr txBox="1"/>
          <p:nvPr/>
        </p:nvSpPr>
        <p:spPr>
          <a:xfrm>
            <a:off x="11013782" y="9878773"/>
            <a:ext cx="12557700" cy="5850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Open Sans"/>
                <a:ea typeface="Open Sans"/>
                <a:cs typeface="Open Sans"/>
                <a:sym typeface="Open Sans"/>
              </a:rPr>
              <a:t>Highly available, highly resilient cyber security mesh</a:t>
            </a:r>
            <a:endParaRPr sz="3200" b="1"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p:nvPr/>
        </p:nvSpPr>
        <p:spPr>
          <a:xfrm>
            <a:off x="2499937" y="1501728"/>
            <a:ext cx="8193503" cy="7629041"/>
          </a:xfrm>
          <a:prstGeom prst="ellipse">
            <a:avLst/>
          </a:prstGeom>
          <a:solidFill>
            <a:schemeClr val="accent1"/>
          </a:solidFill>
          <a:ln w="25400" cap="flat" cmpd="sng">
            <a:solidFill>
              <a:srgbClr val="0C1F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 name="Google Shape;156;p7"/>
          <p:cNvSpPr/>
          <p:nvPr/>
        </p:nvSpPr>
        <p:spPr>
          <a:xfrm>
            <a:off x="11155635" y="1807242"/>
            <a:ext cx="11171938" cy="7002059"/>
          </a:xfrm>
          <a:prstGeom prst="roundRect">
            <a:avLst>
              <a:gd name="adj" fmla="val 1967"/>
            </a:avLst>
          </a:prstGeom>
          <a:solidFill>
            <a:srgbClr val="FFFFFF"/>
          </a:solidFill>
          <a:ln w="12700" cap="flat" cmpd="sng">
            <a:solidFill>
              <a:srgbClr val="5AD2FA"/>
            </a:solidFill>
            <a:prstDash val="solid"/>
            <a:miter lim="800000"/>
            <a:headEnd type="none" w="sm" len="sm"/>
            <a:tailEnd type="none" w="sm" len="sm"/>
          </a:ln>
          <a:effectLst>
            <a:outerShdw blurRad="254000" dist="63500" dir="5400000" algn="t" rotWithShape="0">
              <a:srgbClr val="000000">
                <a:alpha val="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57" name="Google Shape;157;p7"/>
          <p:cNvSpPr/>
          <p:nvPr/>
        </p:nvSpPr>
        <p:spPr>
          <a:xfrm>
            <a:off x="5524783" y="4179703"/>
            <a:ext cx="2161510" cy="2250466"/>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D0F2FE"/>
          </a:solidFill>
          <a:ln w="50800" cap="flat" cmpd="sng">
            <a:solidFill>
              <a:srgbClr val="156F9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58" name="Google Shape;158;p7"/>
          <p:cNvSpPr txBox="1">
            <a:spLocks noGrp="1"/>
          </p:cNvSpPr>
          <p:nvPr>
            <p:ph type="sldNum" idx="12"/>
          </p:nvPr>
        </p:nvSpPr>
        <p:spPr>
          <a:xfrm>
            <a:off x="23546140" y="13071647"/>
            <a:ext cx="819150" cy="730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4</a:t>
            </a:fld>
            <a:endParaRPr/>
          </a:p>
        </p:txBody>
      </p:sp>
      <p:sp>
        <p:nvSpPr>
          <p:cNvPr id="159" name="Google Shape;159;p7"/>
          <p:cNvSpPr txBox="1">
            <a:spLocks noGrp="1"/>
          </p:cNvSpPr>
          <p:nvPr>
            <p:ph type="body" idx="1"/>
          </p:nvPr>
        </p:nvSpPr>
        <p:spPr>
          <a:xfrm>
            <a:off x="758952" y="493776"/>
            <a:ext cx="22787100" cy="150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12B34"/>
              </a:buClr>
              <a:buSzPts val="6000"/>
              <a:buNone/>
            </a:pPr>
            <a:r>
              <a:rPr lang="en-US"/>
              <a:t>Cybersecurity with Zero Trust; Modernize without Compromise: </a:t>
            </a:r>
            <a:endParaRPr/>
          </a:p>
        </p:txBody>
      </p:sp>
      <p:sp>
        <p:nvSpPr>
          <p:cNvPr id="160" name="Google Shape;160;p7"/>
          <p:cNvSpPr/>
          <p:nvPr/>
        </p:nvSpPr>
        <p:spPr>
          <a:xfrm>
            <a:off x="4332076" y="2123734"/>
            <a:ext cx="2202621" cy="2424547"/>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D0F2FE"/>
          </a:solidFill>
          <a:ln w="50800" cap="flat" cmpd="sng">
            <a:solidFill>
              <a:srgbClr val="156F9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61" name="Google Shape;161;p7"/>
          <p:cNvSpPr/>
          <p:nvPr/>
        </p:nvSpPr>
        <p:spPr>
          <a:xfrm>
            <a:off x="6717051" y="2168182"/>
            <a:ext cx="2202621" cy="2335649"/>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EFFBFF"/>
          </a:solidFill>
          <a:ln w="25400" cap="flat" cmpd="sng">
            <a:solidFill>
              <a:srgbClr val="C2EEFE"/>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62" name="Google Shape;162;p7"/>
          <p:cNvSpPr/>
          <p:nvPr/>
        </p:nvSpPr>
        <p:spPr>
          <a:xfrm>
            <a:off x="4385102" y="6067145"/>
            <a:ext cx="2064705" cy="2305618"/>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EFFBFF"/>
          </a:solidFill>
          <a:ln w="25400" cap="flat" cmpd="sng">
            <a:solidFill>
              <a:srgbClr val="C2EEFE"/>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63" name="Google Shape;163;p7"/>
          <p:cNvSpPr/>
          <p:nvPr/>
        </p:nvSpPr>
        <p:spPr>
          <a:xfrm>
            <a:off x="6766118" y="6083676"/>
            <a:ext cx="2080169" cy="2329687"/>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D0F2FE"/>
          </a:solidFill>
          <a:ln w="50800" cap="flat" cmpd="sng">
            <a:solidFill>
              <a:srgbClr val="156F9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64" name="Google Shape;164;p7"/>
          <p:cNvSpPr/>
          <p:nvPr/>
        </p:nvSpPr>
        <p:spPr>
          <a:xfrm>
            <a:off x="7932549" y="4112459"/>
            <a:ext cx="2080168" cy="2329687"/>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D0F2FE"/>
          </a:solidFill>
          <a:ln w="50800" cap="flat" cmpd="sng">
            <a:solidFill>
              <a:srgbClr val="156F9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165" name="Google Shape;165;p7"/>
          <p:cNvSpPr/>
          <p:nvPr/>
        </p:nvSpPr>
        <p:spPr>
          <a:xfrm>
            <a:off x="3144385" y="4176254"/>
            <a:ext cx="2202620" cy="2305925"/>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D0F2FE"/>
          </a:solidFill>
          <a:ln w="50800" cap="flat" cmpd="sng">
            <a:solidFill>
              <a:srgbClr val="156F9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166" name="Google Shape;166;p7" descr="A blue circular object with round objects&#10;&#10;Description automatically generated"/>
          <p:cNvPicPr preferRelativeResize="0"/>
          <p:nvPr/>
        </p:nvPicPr>
        <p:blipFill rotWithShape="1">
          <a:blip r:embed="rId3">
            <a:alphaModFix/>
          </a:blip>
          <a:srcRect/>
          <a:stretch/>
        </p:blipFill>
        <p:spPr>
          <a:xfrm>
            <a:off x="7517040" y="6993695"/>
            <a:ext cx="658974" cy="775908"/>
          </a:xfrm>
          <a:prstGeom prst="rect">
            <a:avLst/>
          </a:prstGeom>
          <a:noFill/>
          <a:ln>
            <a:noFill/>
          </a:ln>
        </p:spPr>
      </p:pic>
      <p:pic>
        <p:nvPicPr>
          <p:cNvPr id="167" name="Google Shape;167;p7" descr="A row of files with circles and a square object&#10;&#10;Description automatically generated"/>
          <p:cNvPicPr preferRelativeResize="0"/>
          <p:nvPr/>
        </p:nvPicPr>
        <p:blipFill rotWithShape="1">
          <a:blip r:embed="rId4">
            <a:alphaModFix/>
          </a:blip>
          <a:srcRect/>
          <a:stretch/>
        </p:blipFill>
        <p:spPr>
          <a:xfrm>
            <a:off x="8475953" y="4960132"/>
            <a:ext cx="983043" cy="717826"/>
          </a:xfrm>
          <a:prstGeom prst="rect">
            <a:avLst/>
          </a:prstGeom>
          <a:noFill/>
          <a:ln>
            <a:noFill/>
          </a:ln>
        </p:spPr>
      </p:pic>
      <p:pic>
        <p:nvPicPr>
          <p:cNvPr id="168" name="Google Shape;168;p7" descr="A blue and black computer screen&#10;&#10;Description automatically generated"/>
          <p:cNvPicPr preferRelativeResize="0"/>
          <p:nvPr/>
        </p:nvPicPr>
        <p:blipFill rotWithShape="1">
          <a:blip r:embed="rId5">
            <a:alphaModFix/>
          </a:blip>
          <a:srcRect/>
          <a:stretch/>
        </p:blipFill>
        <p:spPr>
          <a:xfrm>
            <a:off x="3675401" y="5116403"/>
            <a:ext cx="996274" cy="651525"/>
          </a:xfrm>
          <a:prstGeom prst="rect">
            <a:avLst/>
          </a:prstGeom>
          <a:noFill/>
          <a:ln>
            <a:noFill/>
          </a:ln>
        </p:spPr>
      </p:pic>
      <p:pic>
        <p:nvPicPr>
          <p:cNvPr id="169" name="Google Shape;169;p7"/>
          <p:cNvPicPr preferRelativeResize="0"/>
          <p:nvPr/>
        </p:nvPicPr>
        <p:blipFill rotWithShape="1">
          <a:blip r:embed="rId6">
            <a:alphaModFix/>
          </a:blip>
          <a:srcRect/>
          <a:stretch/>
        </p:blipFill>
        <p:spPr>
          <a:xfrm>
            <a:off x="4479040" y="2471484"/>
            <a:ext cx="1852609" cy="1793845"/>
          </a:xfrm>
          <a:prstGeom prst="rect">
            <a:avLst/>
          </a:prstGeom>
          <a:noFill/>
          <a:ln>
            <a:noFill/>
          </a:ln>
        </p:spPr>
      </p:pic>
      <p:sp>
        <p:nvSpPr>
          <p:cNvPr id="170" name="Google Shape;170;p7"/>
          <p:cNvSpPr txBox="1"/>
          <p:nvPr/>
        </p:nvSpPr>
        <p:spPr>
          <a:xfrm>
            <a:off x="4794180" y="3862644"/>
            <a:ext cx="129864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81F2F"/>
                </a:solidFill>
                <a:latin typeface="Roboto"/>
                <a:ea typeface="Roboto"/>
                <a:cs typeface="Roboto"/>
                <a:sym typeface="Roboto"/>
              </a:rPr>
              <a:t>User</a:t>
            </a:r>
            <a:endParaRPr sz="1400" b="0" i="0" u="none" strike="noStrike" cap="none">
              <a:solidFill>
                <a:srgbClr val="000000"/>
              </a:solidFill>
              <a:latin typeface="Arial"/>
              <a:ea typeface="Arial"/>
              <a:cs typeface="Arial"/>
              <a:sym typeface="Arial"/>
            </a:endParaRPr>
          </a:p>
        </p:txBody>
      </p:sp>
      <p:sp>
        <p:nvSpPr>
          <p:cNvPr id="171" name="Google Shape;171;p7"/>
          <p:cNvSpPr txBox="1"/>
          <p:nvPr/>
        </p:nvSpPr>
        <p:spPr>
          <a:xfrm>
            <a:off x="3551151" y="5880724"/>
            <a:ext cx="129864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81F2F"/>
                </a:solidFill>
                <a:latin typeface="Roboto"/>
                <a:ea typeface="Roboto"/>
                <a:cs typeface="Roboto"/>
                <a:sym typeface="Roboto"/>
              </a:rPr>
              <a:t>App</a:t>
            </a:r>
            <a:endParaRPr sz="1400" b="0" i="0" u="none" strike="noStrike" cap="none">
              <a:solidFill>
                <a:srgbClr val="000000"/>
              </a:solidFill>
              <a:latin typeface="Arial"/>
              <a:ea typeface="Arial"/>
              <a:cs typeface="Arial"/>
              <a:sym typeface="Arial"/>
            </a:endParaRPr>
          </a:p>
        </p:txBody>
      </p:sp>
      <p:sp>
        <p:nvSpPr>
          <p:cNvPr id="172" name="Google Shape;172;p7"/>
          <p:cNvSpPr txBox="1"/>
          <p:nvPr/>
        </p:nvSpPr>
        <p:spPr>
          <a:xfrm>
            <a:off x="8336891" y="5834296"/>
            <a:ext cx="129864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81F2F"/>
                </a:solidFill>
                <a:latin typeface="Roboto"/>
                <a:ea typeface="Roboto"/>
                <a:cs typeface="Roboto"/>
                <a:sym typeface="Roboto"/>
              </a:rPr>
              <a:t>Machine</a:t>
            </a:r>
            <a:endParaRPr sz="1400" b="0" i="0" u="none" strike="noStrike" cap="none">
              <a:solidFill>
                <a:srgbClr val="000000"/>
              </a:solidFill>
              <a:latin typeface="Arial"/>
              <a:ea typeface="Arial"/>
              <a:cs typeface="Arial"/>
              <a:sym typeface="Arial"/>
            </a:endParaRPr>
          </a:p>
        </p:txBody>
      </p:sp>
      <p:sp>
        <p:nvSpPr>
          <p:cNvPr id="173" name="Google Shape;173;p7"/>
          <p:cNvSpPr txBox="1"/>
          <p:nvPr/>
        </p:nvSpPr>
        <p:spPr>
          <a:xfrm>
            <a:off x="7197207" y="7871327"/>
            <a:ext cx="129864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81F2F"/>
                </a:solidFill>
                <a:latin typeface="Roboto"/>
                <a:ea typeface="Roboto"/>
                <a:cs typeface="Roboto"/>
                <a:sym typeface="Roboto"/>
              </a:rPr>
              <a:t>Data</a:t>
            </a:r>
            <a:endParaRPr sz="1400" b="0" i="0" u="none" strike="noStrike" cap="none">
              <a:solidFill>
                <a:srgbClr val="000000"/>
              </a:solidFill>
              <a:latin typeface="Arial"/>
              <a:ea typeface="Arial"/>
              <a:cs typeface="Arial"/>
              <a:sym typeface="Arial"/>
            </a:endParaRPr>
          </a:p>
        </p:txBody>
      </p:sp>
      <p:sp>
        <p:nvSpPr>
          <p:cNvPr id="174" name="Google Shape;174;p7"/>
          <p:cNvSpPr txBox="1"/>
          <p:nvPr/>
        </p:nvSpPr>
        <p:spPr>
          <a:xfrm>
            <a:off x="5953320" y="5717068"/>
            <a:ext cx="129864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81F2F"/>
                </a:solidFill>
                <a:latin typeface="Roboto"/>
                <a:ea typeface="Roboto"/>
                <a:cs typeface="Roboto"/>
                <a:sym typeface="Roboto"/>
              </a:rPr>
              <a:t>Identity</a:t>
            </a:r>
            <a:endParaRPr sz="1400" b="0" i="0" u="none" strike="noStrike" cap="none">
              <a:solidFill>
                <a:srgbClr val="000000"/>
              </a:solidFill>
              <a:latin typeface="Arial"/>
              <a:ea typeface="Arial"/>
              <a:cs typeface="Arial"/>
              <a:sym typeface="Arial"/>
            </a:endParaRPr>
          </a:p>
        </p:txBody>
      </p:sp>
      <p:pic>
        <p:nvPicPr>
          <p:cNvPr id="175" name="Google Shape;175;p7"/>
          <p:cNvPicPr preferRelativeResize="0"/>
          <p:nvPr/>
        </p:nvPicPr>
        <p:blipFill rotWithShape="1">
          <a:blip r:embed="rId7">
            <a:alphaModFix/>
          </a:blip>
          <a:srcRect/>
          <a:stretch/>
        </p:blipFill>
        <p:spPr>
          <a:xfrm>
            <a:off x="6208761" y="4704159"/>
            <a:ext cx="838544" cy="813816"/>
          </a:xfrm>
          <a:prstGeom prst="rect">
            <a:avLst/>
          </a:prstGeom>
          <a:noFill/>
          <a:ln>
            <a:noFill/>
          </a:ln>
        </p:spPr>
      </p:pic>
      <p:pic>
        <p:nvPicPr>
          <p:cNvPr id="176" name="Google Shape;176;p7"/>
          <p:cNvPicPr preferRelativeResize="0"/>
          <p:nvPr/>
        </p:nvPicPr>
        <p:blipFill rotWithShape="1">
          <a:blip r:embed="rId8">
            <a:alphaModFix/>
          </a:blip>
          <a:srcRect/>
          <a:stretch/>
        </p:blipFill>
        <p:spPr>
          <a:xfrm>
            <a:off x="12205312" y="3048865"/>
            <a:ext cx="707366" cy="914400"/>
          </a:xfrm>
          <a:prstGeom prst="rect">
            <a:avLst/>
          </a:prstGeom>
          <a:noFill/>
          <a:ln>
            <a:noFill/>
          </a:ln>
        </p:spPr>
      </p:pic>
      <p:pic>
        <p:nvPicPr>
          <p:cNvPr id="177" name="Google Shape;177;p7"/>
          <p:cNvPicPr preferRelativeResize="0"/>
          <p:nvPr/>
        </p:nvPicPr>
        <p:blipFill rotWithShape="1">
          <a:blip r:embed="rId9">
            <a:alphaModFix/>
          </a:blip>
          <a:srcRect/>
          <a:stretch/>
        </p:blipFill>
        <p:spPr>
          <a:xfrm>
            <a:off x="11717417" y="4478448"/>
            <a:ext cx="1611824" cy="914400"/>
          </a:xfrm>
          <a:prstGeom prst="rect">
            <a:avLst/>
          </a:prstGeom>
          <a:noFill/>
          <a:ln>
            <a:noFill/>
          </a:ln>
        </p:spPr>
      </p:pic>
      <p:pic>
        <p:nvPicPr>
          <p:cNvPr id="178" name="Google Shape;178;p7"/>
          <p:cNvPicPr preferRelativeResize="0"/>
          <p:nvPr/>
        </p:nvPicPr>
        <p:blipFill rotWithShape="1">
          <a:blip r:embed="rId10">
            <a:alphaModFix/>
          </a:blip>
          <a:srcRect/>
          <a:stretch/>
        </p:blipFill>
        <p:spPr>
          <a:xfrm>
            <a:off x="12056075" y="5918077"/>
            <a:ext cx="1005840" cy="1005840"/>
          </a:xfrm>
          <a:prstGeom prst="rect">
            <a:avLst/>
          </a:prstGeom>
          <a:noFill/>
          <a:ln>
            <a:noFill/>
          </a:ln>
        </p:spPr>
      </p:pic>
      <p:pic>
        <p:nvPicPr>
          <p:cNvPr id="179" name="Google Shape;179;p7"/>
          <p:cNvPicPr preferRelativeResize="0"/>
          <p:nvPr/>
        </p:nvPicPr>
        <p:blipFill rotWithShape="1">
          <a:blip r:embed="rId11">
            <a:alphaModFix/>
          </a:blip>
          <a:srcRect/>
          <a:stretch/>
        </p:blipFill>
        <p:spPr>
          <a:xfrm>
            <a:off x="12174947" y="7665260"/>
            <a:ext cx="886968" cy="1005840"/>
          </a:xfrm>
          <a:prstGeom prst="rect">
            <a:avLst/>
          </a:prstGeom>
          <a:noFill/>
          <a:ln>
            <a:noFill/>
          </a:ln>
        </p:spPr>
      </p:pic>
      <p:sp>
        <p:nvSpPr>
          <p:cNvPr id="180" name="Google Shape;180;p7"/>
          <p:cNvSpPr txBox="1"/>
          <p:nvPr/>
        </p:nvSpPr>
        <p:spPr>
          <a:xfrm>
            <a:off x="13797585" y="3307326"/>
            <a:ext cx="6155256" cy="5847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4362"/>
              </a:buClr>
              <a:buSzPts val="3200"/>
              <a:buFont typeface="Roboto"/>
              <a:buNone/>
            </a:pPr>
            <a:r>
              <a:rPr lang="en-US" sz="2800" b="1" i="0" u="none" strike="noStrike" cap="none">
                <a:solidFill>
                  <a:srgbClr val="081F2F"/>
                </a:solidFill>
                <a:latin typeface="Roboto"/>
                <a:ea typeface="Roboto"/>
                <a:cs typeface="Roboto"/>
                <a:sym typeface="Roboto"/>
              </a:rPr>
              <a:t>Identity-based Access Control</a:t>
            </a:r>
            <a:endParaRPr sz="2800" b="0" i="0" u="none" strike="noStrike" cap="none">
              <a:solidFill>
                <a:srgbClr val="081F2F"/>
              </a:solidFill>
              <a:latin typeface="Roboto"/>
              <a:ea typeface="Roboto"/>
              <a:cs typeface="Roboto"/>
              <a:sym typeface="Roboto"/>
            </a:endParaRPr>
          </a:p>
        </p:txBody>
      </p:sp>
      <p:sp>
        <p:nvSpPr>
          <p:cNvPr id="181" name="Google Shape;181;p7"/>
          <p:cNvSpPr txBox="1"/>
          <p:nvPr/>
        </p:nvSpPr>
        <p:spPr>
          <a:xfrm>
            <a:off x="13891023" y="4889648"/>
            <a:ext cx="8668409" cy="4745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4362"/>
              </a:buClr>
              <a:buSzPts val="3200"/>
              <a:buFont typeface="Roboto"/>
              <a:buNone/>
            </a:pPr>
            <a:r>
              <a:rPr lang="en-US" sz="2800" b="1" i="0" u="none" strike="noStrike" cap="none">
                <a:solidFill>
                  <a:srgbClr val="081F2F"/>
                </a:solidFill>
                <a:latin typeface="Roboto"/>
                <a:ea typeface="Roboto"/>
                <a:cs typeface="Roboto"/>
                <a:sym typeface="Roboto"/>
              </a:rPr>
              <a:t>Least Privilege: Just Enough Access, Just in Time</a:t>
            </a:r>
            <a:endParaRPr sz="2800" b="0" i="0" u="none" strike="noStrike" cap="none">
              <a:solidFill>
                <a:srgbClr val="081F2F"/>
              </a:solidFill>
              <a:latin typeface="Roboto"/>
              <a:ea typeface="Roboto"/>
              <a:cs typeface="Roboto"/>
              <a:sym typeface="Roboto"/>
            </a:endParaRPr>
          </a:p>
        </p:txBody>
      </p:sp>
      <p:sp>
        <p:nvSpPr>
          <p:cNvPr id="182" name="Google Shape;182;p7"/>
          <p:cNvSpPr txBox="1"/>
          <p:nvPr/>
        </p:nvSpPr>
        <p:spPr>
          <a:xfrm>
            <a:off x="13891023" y="6131375"/>
            <a:ext cx="10079556" cy="6190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4362"/>
              </a:buClr>
              <a:buSzPts val="3200"/>
              <a:buFont typeface="Roboto"/>
              <a:buNone/>
            </a:pPr>
            <a:r>
              <a:rPr lang="en-US" sz="2800" b="1" i="0" u="none" strike="noStrike" cap="none">
                <a:solidFill>
                  <a:srgbClr val="081F2F"/>
                </a:solidFill>
                <a:latin typeface="Roboto"/>
                <a:ea typeface="Roboto"/>
                <a:cs typeface="Roboto"/>
                <a:sym typeface="Roboto"/>
              </a:rPr>
              <a:t>User-to-Machine and Machine-to-Machine </a:t>
            </a:r>
            <a:br>
              <a:rPr lang="en-US" sz="2800" b="1" i="0" u="none" strike="noStrike" cap="none">
                <a:solidFill>
                  <a:srgbClr val="081F2F"/>
                </a:solidFill>
                <a:latin typeface="Roboto"/>
                <a:ea typeface="Roboto"/>
                <a:cs typeface="Roboto"/>
                <a:sym typeface="Roboto"/>
              </a:rPr>
            </a:br>
            <a:r>
              <a:rPr lang="en-US" sz="2800" b="1" i="0" u="none" strike="noStrike" cap="none">
                <a:solidFill>
                  <a:srgbClr val="081F2F"/>
                </a:solidFill>
                <a:latin typeface="Roboto"/>
                <a:ea typeface="Roboto"/>
                <a:cs typeface="Roboto"/>
                <a:sym typeface="Roboto"/>
              </a:rPr>
              <a:t>Policy Enforcement</a:t>
            </a:r>
            <a:endParaRPr sz="2800" b="0" i="0" u="none" strike="noStrike" cap="none">
              <a:solidFill>
                <a:srgbClr val="081F2F"/>
              </a:solidFill>
              <a:latin typeface="Roboto"/>
              <a:ea typeface="Roboto"/>
              <a:cs typeface="Roboto"/>
              <a:sym typeface="Roboto"/>
            </a:endParaRPr>
          </a:p>
        </p:txBody>
      </p:sp>
      <p:sp>
        <p:nvSpPr>
          <p:cNvPr id="183" name="Google Shape;183;p7"/>
          <p:cNvSpPr txBox="1"/>
          <p:nvPr/>
        </p:nvSpPr>
        <p:spPr>
          <a:xfrm>
            <a:off x="13797585" y="7882620"/>
            <a:ext cx="9048808" cy="61906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4362"/>
              </a:buClr>
              <a:buSzPts val="3200"/>
              <a:buFont typeface="Roboto"/>
              <a:buNone/>
            </a:pPr>
            <a:r>
              <a:rPr lang="en-US" sz="2800" b="1" i="0" u="none" strike="noStrike" cap="none">
                <a:solidFill>
                  <a:srgbClr val="081F2F"/>
                </a:solidFill>
                <a:latin typeface="Roboto"/>
                <a:ea typeface="Roboto"/>
                <a:cs typeface="Roboto"/>
                <a:sym typeface="Roboto"/>
              </a:rPr>
              <a:t>Central Management, Distributed Enforcement</a:t>
            </a:r>
            <a:endParaRPr sz="2800" b="0" i="0" u="none" strike="noStrike" cap="none">
              <a:solidFill>
                <a:srgbClr val="081F2F"/>
              </a:solidFill>
              <a:latin typeface="Roboto"/>
              <a:ea typeface="Roboto"/>
              <a:cs typeface="Roboto"/>
              <a:sym typeface="Roboto"/>
            </a:endParaRPr>
          </a:p>
        </p:txBody>
      </p:sp>
      <p:cxnSp>
        <p:nvCxnSpPr>
          <p:cNvPr id="184" name="Google Shape;184;p7"/>
          <p:cNvCxnSpPr/>
          <p:nvPr/>
        </p:nvCxnSpPr>
        <p:spPr>
          <a:xfrm>
            <a:off x="11155635" y="4249732"/>
            <a:ext cx="11174526" cy="0"/>
          </a:xfrm>
          <a:prstGeom prst="straightConnector1">
            <a:avLst/>
          </a:prstGeom>
          <a:noFill/>
          <a:ln w="9525" cap="flat" cmpd="sng">
            <a:solidFill>
              <a:srgbClr val="91E0FB"/>
            </a:solidFill>
            <a:prstDash val="solid"/>
            <a:miter lim="800000"/>
            <a:headEnd type="none" w="sm" len="sm"/>
            <a:tailEnd type="none" w="sm" len="sm"/>
          </a:ln>
        </p:spPr>
      </p:cxnSp>
      <p:cxnSp>
        <p:nvCxnSpPr>
          <p:cNvPr id="185" name="Google Shape;185;p7"/>
          <p:cNvCxnSpPr/>
          <p:nvPr/>
        </p:nvCxnSpPr>
        <p:spPr>
          <a:xfrm>
            <a:off x="11155635" y="5718610"/>
            <a:ext cx="11174526" cy="0"/>
          </a:xfrm>
          <a:prstGeom prst="straightConnector1">
            <a:avLst/>
          </a:prstGeom>
          <a:noFill/>
          <a:ln w="9525" cap="flat" cmpd="sng">
            <a:solidFill>
              <a:srgbClr val="91E0FB"/>
            </a:solidFill>
            <a:prstDash val="solid"/>
            <a:miter lim="800000"/>
            <a:headEnd type="none" w="sm" len="sm"/>
            <a:tailEnd type="none" w="sm" len="sm"/>
          </a:ln>
        </p:spPr>
      </p:cxnSp>
      <p:cxnSp>
        <p:nvCxnSpPr>
          <p:cNvPr id="186" name="Google Shape;186;p7"/>
          <p:cNvCxnSpPr/>
          <p:nvPr/>
        </p:nvCxnSpPr>
        <p:spPr>
          <a:xfrm>
            <a:off x="11155635" y="7469856"/>
            <a:ext cx="11174526" cy="0"/>
          </a:xfrm>
          <a:prstGeom prst="straightConnector1">
            <a:avLst/>
          </a:prstGeom>
          <a:noFill/>
          <a:ln w="9525" cap="flat" cmpd="sng">
            <a:solidFill>
              <a:srgbClr val="91E0FB"/>
            </a:solidFill>
            <a:prstDash val="solid"/>
            <a:miter lim="800000"/>
            <a:headEnd type="none" w="sm" len="sm"/>
            <a:tailEnd type="none" w="sm" len="sm"/>
          </a:ln>
        </p:spPr>
      </p:cxnSp>
      <p:pic>
        <p:nvPicPr>
          <p:cNvPr id="187" name="Google Shape;187;p7"/>
          <p:cNvPicPr preferRelativeResize="0"/>
          <p:nvPr/>
        </p:nvPicPr>
        <p:blipFill rotWithShape="1">
          <a:blip r:embed="rId12">
            <a:alphaModFix/>
          </a:blip>
          <a:srcRect/>
          <a:stretch/>
        </p:blipFill>
        <p:spPr>
          <a:xfrm>
            <a:off x="8733903" y="4306165"/>
            <a:ext cx="467141" cy="452313"/>
          </a:xfrm>
          <a:prstGeom prst="rect">
            <a:avLst/>
          </a:prstGeom>
          <a:noFill/>
          <a:ln>
            <a:noFill/>
          </a:ln>
        </p:spPr>
      </p:pic>
      <p:pic>
        <p:nvPicPr>
          <p:cNvPr id="188" name="Google Shape;188;p7"/>
          <p:cNvPicPr preferRelativeResize="0"/>
          <p:nvPr/>
        </p:nvPicPr>
        <p:blipFill rotWithShape="1">
          <a:blip r:embed="rId12">
            <a:alphaModFix/>
          </a:blip>
          <a:srcRect/>
          <a:stretch/>
        </p:blipFill>
        <p:spPr>
          <a:xfrm>
            <a:off x="5187040" y="2471475"/>
            <a:ext cx="467141" cy="452313"/>
          </a:xfrm>
          <a:prstGeom prst="rect">
            <a:avLst/>
          </a:prstGeom>
          <a:noFill/>
          <a:ln>
            <a:noFill/>
          </a:ln>
        </p:spPr>
      </p:pic>
      <p:pic>
        <p:nvPicPr>
          <p:cNvPr id="189" name="Google Shape;189;p7"/>
          <p:cNvPicPr preferRelativeResize="0"/>
          <p:nvPr/>
        </p:nvPicPr>
        <p:blipFill rotWithShape="1">
          <a:blip r:embed="rId12">
            <a:alphaModFix/>
          </a:blip>
          <a:srcRect/>
          <a:stretch/>
        </p:blipFill>
        <p:spPr>
          <a:xfrm>
            <a:off x="3984430" y="4473222"/>
            <a:ext cx="467141" cy="452313"/>
          </a:xfrm>
          <a:prstGeom prst="rect">
            <a:avLst/>
          </a:prstGeom>
          <a:noFill/>
          <a:ln>
            <a:noFill/>
          </a:ln>
        </p:spPr>
      </p:pic>
      <p:pic>
        <p:nvPicPr>
          <p:cNvPr id="190" name="Google Shape;190;p7"/>
          <p:cNvPicPr preferRelativeResize="0"/>
          <p:nvPr/>
        </p:nvPicPr>
        <p:blipFill rotWithShape="1">
          <a:blip r:embed="rId12">
            <a:alphaModFix/>
          </a:blip>
          <a:srcRect/>
          <a:stretch/>
        </p:blipFill>
        <p:spPr>
          <a:xfrm>
            <a:off x="7523247" y="6399415"/>
            <a:ext cx="467141" cy="452313"/>
          </a:xfrm>
          <a:prstGeom prst="rect">
            <a:avLst/>
          </a:prstGeom>
          <a:noFill/>
          <a:ln>
            <a:noFill/>
          </a:ln>
        </p:spPr>
      </p:pic>
      <p:cxnSp>
        <p:nvCxnSpPr>
          <p:cNvPr id="191" name="Google Shape;191;p7"/>
          <p:cNvCxnSpPr/>
          <p:nvPr/>
        </p:nvCxnSpPr>
        <p:spPr>
          <a:xfrm>
            <a:off x="11153047" y="2923788"/>
            <a:ext cx="11174526" cy="0"/>
          </a:xfrm>
          <a:prstGeom prst="straightConnector1">
            <a:avLst/>
          </a:prstGeom>
          <a:noFill/>
          <a:ln w="9525" cap="flat" cmpd="sng">
            <a:solidFill>
              <a:srgbClr val="91E0FB"/>
            </a:solidFill>
            <a:prstDash val="solid"/>
            <a:miter lim="800000"/>
            <a:headEnd type="none" w="sm" len="sm"/>
            <a:tailEnd type="none" w="sm" len="sm"/>
          </a:ln>
        </p:spPr>
      </p:cxnSp>
      <p:sp>
        <p:nvSpPr>
          <p:cNvPr id="192" name="Google Shape;192;p7"/>
          <p:cNvSpPr/>
          <p:nvPr/>
        </p:nvSpPr>
        <p:spPr>
          <a:xfrm>
            <a:off x="11383930" y="1973934"/>
            <a:ext cx="10693400" cy="785916"/>
          </a:xfrm>
          <a:prstGeom prst="roundRect">
            <a:avLst>
              <a:gd name="adj" fmla="val 16667"/>
            </a:avLst>
          </a:prstGeom>
          <a:solidFill>
            <a:schemeClr val="accent1"/>
          </a:solidFill>
          <a:ln w="25400" cap="flat" cmpd="sng">
            <a:solidFill>
              <a:srgbClr val="0C1F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200" b="1" i="0" u="none" strike="noStrike" cap="none" dirty="0">
                <a:solidFill>
                  <a:schemeClr val="lt1"/>
                </a:solidFill>
                <a:latin typeface="Roboto"/>
                <a:ea typeface="Roboto"/>
                <a:cs typeface="Roboto"/>
                <a:sym typeface="Roboto"/>
              </a:rPr>
              <a:t>A modern identify-centric approach must enable:  </a:t>
            </a:r>
            <a:endParaRPr sz="1200" b="0" i="0" u="none" strike="noStrike" cap="none" dirty="0">
              <a:solidFill>
                <a:srgbClr val="000000"/>
              </a:solidFill>
              <a:latin typeface="Arial"/>
              <a:ea typeface="Arial"/>
              <a:cs typeface="Arial"/>
              <a:sym typeface="Arial"/>
            </a:endParaRPr>
          </a:p>
        </p:txBody>
      </p:sp>
      <p:grpSp>
        <p:nvGrpSpPr>
          <p:cNvPr id="193" name="Google Shape;193;p7"/>
          <p:cNvGrpSpPr/>
          <p:nvPr/>
        </p:nvGrpSpPr>
        <p:grpSpPr>
          <a:xfrm>
            <a:off x="2136035" y="10061593"/>
            <a:ext cx="21088431" cy="2323886"/>
            <a:chOff x="1860245" y="5123970"/>
            <a:chExt cx="21088431" cy="2323886"/>
          </a:xfrm>
        </p:grpSpPr>
        <p:sp>
          <p:nvSpPr>
            <p:cNvPr id="194" name="Google Shape;194;p7"/>
            <p:cNvSpPr/>
            <p:nvPr/>
          </p:nvSpPr>
          <p:spPr>
            <a:xfrm>
              <a:off x="1860245" y="5164230"/>
              <a:ext cx="2283626" cy="2283626"/>
            </a:xfrm>
            <a:prstGeom prst="ellipse">
              <a:avLst/>
            </a:prstGeom>
            <a:solidFill>
              <a:srgbClr val="FBEAEA"/>
            </a:solidFill>
            <a:ln w="50800" cap="flat" cmpd="sng">
              <a:solidFill>
                <a:srgbClr val="F43E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Open Sans"/>
                <a:ea typeface="Open Sans"/>
                <a:cs typeface="Open Sans"/>
                <a:sym typeface="Open Sans"/>
              </a:endParaRPr>
            </a:p>
          </p:txBody>
        </p:sp>
        <p:sp>
          <p:nvSpPr>
            <p:cNvPr id="195" name="Google Shape;195;p7"/>
            <p:cNvSpPr txBox="1"/>
            <p:nvPr/>
          </p:nvSpPr>
          <p:spPr>
            <a:xfrm>
              <a:off x="2114145" y="6013844"/>
              <a:ext cx="1764070" cy="53760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a:solidFill>
                    <a:srgbClr val="F43E31"/>
                  </a:solidFill>
                  <a:latin typeface="Roboto"/>
                  <a:ea typeface="Roboto"/>
                  <a:cs typeface="Roboto"/>
                  <a:sym typeface="Roboto"/>
                </a:rPr>
                <a:t>Agents</a:t>
              </a:r>
              <a:endParaRPr sz="1400" b="0" i="0" u="none" strike="noStrike" cap="none">
                <a:solidFill>
                  <a:srgbClr val="000000"/>
                </a:solidFill>
                <a:latin typeface="Arial"/>
                <a:ea typeface="Arial"/>
                <a:cs typeface="Arial"/>
                <a:sym typeface="Arial"/>
              </a:endParaRPr>
            </a:p>
          </p:txBody>
        </p:sp>
        <p:sp>
          <p:nvSpPr>
            <p:cNvPr id="196" name="Google Shape;196;p7"/>
            <p:cNvSpPr/>
            <p:nvPr/>
          </p:nvSpPr>
          <p:spPr>
            <a:xfrm>
              <a:off x="5599338" y="5123970"/>
              <a:ext cx="2283626" cy="2283626"/>
            </a:xfrm>
            <a:prstGeom prst="ellipse">
              <a:avLst/>
            </a:prstGeom>
            <a:solidFill>
              <a:srgbClr val="FBEAEA"/>
            </a:solidFill>
            <a:ln w="50800" cap="flat" cmpd="sng">
              <a:solidFill>
                <a:srgbClr val="F43E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chemeClr val="lt1"/>
                </a:solidFill>
                <a:latin typeface="Open Sans"/>
                <a:ea typeface="Open Sans"/>
                <a:cs typeface="Open Sans"/>
                <a:sym typeface="Open Sans"/>
              </a:endParaRPr>
            </a:p>
          </p:txBody>
        </p:sp>
        <p:sp>
          <p:nvSpPr>
            <p:cNvPr id="197" name="Google Shape;197;p7"/>
            <p:cNvSpPr txBox="1"/>
            <p:nvPr/>
          </p:nvSpPr>
          <p:spPr>
            <a:xfrm>
              <a:off x="5197170" y="5750667"/>
              <a:ext cx="318268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a:solidFill>
                    <a:srgbClr val="F43E31"/>
                  </a:solidFill>
                  <a:latin typeface="Roboto"/>
                  <a:ea typeface="Roboto"/>
                  <a:cs typeface="Roboto"/>
                  <a:sym typeface="Roboto"/>
                </a:rPr>
                <a:t>Holes in </a:t>
              </a:r>
              <a:br>
                <a:rPr lang="en-US" sz="2800" b="1" i="0" u="none" strike="noStrike" cap="none">
                  <a:solidFill>
                    <a:srgbClr val="F43E31"/>
                  </a:solidFill>
                  <a:latin typeface="Roboto"/>
                  <a:ea typeface="Roboto"/>
                  <a:cs typeface="Roboto"/>
                  <a:sym typeface="Roboto"/>
                </a:rPr>
              </a:br>
              <a:r>
                <a:rPr lang="en-US" sz="2800" b="1" i="0" u="none" strike="noStrike" cap="none">
                  <a:solidFill>
                    <a:srgbClr val="F43E31"/>
                  </a:solidFill>
                  <a:latin typeface="Roboto"/>
                  <a:ea typeface="Roboto"/>
                  <a:cs typeface="Roboto"/>
                  <a:sym typeface="Roboto"/>
                </a:rPr>
                <a:t>Firewall</a:t>
              </a:r>
              <a:endParaRPr sz="2800" b="0" i="0" u="none" strike="noStrike" cap="none">
                <a:solidFill>
                  <a:srgbClr val="000000"/>
                </a:solidFill>
                <a:latin typeface="Arial"/>
                <a:ea typeface="Arial"/>
                <a:cs typeface="Arial"/>
                <a:sym typeface="Arial"/>
              </a:endParaRPr>
            </a:p>
          </p:txBody>
        </p:sp>
        <p:sp>
          <p:nvSpPr>
            <p:cNvPr id="198" name="Google Shape;198;p7"/>
            <p:cNvSpPr/>
            <p:nvPr/>
          </p:nvSpPr>
          <p:spPr>
            <a:xfrm>
              <a:off x="9262643" y="5123970"/>
              <a:ext cx="2283626" cy="2283626"/>
            </a:xfrm>
            <a:prstGeom prst="ellipse">
              <a:avLst/>
            </a:prstGeom>
            <a:solidFill>
              <a:srgbClr val="FBEAEA"/>
            </a:solidFill>
            <a:ln w="50800" cap="flat" cmpd="sng">
              <a:solidFill>
                <a:srgbClr val="F43E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00" b="0" i="0" u="none" strike="noStrike" cap="none">
                <a:solidFill>
                  <a:schemeClr val="lt1"/>
                </a:solidFill>
                <a:latin typeface="Open Sans"/>
                <a:ea typeface="Open Sans"/>
                <a:cs typeface="Open Sans"/>
                <a:sym typeface="Open Sans"/>
              </a:endParaRPr>
            </a:p>
          </p:txBody>
        </p:sp>
        <p:sp>
          <p:nvSpPr>
            <p:cNvPr id="199" name="Google Shape;199;p7"/>
            <p:cNvSpPr txBox="1"/>
            <p:nvPr/>
          </p:nvSpPr>
          <p:spPr>
            <a:xfrm>
              <a:off x="8832518" y="5771732"/>
              <a:ext cx="31827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a:solidFill>
                    <a:srgbClr val="F43E31"/>
                  </a:solidFill>
                  <a:latin typeface="Roboto"/>
                  <a:ea typeface="Roboto"/>
                  <a:cs typeface="Roboto"/>
                  <a:sym typeface="Roboto"/>
                </a:rPr>
                <a:t>Network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a:solidFill>
                    <a:srgbClr val="F43E31"/>
                  </a:solidFill>
                  <a:latin typeface="Roboto"/>
                  <a:ea typeface="Roboto"/>
                  <a:cs typeface="Roboto"/>
                  <a:sym typeface="Roboto"/>
                </a:rPr>
                <a:t>Changes</a:t>
              </a:r>
              <a:endParaRPr sz="1200" b="0" i="0" u="none" strike="noStrike" cap="none">
                <a:solidFill>
                  <a:srgbClr val="000000"/>
                </a:solidFill>
                <a:latin typeface="Arial"/>
                <a:ea typeface="Arial"/>
                <a:cs typeface="Arial"/>
                <a:sym typeface="Arial"/>
              </a:endParaRPr>
            </a:p>
          </p:txBody>
        </p:sp>
        <p:sp>
          <p:nvSpPr>
            <p:cNvPr id="200" name="Google Shape;200;p7"/>
            <p:cNvSpPr/>
            <p:nvPr/>
          </p:nvSpPr>
          <p:spPr>
            <a:xfrm>
              <a:off x="20252557" y="5123970"/>
              <a:ext cx="2283626" cy="2283626"/>
            </a:xfrm>
            <a:prstGeom prst="ellipse">
              <a:avLst/>
            </a:prstGeom>
            <a:solidFill>
              <a:srgbClr val="FBEAEA"/>
            </a:solidFill>
            <a:ln w="50800" cap="flat" cmpd="sng">
              <a:solidFill>
                <a:srgbClr val="F43E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01" name="Google Shape;201;p7"/>
            <p:cNvSpPr txBox="1"/>
            <p:nvPr/>
          </p:nvSpPr>
          <p:spPr>
            <a:xfrm>
              <a:off x="19765989" y="5750667"/>
              <a:ext cx="3182687" cy="990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a:solidFill>
                    <a:srgbClr val="F43E31"/>
                  </a:solidFill>
                  <a:latin typeface="Roboto"/>
                  <a:ea typeface="Roboto"/>
                  <a:cs typeface="Roboto"/>
                  <a:sym typeface="Roboto"/>
                </a:rPr>
                <a:t>Rip and</a:t>
              </a:r>
              <a:br>
                <a:rPr lang="en-US" sz="2800" b="1" i="0" u="none" strike="noStrike" cap="none">
                  <a:solidFill>
                    <a:srgbClr val="F43E31"/>
                  </a:solidFill>
                  <a:latin typeface="Roboto"/>
                  <a:ea typeface="Roboto"/>
                  <a:cs typeface="Roboto"/>
                  <a:sym typeface="Roboto"/>
                </a:rPr>
              </a:br>
              <a:r>
                <a:rPr lang="en-US" sz="2800" b="1" i="0" u="none" strike="noStrike" cap="none">
                  <a:solidFill>
                    <a:srgbClr val="F43E31"/>
                  </a:solidFill>
                  <a:latin typeface="Roboto"/>
                  <a:ea typeface="Roboto"/>
                  <a:cs typeface="Roboto"/>
                  <a:sym typeface="Roboto"/>
                </a:rPr>
                <a:t> Replace</a:t>
              </a:r>
              <a:endParaRPr sz="1200" b="0" i="0" u="none" strike="noStrike" cap="none">
                <a:solidFill>
                  <a:srgbClr val="000000"/>
                </a:solidFill>
                <a:latin typeface="Arial"/>
                <a:ea typeface="Arial"/>
                <a:cs typeface="Arial"/>
                <a:sym typeface="Arial"/>
              </a:endParaRPr>
            </a:p>
          </p:txBody>
        </p:sp>
        <p:sp>
          <p:nvSpPr>
            <p:cNvPr id="202" name="Google Shape;202;p7"/>
            <p:cNvSpPr/>
            <p:nvPr/>
          </p:nvSpPr>
          <p:spPr>
            <a:xfrm>
              <a:off x="16589253" y="5123970"/>
              <a:ext cx="2283626" cy="2283626"/>
            </a:xfrm>
            <a:prstGeom prst="ellipse">
              <a:avLst/>
            </a:prstGeom>
            <a:solidFill>
              <a:srgbClr val="FBEAEA"/>
            </a:solidFill>
            <a:ln w="50800" cap="flat" cmpd="sng">
              <a:solidFill>
                <a:srgbClr val="F43E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03" name="Google Shape;203;p7"/>
            <p:cNvSpPr txBox="1"/>
            <p:nvPr/>
          </p:nvSpPr>
          <p:spPr>
            <a:xfrm>
              <a:off x="16136747" y="5787484"/>
              <a:ext cx="3182687" cy="990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a:solidFill>
                    <a:srgbClr val="F43E31"/>
                  </a:solidFill>
                  <a:latin typeface="Roboto"/>
                  <a:ea typeface="Roboto"/>
                  <a:cs typeface="Roboto"/>
                  <a:sym typeface="Roboto"/>
                </a:rPr>
                <a:t>Shared Credentials</a:t>
              </a:r>
              <a:endParaRPr sz="1200" b="0" i="0" u="none" strike="noStrike" cap="none">
                <a:solidFill>
                  <a:srgbClr val="000000"/>
                </a:solidFill>
                <a:latin typeface="Arial"/>
                <a:ea typeface="Arial"/>
                <a:cs typeface="Arial"/>
                <a:sym typeface="Arial"/>
              </a:endParaRPr>
            </a:p>
          </p:txBody>
        </p:sp>
        <p:sp>
          <p:nvSpPr>
            <p:cNvPr id="204" name="Google Shape;204;p7"/>
            <p:cNvSpPr/>
            <p:nvPr/>
          </p:nvSpPr>
          <p:spPr>
            <a:xfrm>
              <a:off x="12925948" y="5123970"/>
              <a:ext cx="2283626" cy="2283626"/>
            </a:xfrm>
            <a:prstGeom prst="ellipse">
              <a:avLst/>
            </a:prstGeom>
            <a:solidFill>
              <a:srgbClr val="FBEAEA"/>
            </a:solidFill>
            <a:ln w="50800" cap="flat" cmpd="sng">
              <a:solidFill>
                <a:srgbClr val="F43E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05" name="Google Shape;205;p7"/>
            <p:cNvSpPr txBox="1"/>
            <p:nvPr/>
          </p:nvSpPr>
          <p:spPr>
            <a:xfrm>
              <a:off x="12507492" y="5702737"/>
              <a:ext cx="31827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a:solidFill>
                    <a:srgbClr val="F43E31"/>
                  </a:solidFill>
                  <a:latin typeface="Roboto"/>
                  <a:ea typeface="Roboto"/>
                  <a:cs typeface="Roboto"/>
                  <a:sym typeface="Roboto"/>
                </a:rPr>
                <a:t>Traditional </a:t>
              </a:r>
              <a:br>
                <a:rPr lang="en-US" sz="2800" b="1" i="0" u="none" strike="noStrike" cap="none">
                  <a:solidFill>
                    <a:srgbClr val="F43E31"/>
                  </a:solidFill>
                  <a:latin typeface="Roboto"/>
                  <a:ea typeface="Roboto"/>
                  <a:cs typeface="Roboto"/>
                  <a:sym typeface="Roboto"/>
                </a:rPr>
              </a:br>
              <a:r>
                <a:rPr lang="en-US" sz="2800" b="1" i="0" u="none" strike="noStrike" cap="none">
                  <a:solidFill>
                    <a:srgbClr val="F43E31"/>
                  </a:solidFill>
                  <a:latin typeface="Roboto"/>
                  <a:ea typeface="Roboto"/>
                  <a:cs typeface="Roboto"/>
                  <a:sym typeface="Roboto"/>
                </a:rPr>
                <a:t>VPN &amp; Jump Hosts</a:t>
              </a:r>
              <a:endParaRPr sz="1200" b="0" i="0" u="none" strike="noStrike" cap="none">
                <a:solidFill>
                  <a:srgbClr val="000000"/>
                </a:solidFill>
                <a:latin typeface="Arial"/>
                <a:ea typeface="Arial"/>
                <a:cs typeface="Arial"/>
                <a:sym typeface="Arial"/>
              </a:endParaRPr>
            </a:p>
          </p:txBody>
        </p:sp>
      </p:grpSp>
      <p:sp>
        <p:nvSpPr>
          <p:cNvPr id="206" name="Google Shape;206;p7"/>
          <p:cNvSpPr txBox="1"/>
          <p:nvPr/>
        </p:nvSpPr>
        <p:spPr>
          <a:xfrm>
            <a:off x="2865416" y="9183781"/>
            <a:ext cx="1734260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81F2F"/>
                </a:solidFill>
                <a:latin typeface="Roboto"/>
                <a:ea typeface="Roboto"/>
                <a:cs typeface="Roboto"/>
                <a:sym typeface="Roboto"/>
              </a:rPr>
              <a:t>Deliver Cyber Hardening without:</a:t>
            </a:r>
            <a:endParaRPr sz="1400" b="0" i="0" u="none" strike="noStrike" cap="none">
              <a:solidFill>
                <a:srgbClr val="000000"/>
              </a:solidFill>
              <a:latin typeface="Arial"/>
              <a:ea typeface="Arial"/>
              <a:cs typeface="Arial"/>
              <a:sym typeface="Arial"/>
            </a:endParaRPr>
          </a:p>
        </p:txBody>
      </p:sp>
      <p:sp>
        <p:nvSpPr>
          <p:cNvPr id="207" name="Google Shape;207;p7"/>
          <p:cNvSpPr txBox="1"/>
          <p:nvPr/>
        </p:nvSpPr>
        <p:spPr>
          <a:xfrm>
            <a:off x="276446" y="12472143"/>
            <a:ext cx="23694133" cy="1077178"/>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200" b="1" i="0" u="none" strike="noStrike" cap="none">
                <a:solidFill>
                  <a:srgbClr val="F2F2F2"/>
                </a:solidFill>
                <a:latin typeface="Roboto"/>
                <a:ea typeface="Roboto"/>
                <a:cs typeface="Roboto"/>
                <a:sym typeface="Roboto"/>
              </a:rPr>
              <a:t>Reduces complexity, accelerates cyber-hardening, protects existing legacy systems with no rip and replace; spans IT, OT, and cloud (multi-/hybrid cloud) to include operations in DDIL environments. </a:t>
            </a:r>
            <a:endParaRPr sz="1200" b="0" i="0" u="none" strike="noStrike" cap="none">
              <a:solidFill>
                <a:srgbClr val="F2F2F2"/>
              </a:solidFill>
              <a:latin typeface="Arial"/>
              <a:ea typeface="Arial"/>
              <a:cs typeface="Arial"/>
              <a:sym typeface="Arial"/>
            </a:endParaRPr>
          </a:p>
        </p:txBody>
      </p:sp>
      <p:sp>
        <p:nvSpPr>
          <p:cNvPr id="208" name="Google Shape;208;p7"/>
          <p:cNvSpPr/>
          <p:nvPr/>
        </p:nvSpPr>
        <p:spPr>
          <a:xfrm rot="1863346">
            <a:off x="5409740" y="4237356"/>
            <a:ext cx="2487928" cy="2067468"/>
          </a:xfrm>
          <a:prstGeom prst="hexagon">
            <a:avLst>
              <a:gd name="adj" fmla="val 29457"/>
              <a:gd name="vf" fmla="val 115470"/>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Google Shape;213;p9"/>
          <p:cNvCxnSpPr/>
          <p:nvPr/>
        </p:nvCxnSpPr>
        <p:spPr>
          <a:xfrm>
            <a:off x="833094" y="10999539"/>
            <a:ext cx="23219546" cy="0"/>
          </a:xfrm>
          <a:prstGeom prst="straightConnector1">
            <a:avLst/>
          </a:prstGeom>
          <a:noFill/>
          <a:ln w="9525" cap="flat" cmpd="sng">
            <a:solidFill>
              <a:srgbClr val="F55030"/>
            </a:solidFill>
            <a:prstDash val="solid"/>
            <a:round/>
            <a:headEnd type="none" w="sm" len="sm"/>
            <a:tailEnd type="none" w="sm" len="sm"/>
          </a:ln>
        </p:spPr>
      </p:cxnSp>
      <p:cxnSp>
        <p:nvCxnSpPr>
          <p:cNvPr id="214" name="Google Shape;214;p9"/>
          <p:cNvCxnSpPr/>
          <p:nvPr/>
        </p:nvCxnSpPr>
        <p:spPr>
          <a:xfrm rot="10800000" flipH="1">
            <a:off x="758952" y="12918662"/>
            <a:ext cx="23293688" cy="3148"/>
          </a:xfrm>
          <a:prstGeom prst="straightConnector1">
            <a:avLst/>
          </a:prstGeom>
          <a:noFill/>
          <a:ln w="9525" cap="flat" cmpd="sng">
            <a:solidFill>
              <a:srgbClr val="F55030"/>
            </a:solidFill>
            <a:prstDash val="solid"/>
            <a:round/>
            <a:headEnd type="none" w="sm" len="sm"/>
            <a:tailEnd type="none" w="sm" len="sm"/>
          </a:ln>
        </p:spPr>
      </p:cxnSp>
      <p:cxnSp>
        <p:nvCxnSpPr>
          <p:cNvPr id="215" name="Google Shape;215;p9"/>
          <p:cNvCxnSpPr/>
          <p:nvPr/>
        </p:nvCxnSpPr>
        <p:spPr>
          <a:xfrm>
            <a:off x="0" y="4390870"/>
            <a:ext cx="24384000" cy="0"/>
          </a:xfrm>
          <a:prstGeom prst="straightConnector1">
            <a:avLst/>
          </a:prstGeom>
          <a:noFill/>
          <a:ln w="38100" cap="flat" cmpd="sng">
            <a:solidFill>
              <a:srgbClr val="C2EEFE"/>
            </a:solidFill>
            <a:prstDash val="solid"/>
            <a:miter lim="800000"/>
            <a:headEnd type="none" w="sm" len="sm"/>
            <a:tailEnd type="none" w="sm" len="sm"/>
          </a:ln>
        </p:spPr>
      </p:cxnSp>
      <p:sp>
        <p:nvSpPr>
          <p:cNvPr id="216" name="Google Shape;216;p9"/>
          <p:cNvSpPr txBox="1">
            <a:spLocks noGrp="1"/>
          </p:cNvSpPr>
          <p:nvPr>
            <p:ph type="body" idx="1"/>
          </p:nvPr>
        </p:nvSpPr>
        <p:spPr>
          <a:xfrm>
            <a:off x="758952" y="493776"/>
            <a:ext cx="22787188" cy="1504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12B34"/>
              </a:buClr>
              <a:buSzPts val="6000"/>
              <a:buNone/>
            </a:pPr>
            <a:r>
              <a:rPr lang="en-US"/>
              <a:t>Eliminate Disjointed Solutions for Operations</a:t>
            </a:r>
            <a:endParaRPr/>
          </a:p>
        </p:txBody>
      </p:sp>
      <p:sp>
        <p:nvSpPr>
          <p:cNvPr id="217" name="Google Shape;217;p9"/>
          <p:cNvSpPr/>
          <p:nvPr/>
        </p:nvSpPr>
        <p:spPr>
          <a:xfrm>
            <a:off x="3013268" y="2768596"/>
            <a:ext cx="2932863" cy="3322116"/>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D0F2FE"/>
          </a:solidFill>
          <a:ln w="38100" cap="flat" cmpd="sng">
            <a:solidFill>
              <a:srgbClr val="156F9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Zero Trust Remote Access</a:t>
            </a:r>
            <a:endParaRPr sz="1400" b="0" i="0" u="none" strike="noStrike" cap="none">
              <a:solidFill>
                <a:srgbClr val="000000"/>
              </a:solidFill>
              <a:latin typeface="Arial"/>
              <a:ea typeface="Arial"/>
              <a:cs typeface="Arial"/>
              <a:sym typeface="Arial"/>
            </a:endParaRPr>
          </a:p>
        </p:txBody>
      </p:sp>
      <p:sp>
        <p:nvSpPr>
          <p:cNvPr id="218" name="Google Shape;218;p9"/>
          <p:cNvSpPr/>
          <p:nvPr/>
        </p:nvSpPr>
        <p:spPr>
          <a:xfrm>
            <a:off x="6723284" y="2768596"/>
            <a:ext cx="2932863" cy="3322116"/>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EFFBFF"/>
          </a:solidFill>
          <a:ln w="38100" cap="flat" cmpd="sng">
            <a:solidFill>
              <a:srgbClr val="C2EEFE"/>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19" name="Google Shape;219;p9"/>
          <p:cNvSpPr/>
          <p:nvPr/>
        </p:nvSpPr>
        <p:spPr>
          <a:xfrm>
            <a:off x="10433300" y="2768596"/>
            <a:ext cx="2932863" cy="3322116"/>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D0F2FE"/>
          </a:solidFill>
          <a:ln w="38100" cap="flat" cmpd="sng">
            <a:solidFill>
              <a:srgbClr val="156F9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Identity Based Access Management</a:t>
            </a:r>
            <a:endParaRPr sz="1400" b="0" i="0" u="none" strike="noStrike" cap="none">
              <a:solidFill>
                <a:srgbClr val="000000"/>
              </a:solidFill>
              <a:latin typeface="Arial"/>
              <a:ea typeface="Arial"/>
              <a:cs typeface="Arial"/>
              <a:sym typeface="Arial"/>
            </a:endParaRPr>
          </a:p>
        </p:txBody>
      </p:sp>
      <p:sp>
        <p:nvSpPr>
          <p:cNvPr id="220" name="Google Shape;220;p9"/>
          <p:cNvSpPr/>
          <p:nvPr/>
        </p:nvSpPr>
        <p:spPr>
          <a:xfrm>
            <a:off x="14143316" y="2768596"/>
            <a:ext cx="2932863" cy="3322116"/>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EFFBFF"/>
          </a:solidFill>
          <a:ln w="38100" cap="flat" cmpd="sng">
            <a:solidFill>
              <a:srgbClr val="C2EEFE"/>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221" name="Google Shape;221;p9"/>
          <p:cNvSpPr/>
          <p:nvPr/>
        </p:nvSpPr>
        <p:spPr>
          <a:xfrm>
            <a:off x="17853334" y="2768596"/>
            <a:ext cx="2932863" cy="3322116"/>
          </a:xfrm>
          <a:custGeom>
            <a:avLst/>
            <a:gdLst/>
            <a:ahLst/>
            <a:cxnLst/>
            <a:rect l="l" t="t" r="r" b="b"/>
            <a:pathLst>
              <a:path w="6244121" h="7072847" extrusionOk="0">
                <a:moveTo>
                  <a:pt x="6244122" y="1985749"/>
                </a:moveTo>
                <a:lnTo>
                  <a:pt x="6244122" y="5087101"/>
                </a:lnTo>
                <a:cubicBezTo>
                  <a:pt x="6244122" y="5242948"/>
                  <a:pt x="6161005" y="5388404"/>
                  <a:pt x="6025941" y="5466327"/>
                </a:cubicBezTo>
                <a:lnTo>
                  <a:pt x="3340242" y="7014405"/>
                </a:lnTo>
                <a:cubicBezTo>
                  <a:pt x="3205177" y="7092329"/>
                  <a:pt x="3038944" y="7092329"/>
                  <a:pt x="2903880" y="7014405"/>
                </a:cubicBezTo>
                <a:lnTo>
                  <a:pt x="218181" y="5461132"/>
                </a:lnTo>
                <a:cubicBezTo>
                  <a:pt x="83116" y="5383209"/>
                  <a:pt x="0" y="5237752"/>
                  <a:pt x="0" y="5081906"/>
                </a:cubicBezTo>
                <a:lnTo>
                  <a:pt x="0" y="1980553"/>
                </a:lnTo>
                <a:cubicBezTo>
                  <a:pt x="0" y="1824706"/>
                  <a:pt x="83116" y="1679250"/>
                  <a:pt x="218181" y="1601327"/>
                </a:cubicBezTo>
                <a:lnTo>
                  <a:pt x="2903880" y="58443"/>
                </a:lnTo>
                <a:cubicBezTo>
                  <a:pt x="3038944" y="-19481"/>
                  <a:pt x="3205177" y="-19481"/>
                  <a:pt x="3340242" y="58443"/>
                </a:cubicBezTo>
                <a:lnTo>
                  <a:pt x="6025941" y="1606521"/>
                </a:lnTo>
                <a:cubicBezTo>
                  <a:pt x="6161005" y="1684445"/>
                  <a:pt x="6244122" y="1829902"/>
                  <a:pt x="6244122" y="1985749"/>
                </a:cubicBezTo>
                <a:close/>
              </a:path>
            </a:pathLst>
          </a:custGeom>
          <a:solidFill>
            <a:srgbClr val="D0F2FE"/>
          </a:solidFill>
          <a:ln w="38100" cap="flat" cmpd="sng">
            <a:solidFill>
              <a:srgbClr val="156F9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Zero Trust </a:t>
            </a:r>
            <a:br>
              <a:rPr lang="en-US" sz="2800" b="1" i="0" u="none" strike="noStrike" cap="none">
                <a:solidFill>
                  <a:schemeClr val="dk1"/>
                </a:solidFill>
                <a:latin typeface="Roboto"/>
                <a:ea typeface="Roboto"/>
                <a:cs typeface="Roboto"/>
                <a:sym typeface="Roboto"/>
              </a:rPr>
            </a:br>
            <a:r>
              <a:rPr lang="en-US" sz="2800" b="1" i="0" u="none" strike="noStrike" cap="none">
                <a:solidFill>
                  <a:schemeClr val="dk1"/>
                </a:solidFill>
                <a:latin typeface="Roboto"/>
                <a:ea typeface="Roboto"/>
                <a:cs typeface="Roboto"/>
                <a:sym typeface="Roboto"/>
              </a:rPr>
              <a:t>Data Exchange</a:t>
            </a:r>
            <a:endParaRPr sz="1400" b="0" i="0" u="none" strike="noStrike" cap="none">
              <a:solidFill>
                <a:srgbClr val="000000"/>
              </a:solidFill>
              <a:latin typeface="Arial"/>
              <a:ea typeface="Arial"/>
              <a:cs typeface="Arial"/>
              <a:sym typeface="Arial"/>
            </a:endParaRPr>
          </a:p>
        </p:txBody>
      </p:sp>
      <p:sp>
        <p:nvSpPr>
          <p:cNvPr id="222" name="Google Shape;222;p9"/>
          <p:cNvSpPr txBox="1"/>
          <p:nvPr/>
        </p:nvSpPr>
        <p:spPr>
          <a:xfrm>
            <a:off x="1964159" y="11251426"/>
            <a:ext cx="5704200"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600" b="1" i="0" u="none" strike="sngStrike" cap="none">
                <a:solidFill>
                  <a:srgbClr val="F43E31"/>
                </a:solidFill>
                <a:latin typeface="Roboto"/>
                <a:ea typeface="Roboto"/>
                <a:cs typeface="Roboto"/>
                <a:sym typeface="Roboto"/>
              </a:rPr>
              <a:t>OT SRA</a:t>
            </a:r>
            <a:endParaRPr sz="2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2600" b="1" i="0" u="none" strike="sngStrike" cap="none">
                <a:solidFill>
                  <a:srgbClr val="F43E31"/>
                </a:solidFill>
                <a:latin typeface="Roboto"/>
                <a:ea typeface="Roboto"/>
                <a:cs typeface="Roboto"/>
                <a:sym typeface="Roboto"/>
              </a:rPr>
              <a:t>VPN + Jump Hosts</a:t>
            </a:r>
            <a:endParaRPr sz="2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2600" b="1" i="0" u="none" strike="sngStrike" cap="none">
                <a:solidFill>
                  <a:srgbClr val="F43E31"/>
                </a:solidFill>
                <a:latin typeface="Roboto"/>
                <a:ea typeface="Roboto"/>
                <a:cs typeface="Roboto"/>
                <a:sym typeface="Roboto"/>
              </a:rPr>
              <a:t>ZTNA</a:t>
            </a:r>
            <a:endParaRPr sz="2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2600" b="1" i="0" u="none" strike="sngStrike" cap="none">
                <a:solidFill>
                  <a:srgbClr val="F43E31"/>
                </a:solidFill>
                <a:latin typeface="Roboto"/>
                <a:ea typeface="Roboto"/>
                <a:cs typeface="Roboto"/>
                <a:sym typeface="Roboto"/>
              </a:rPr>
              <a:t>VDI</a:t>
            </a:r>
            <a:endParaRPr sz="2600" b="0" i="0" u="none" strike="noStrike" cap="none">
              <a:solidFill>
                <a:srgbClr val="000000"/>
              </a:solidFill>
              <a:latin typeface="Arial"/>
              <a:ea typeface="Arial"/>
              <a:cs typeface="Arial"/>
              <a:sym typeface="Arial"/>
            </a:endParaRPr>
          </a:p>
        </p:txBody>
      </p:sp>
      <p:sp>
        <p:nvSpPr>
          <p:cNvPr id="223" name="Google Shape;223;p9"/>
          <p:cNvSpPr txBox="1"/>
          <p:nvPr/>
        </p:nvSpPr>
        <p:spPr>
          <a:xfrm>
            <a:off x="9145052" y="11201217"/>
            <a:ext cx="5704200"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600" b="1" i="0" u="none" strike="sngStrike" cap="none">
                <a:solidFill>
                  <a:srgbClr val="F43E31"/>
                </a:solidFill>
                <a:latin typeface="Roboto"/>
                <a:ea typeface="Roboto"/>
                <a:cs typeface="Roboto"/>
                <a:sym typeface="Roboto"/>
              </a:rPr>
              <a:t>Microsegmentation</a:t>
            </a:r>
            <a:endParaRPr sz="2600" b="1" i="0" u="none" strike="sngStrike" cap="none">
              <a:solidFill>
                <a:srgbClr val="F43E3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3200"/>
              <a:buFont typeface="Arial"/>
              <a:buNone/>
            </a:pPr>
            <a:r>
              <a:rPr lang="en-US" sz="2600" b="1" i="0" u="none" strike="sngStrike" cap="none">
                <a:solidFill>
                  <a:srgbClr val="F43E31"/>
                </a:solidFill>
                <a:latin typeface="Roboto"/>
                <a:ea typeface="Roboto"/>
                <a:cs typeface="Roboto"/>
                <a:sym typeface="Roboto"/>
              </a:rPr>
              <a:t>PAM</a:t>
            </a:r>
            <a:endParaRPr sz="2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2600" b="1" i="0" u="none" strike="sngStrike" cap="none">
                <a:solidFill>
                  <a:srgbClr val="F43E31"/>
                </a:solidFill>
                <a:latin typeface="Roboto"/>
                <a:ea typeface="Roboto"/>
                <a:cs typeface="Roboto"/>
                <a:sym typeface="Roboto"/>
              </a:rPr>
              <a:t>Complex Firewall Rules</a:t>
            </a:r>
            <a:endParaRPr sz="2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2600" b="1" i="0" u="none" strike="sngStrike" cap="none">
                <a:solidFill>
                  <a:srgbClr val="F43E31"/>
                </a:solidFill>
                <a:latin typeface="Roboto"/>
                <a:ea typeface="Roboto"/>
                <a:cs typeface="Roboto"/>
                <a:sym typeface="Roboto"/>
              </a:rPr>
              <a:t>Switch ACLs</a:t>
            </a:r>
            <a:endParaRPr sz="2600" b="1" i="0" u="none" strike="sngStrike" cap="none">
              <a:solidFill>
                <a:srgbClr val="F43E31"/>
              </a:solidFill>
              <a:latin typeface="Roboto"/>
              <a:ea typeface="Roboto"/>
              <a:cs typeface="Roboto"/>
              <a:sym typeface="Roboto"/>
            </a:endParaRPr>
          </a:p>
        </p:txBody>
      </p:sp>
      <p:sp>
        <p:nvSpPr>
          <p:cNvPr id="224" name="Google Shape;224;p9"/>
          <p:cNvSpPr txBox="1"/>
          <p:nvPr/>
        </p:nvSpPr>
        <p:spPr>
          <a:xfrm>
            <a:off x="16076565" y="11356302"/>
            <a:ext cx="5704200" cy="12926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600" b="1" i="0" u="none" strike="sngStrike" cap="none">
                <a:solidFill>
                  <a:srgbClr val="F43E31"/>
                </a:solidFill>
                <a:latin typeface="Roboto"/>
                <a:ea typeface="Roboto"/>
                <a:cs typeface="Roboto"/>
                <a:sym typeface="Roboto"/>
              </a:rPr>
              <a:t>Data Diodes</a:t>
            </a:r>
            <a:endParaRPr sz="2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2600" b="1" i="0" u="none" strike="sngStrike" cap="none">
                <a:solidFill>
                  <a:srgbClr val="F43E31"/>
                </a:solidFill>
                <a:latin typeface="Roboto"/>
                <a:ea typeface="Roboto"/>
                <a:cs typeface="Roboto"/>
                <a:sym typeface="Roboto"/>
              </a:rPr>
              <a:t>Unidirectional Gateways</a:t>
            </a:r>
            <a:endParaRPr sz="2600" b="1" i="0" u="none" strike="sngStrike" cap="none">
              <a:solidFill>
                <a:srgbClr val="F43E3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3200"/>
              <a:buFont typeface="Arial"/>
              <a:buNone/>
            </a:pPr>
            <a:r>
              <a:rPr lang="en-US" sz="2600" b="1" i="0" u="none" strike="sngStrike" cap="none">
                <a:solidFill>
                  <a:srgbClr val="F43E31"/>
                </a:solidFill>
                <a:latin typeface="Roboto"/>
                <a:ea typeface="Roboto"/>
                <a:cs typeface="Roboto"/>
                <a:sym typeface="Roboto"/>
              </a:rPr>
              <a:t>Network Data Encryptors</a:t>
            </a:r>
            <a:endParaRPr sz="2600" b="1" i="0" u="none" strike="sngStrike" cap="none">
              <a:solidFill>
                <a:srgbClr val="F43E31"/>
              </a:solidFill>
              <a:latin typeface="Roboto"/>
              <a:ea typeface="Roboto"/>
              <a:cs typeface="Roboto"/>
              <a:sym typeface="Roboto"/>
            </a:endParaRPr>
          </a:p>
        </p:txBody>
      </p:sp>
      <p:sp>
        <p:nvSpPr>
          <p:cNvPr id="225" name="Google Shape;225;p9"/>
          <p:cNvSpPr/>
          <p:nvPr/>
        </p:nvSpPr>
        <p:spPr>
          <a:xfrm>
            <a:off x="101052" y="11036259"/>
            <a:ext cx="1863107" cy="1859803"/>
          </a:xfrm>
          <a:prstGeom prst="homePlate">
            <a:avLst>
              <a:gd name="adj" fmla="val 51326"/>
            </a:avLst>
          </a:prstGeom>
          <a:solidFill>
            <a:srgbClr val="C00000"/>
          </a:solidFill>
          <a:ln w="25400" cap="flat" cmpd="sng">
            <a:solidFill>
              <a:srgbClr val="0C1F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000" b="1" i="0" u="none" strike="noStrike" cap="none">
                <a:solidFill>
                  <a:schemeClr val="lt1"/>
                </a:solidFill>
                <a:latin typeface="Roboto"/>
                <a:ea typeface="Roboto"/>
                <a:cs typeface="Roboto"/>
                <a:sym typeface="Roboto"/>
              </a:rPr>
              <a:t>Eliminate</a:t>
            </a:r>
            <a:r>
              <a:rPr lang="en-US" sz="2000" b="0" i="0" u="none" strike="noStrike" cap="none">
                <a:solidFill>
                  <a:schemeClr val="lt1"/>
                </a:solidFill>
                <a:latin typeface="Roboto"/>
                <a:ea typeface="Roboto"/>
                <a:cs typeface="Roboto"/>
                <a:sym typeface="Roboto"/>
              </a:rPr>
              <a:t>:  </a:t>
            </a:r>
            <a:endParaRPr sz="1100" b="0" i="0" u="none" strike="noStrike" cap="none">
              <a:solidFill>
                <a:srgbClr val="000000"/>
              </a:solidFill>
              <a:latin typeface="Arial"/>
              <a:ea typeface="Arial"/>
              <a:cs typeface="Arial"/>
              <a:sym typeface="Arial"/>
            </a:endParaRPr>
          </a:p>
        </p:txBody>
      </p:sp>
      <p:sp>
        <p:nvSpPr>
          <p:cNvPr id="226" name="Google Shape;226;p9"/>
          <p:cNvSpPr txBox="1"/>
          <p:nvPr/>
        </p:nvSpPr>
        <p:spPr>
          <a:xfrm>
            <a:off x="9461245" y="6288703"/>
            <a:ext cx="7511959" cy="489364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User-to-machine, user-to-application, and machine-to-machine control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Multifactor and multilayer authentication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Role-based access control per device &amp; app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Privileged access management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Credential rotation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Identity-based segmentation</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p:txBody>
      </p:sp>
      <p:sp>
        <p:nvSpPr>
          <p:cNvPr id="227" name="Google Shape;227;p9"/>
          <p:cNvSpPr txBox="1"/>
          <p:nvPr/>
        </p:nvSpPr>
        <p:spPr>
          <a:xfrm>
            <a:off x="2240769" y="6264805"/>
            <a:ext cx="7061516" cy="452431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Identity-based access control per device &amp; app</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Multi-user session collaboration</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Complete audit of all remote-access activity to include recording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Enforce least-privilege principles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342900" marR="0" lvl="0" indent="-34290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Enable simple, just in time/just enough secure access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p:txBody>
      </p:sp>
      <p:sp>
        <p:nvSpPr>
          <p:cNvPr id="228" name="Google Shape;228;p9"/>
          <p:cNvSpPr txBox="1"/>
          <p:nvPr/>
        </p:nvSpPr>
        <p:spPr>
          <a:xfrm>
            <a:off x="16626202" y="6189649"/>
            <a:ext cx="7426438" cy="489364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Secure cross-domain/cross-enclave data transfer with malware scanning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Granular validation and access control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Hash, sign, and encrypt data at source for any application, device, or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Define policy centrally, enforce locally at sites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Roboto"/>
                <a:ea typeface="Roboto"/>
                <a:cs typeface="Roboto"/>
                <a:sym typeface="Roboto"/>
              </a:rPr>
              <a:t>Assure data authenticity, integrity, and privacy across distributed sites/user sets</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p:txBody>
      </p:sp>
      <p:sp>
        <p:nvSpPr>
          <p:cNvPr id="229" name="Google Shape;229;p9"/>
          <p:cNvSpPr/>
          <p:nvPr/>
        </p:nvSpPr>
        <p:spPr>
          <a:xfrm>
            <a:off x="49398" y="6248560"/>
            <a:ext cx="1966413" cy="4107769"/>
          </a:xfrm>
          <a:prstGeom prst="homePlate">
            <a:avLst>
              <a:gd name="adj" fmla="val 50000"/>
            </a:avLst>
          </a:prstGeom>
          <a:solidFill>
            <a:srgbClr val="1B4554"/>
          </a:solidFill>
          <a:ln w="25400" cap="flat" cmpd="sng">
            <a:solidFill>
              <a:srgbClr val="0C1F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000" b="1" i="0" u="none" strike="noStrike" cap="none">
                <a:solidFill>
                  <a:schemeClr val="lt1"/>
                </a:solidFill>
                <a:latin typeface="Roboto"/>
                <a:ea typeface="Roboto"/>
                <a:cs typeface="Roboto"/>
                <a:sym typeface="Roboto"/>
              </a:rPr>
              <a:t>Deliver</a:t>
            </a:r>
            <a:r>
              <a:rPr lang="en-US" sz="2000" b="0" i="0" u="none" strike="noStrike" cap="none">
                <a:solidFill>
                  <a:schemeClr val="lt1"/>
                </a:solidFill>
                <a:latin typeface="Roboto"/>
                <a:ea typeface="Roboto"/>
                <a:cs typeface="Roboto"/>
                <a:sym typeface="Roboto"/>
              </a:rPr>
              <a:t>:  </a:t>
            </a:r>
            <a:endParaRPr sz="1100" b="0" i="0" u="none" strike="noStrike" cap="none">
              <a:solidFill>
                <a:srgbClr val="000000"/>
              </a:solidFill>
              <a:latin typeface="Arial"/>
              <a:ea typeface="Arial"/>
              <a:cs typeface="Arial"/>
              <a:sym typeface="Arial"/>
            </a:endParaRPr>
          </a:p>
        </p:txBody>
      </p:sp>
      <p:sp>
        <p:nvSpPr>
          <p:cNvPr id="230" name="Google Shape;230;p9"/>
          <p:cNvSpPr/>
          <p:nvPr/>
        </p:nvSpPr>
        <p:spPr>
          <a:xfrm>
            <a:off x="7668359" y="1654217"/>
            <a:ext cx="8667273" cy="889955"/>
          </a:xfrm>
          <a:prstGeom prst="roundRect">
            <a:avLst>
              <a:gd name="adj" fmla="val 16667"/>
            </a:avLst>
          </a:prstGeom>
          <a:solidFill>
            <a:srgbClr val="CBE6EF"/>
          </a:solidFill>
          <a:ln w="25400" cap="flat" cmpd="sng">
            <a:solidFill>
              <a:srgbClr val="0C1F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53744"/>
                </a:solidFill>
                <a:latin typeface="Roboto"/>
                <a:ea typeface="Roboto"/>
                <a:cs typeface="Roboto"/>
                <a:sym typeface="Roboto"/>
              </a:rPr>
              <a:t>Xage Fabric Capabilities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78" descr="Table&#10;&#10;Description automatically generated"/>
          <p:cNvPicPr preferRelativeResize="0"/>
          <p:nvPr/>
        </p:nvPicPr>
        <p:blipFill rotWithShape="1">
          <a:blip r:embed="rId3">
            <a:alphaModFix/>
          </a:blip>
          <a:srcRect/>
          <a:stretch/>
        </p:blipFill>
        <p:spPr>
          <a:xfrm>
            <a:off x="5029477" y="2982397"/>
            <a:ext cx="19277130" cy="10603906"/>
          </a:xfrm>
          <a:prstGeom prst="rect">
            <a:avLst/>
          </a:prstGeom>
          <a:noFill/>
          <a:ln>
            <a:noFill/>
          </a:ln>
          <a:effectLst>
            <a:outerShdw blurRad="190500" algn="tl" rotWithShape="0">
              <a:srgbClr val="000000">
                <a:alpha val="68235"/>
              </a:srgbClr>
            </a:outerShdw>
          </a:effectLst>
        </p:spPr>
      </p:pic>
      <p:sp>
        <p:nvSpPr>
          <p:cNvPr id="237" name="Google Shape;237;p78"/>
          <p:cNvSpPr txBox="1">
            <a:spLocks noGrp="1"/>
          </p:cNvSpPr>
          <p:nvPr>
            <p:ph type="title"/>
          </p:nvPr>
        </p:nvSpPr>
        <p:spPr>
          <a:xfrm>
            <a:off x="9302116" y="276200"/>
            <a:ext cx="14721840" cy="1761296"/>
          </a:xfrm>
          <a:prstGeom prst="rect">
            <a:avLst/>
          </a:prstGeom>
          <a:solidFill>
            <a:schemeClr val="lt2"/>
          </a:solidFill>
          <a:ln w="9525" cap="flat" cmpd="sng">
            <a:solidFill>
              <a:srgbClr val="0F2A32"/>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solidFill>
                  <a:schemeClr val="lt1"/>
                </a:solidFill>
                <a:latin typeface="Arial"/>
                <a:ea typeface="Arial"/>
                <a:cs typeface="Arial"/>
                <a:sym typeface="Arial"/>
              </a:rPr>
              <a:t>DoD CIO ZT Strategy – Oct 2022</a:t>
            </a:r>
            <a:endParaRPr/>
          </a:p>
        </p:txBody>
      </p:sp>
      <p:sp>
        <p:nvSpPr>
          <p:cNvPr id="238" name="Google Shape;238;p78"/>
          <p:cNvSpPr txBox="1"/>
          <p:nvPr/>
        </p:nvSpPr>
        <p:spPr>
          <a:xfrm>
            <a:off x="12351598" y="2353470"/>
            <a:ext cx="82942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https://dodcio.defense.gov/Portals/0/Documents/Library/DoD-ZTStrategy.pdf</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pic>
        <p:nvPicPr>
          <p:cNvPr id="239" name="Google Shape;239;p78" descr="Timeline&#10;&#10;Description automatically generated"/>
          <p:cNvPicPr preferRelativeResize="0"/>
          <p:nvPr/>
        </p:nvPicPr>
        <p:blipFill rotWithShape="1">
          <a:blip r:embed="rId5">
            <a:alphaModFix/>
          </a:blip>
          <a:srcRect/>
          <a:stretch/>
        </p:blipFill>
        <p:spPr>
          <a:xfrm>
            <a:off x="360044" y="273158"/>
            <a:ext cx="8743316" cy="3873072"/>
          </a:xfrm>
          <a:prstGeom prst="rect">
            <a:avLst/>
          </a:prstGeom>
          <a:noFill/>
          <a:ln>
            <a:noFill/>
          </a:ln>
          <a:effectLst>
            <a:outerShdw blurRad="190500" algn="tl" rotWithShape="0">
              <a:srgbClr val="000000">
                <a:alpha val="68235"/>
              </a:srgbClr>
            </a:outerShdw>
          </a:effectLst>
        </p:spPr>
      </p:pic>
      <p:sp>
        <p:nvSpPr>
          <p:cNvPr id="240" name="Google Shape;240;p78"/>
          <p:cNvSpPr/>
          <p:nvPr/>
        </p:nvSpPr>
        <p:spPr>
          <a:xfrm>
            <a:off x="905038" y="495720"/>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41" name="Google Shape;241;p78"/>
          <p:cNvSpPr/>
          <p:nvPr/>
        </p:nvSpPr>
        <p:spPr>
          <a:xfrm>
            <a:off x="3769636" y="292143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42" name="Google Shape;242;p78"/>
          <p:cNvSpPr/>
          <p:nvPr/>
        </p:nvSpPr>
        <p:spPr>
          <a:xfrm>
            <a:off x="5273316" y="295443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43" name="Google Shape;243;p78"/>
          <p:cNvSpPr/>
          <p:nvPr/>
        </p:nvSpPr>
        <p:spPr>
          <a:xfrm>
            <a:off x="559598" y="1705164"/>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44" name="Google Shape;244;p78"/>
          <p:cNvSpPr/>
          <p:nvPr/>
        </p:nvSpPr>
        <p:spPr>
          <a:xfrm>
            <a:off x="813634" y="294175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45" name="Google Shape;245;p78"/>
          <p:cNvSpPr/>
          <p:nvPr/>
        </p:nvSpPr>
        <p:spPr>
          <a:xfrm>
            <a:off x="6047978" y="1817848"/>
            <a:ext cx="386080" cy="394888"/>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46" name="Google Shape;246;p78"/>
          <p:cNvSpPr/>
          <p:nvPr/>
        </p:nvSpPr>
        <p:spPr>
          <a:xfrm>
            <a:off x="6027658" y="577000"/>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47" name="Google Shape;247;p78"/>
          <p:cNvSpPr/>
          <p:nvPr/>
        </p:nvSpPr>
        <p:spPr>
          <a:xfrm>
            <a:off x="4871716" y="653071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48" name="Google Shape;248;p78"/>
          <p:cNvSpPr/>
          <p:nvPr/>
        </p:nvSpPr>
        <p:spPr>
          <a:xfrm>
            <a:off x="4871716" y="734351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49" name="Google Shape;249;p78"/>
          <p:cNvSpPr/>
          <p:nvPr/>
        </p:nvSpPr>
        <p:spPr>
          <a:xfrm>
            <a:off x="4851396" y="1028991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50" name="Google Shape;250;p78"/>
          <p:cNvSpPr/>
          <p:nvPr/>
        </p:nvSpPr>
        <p:spPr>
          <a:xfrm>
            <a:off x="4871716" y="1163103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51" name="Google Shape;251;p78"/>
          <p:cNvSpPr/>
          <p:nvPr/>
        </p:nvSpPr>
        <p:spPr>
          <a:xfrm>
            <a:off x="7289796" y="7282556"/>
            <a:ext cx="386080" cy="394888"/>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52" name="Google Shape;252;p78"/>
          <p:cNvSpPr/>
          <p:nvPr/>
        </p:nvSpPr>
        <p:spPr>
          <a:xfrm>
            <a:off x="7287498" y="6499088"/>
            <a:ext cx="386080" cy="394888"/>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53" name="Google Shape;253;p78"/>
          <p:cNvSpPr/>
          <p:nvPr/>
        </p:nvSpPr>
        <p:spPr>
          <a:xfrm>
            <a:off x="10296042" y="7310208"/>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54" name="Google Shape;254;p78"/>
          <p:cNvSpPr/>
          <p:nvPr/>
        </p:nvSpPr>
        <p:spPr>
          <a:xfrm>
            <a:off x="10316362" y="8062048"/>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55" name="Google Shape;255;p78"/>
          <p:cNvSpPr/>
          <p:nvPr/>
        </p:nvSpPr>
        <p:spPr>
          <a:xfrm>
            <a:off x="13217366" y="1024927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56" name="Google Shape;256;p78"/>
          <p:cNvSpPr/>
          <p:nvPr/>
        </p:nvSpPr>
        <p:spPr>
          <a:xfrm>
            <a:off x="16032786" y="8041728"/>
            <a:ext cx="386080" cy="394888"/>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57" name="Google Shape;257;p78"/>
          <p:cNvSpPr/>
          <p:nvPr/>
        </p:nvSpPr>
        <p:spPr>
          <a:xfrm>
            <a:off x="18796316" y="10249276"/>
            <a:ext cx="386080" cy="394888"/>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58" name="Google Shape;258;p78"/>
          <p:cNvSpPr/>
          <p:nvPr/>
        </p:nvSpPr>
        <p:spPr>
          <a:xfrm>
            <a:off x="18755676" y="5799196"/>
            <a:ext cx="386080" cy="394888"/>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59" name="Google Shape;259;p78"/>
          <p:cNvSpPr/>
          <p:nvPr/>
        </p:nvSpPr>
        <p:spPr>
          <a:xfrm>
            <a:off x="18773494" y="8783834"/>
            <a:ext cx="386080" cy="394888"/>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60" name="Google Shape;260;p78"/>
          <p:cNvSpPr/>
          <p:nvPr/>
        </p:nvSpPr>
        <p:spPr>
          <a:xfrm>
            <a:off x="21561896" y="579919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61" name="Google Shape;261;p78"/>
          <p:cNvSpPr/>
          <p:nvPr/>
        </p:nvSpPr>
        <p:spPr>
          <a:xfrm>
            <a:off x="13217366" y="959903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62" name="Google Shape;262;p78"/>
          <p:cNvSpPr/>
          <p:nvPr/>
        </p:nvSpPr>
        <p:spPr>
          <a:xfrm>
            <a:off x="13217366" y="884719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63" name="Google Shape;263;p78"/>
          <p:cNvSpPr txBox="1"/>
          <p:nvPr/>
        </p:nvSpPr>
        <p:spPr>
          <a:xfrm>
            <a:off x="77395" y="4574343"/>
            <a:ext cx="4774002" cy="7663636"/>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sng" strike="noStrike" cap="none">
                <a:solidFill>
                  <a:srgbClr val="1F3864"/>
                </a:solidFill>
                <a:latin typeface="Arial"/>
                <a:ea typeface="Arial"/>
                <a:cs typeface="Arial"/>
                <a:sym typeface="Arial"/>
              </a:rPr>
              <a:t>Xage Fabric Features</a:t>
            </a:r>
            <a:endParaRPr sz="1400" b="0" i="0" u="none" strike="noStrike" cap="none">
              <a:solidFill>
                <a:srgbClr val="000000"/>
              </a:solidFill>
              <a:latin typeface="Arial"/>
              <a:ea typeface="Arial"/>
              <a:cs typeface="Arial"/>
              <a:sym typeface="Arial"/>
            </a:endParaRPr>
          </a:p>
          <a:p>
            <a:pPr marL="571500" marR="0" lvl="0" indent="-419100" algn="l" rtl="0">
              <a:lnSpc>
                <a:spcPct val="100000"/>
              </a:lnSpc>
              <a:spcBef>
                <a:spcPts val="0"/>
              </a:spcBef>
              <a:spcAft>
                <a:spcPts val="0"/>
              </a:spcAft>
              <a:buClr>
                <a:srgbClr val="000000"/>
              </a:buClr>
              <a:buSzPts val="2400"/>
              <a:buFont typeface="Arial"/>
              <a:buNone/>
            </a:pPr>
            <a:endParaRPr sz="2400" b="1" i="0" u="none" strike="noStrike" cap="none">
              <a:solidFill>
                <a:srgbClr val="1F3864"/>
              </a:solidFill>
              <a:latin typeface="Baloo Bhai 2 SemiBold"/>
              <a:ea typeface="Baloo Bhai 2 SemiBold"/>
              <a:cs typeface="Baloo Bhai 2 SemiBold"/>
              <a:sym typeface="Baloo Bhai 2 SemiBold"/>
            </a:endParaRPr>
          </a:p>
          <a:p>
            <a:pPr marL="571500" marR="0" lvl="0" indent="-571500" algn="l" rtl="0">
              <a:lnSpc>
                <a:spcPct val="100000"/>
              </a:lnSpc>
              <a:spcBef>
                <a:spcPts val="0"/>
              </a:spcBef>
              <a:spcAft>
                <a:spcPts val="0"/>
              </a:spcAft>
              <a:buClr>
                <a:srgbClr val="000000"/>
              </a:buClr>
              <a:buSzPts val="3200"/>
              <a:buFont typeface="Arial"/>
              <a:buChar char="•"/>
            </a:pPr>
            <a:r>
              <a:rPr lang="en-US" sz="3200" b="1" i="0" u="none" strike="noStrike" cap="none">
                <a:solidFill>
                  <a:srgbClr val="1F3864"/>
                </a:solidFill>
                <a:latin typeface="Baloo Bhai 2 SemiBold"/>
                <a:ea typeface="Baloo Bhai 2 SemiBold"/>
                <a:cs typeface="Baloo Bhai 2 SemiBold"/>
                <a:sym typeface="Baloo Bhai 2 SemiBold"/>
              </a:rPr>
              <a:t>Cyber-hardening with distributed policy enforcement</a:t>
            </a:r>
            <a:endParaRPr sz="1400" b="0" i="0" u="none" strike="noStrike" cap="none">
              <a:solidFill>
                <a:srgbClr val="000000"/>
              </a:solidFill>
              <a:latin typeface="Arial"/>
              <a:ea typeface="Arial"/>
              <a:cs typeface="Arial"/>
              <a:sym typeface="Arial"/>
            </a:endParaRPr>
          </a:p>
          <a:p>
            <a:pPr marL="571500" marR="0" lvl="0" indent="-368300" algn="l" rtl="0">
              <a:lnSpc>
                <a:spcPct val="100000"/>
              </a:lnSpc>
              <a:spcBef>
                <a:spcPts val="0"/>
              </a:spcBef>
              <a:spcAft>
                <a:spcPts val="0"/>
              </a:spcAft>
              <a:buClr>
                <a:srgbClr val="000000"/>
              </a:buClr>
              <a:buSzPts val="3200"/>
              <a:buFont typeface="Arial"/>
              <a:buNone/>
            </a:pPr>
            <a:endParaRPr sz="3200" b="1" i="0" u="none" strike="noStrike" cap="none">
              <a:solidFill>
                <a:srgbClr val="1F3864"/>
              </a:solidFill>
              <a:latin typeface="Baloo Bhai 2 SemiBold"/>
              <a:ea typeface="Baloo Bhai 2 SemiBold"/>
              <a:cs typeface="Baloo Bhai 2 SemiBold"/>
              <a:sym typeface="Baloo Bhai 2 SemiBold"/>
            </a:endParaRPr>
          </a:p>
          <a:p>
            <a:pPr marL="571500" marR="0" lvl="0" indent="-571500" algn="l" rtl="0">
              <a:lnSpc>
                <a:spcPct val="100000"/>
              </a:lnSpc>
              <a:spcBef>
                <a:spcPts val="0"/>
              </a:spcBef>
              <a:spcAft>
                <a:spcPts val="0"/>
              </a:spcAft>
              <a:buClr>
                <a:srgbClr val="000000"/>
              </a:buClr>
              <a:buSzPts val="3200"/>
              <a:buFont typeface="Arial"/>
              <a:buChar char="•"/>
            </a:pPr>
            <a:r>
              <a:rPr lang="en-US" sz="3200" b="1" i="0" u="none" strike="noStrike" cap="none">
                <a:solidFill>
                  <a:srgbClr val="1F3864"/>
                </a:solidFill>
                <a:latin typeface="Baloo Bhai 2 SemiBold"/>
                <a:ea typeface="Baloo Bhai 2 SemiBold"/>
                <a:cs typeface="Baloo Bhai 2 SemiBold"/>
                <a:sym typeface="Baloo Bhai 2 SemiBold"/>
              </a:rPr>
              <a:t>Zero Trust Secure Remote Access</a:t>
            </a:r>
            <a:endParaRPr sz="1400" b="0" i="0" u="none" strike="noStrike" cap="none">
              <a:solidFill>
                <a:srgbClr val="000000"/>
              </a:solidFill>
              <a:latin typeface="Arial"/>
              <a:ea typeface="Arial"/>
              <a:cs typeface="Arial"/>
              <a:sym typeface="Arial"/>
            </a:endParaRPr>
          </a:p>
          <a:p>
            <a:pPr marL="571500" marR="0" lvl="0" indent="-368300" algn="l" rtl="0">
              <a:lnSpc>
                <a:spcPct val="100000"/>
              </a:lnSpc>
              <a:spcBef>
                <a:spcPts val="0"/>
              </a:spcBef>
              <a:spcAft>
                <a:spcPts val="0"/>
              </a:spcAft>
              <a:buClr>
                <a:srgbClr val="000000"/>
              </a:buClr>
              <a:buSzPts val="3200"/>
              <a:buFont typeface="Arial"/>
              <a:buNone/>
            </a:pPr>
            <a:endParaRPr sz="3200" b="1" i="0" u="none" strike="noStrike" cap="none">
              <a:solidFill>
                <a:srgbClr val="1F3864"/>
              </a:solidFill>
              <a:latin typeface="Baloo Bhai 2 SemiBold"/>
              <a:ea typeface="Baloo Bhai 2 SemiBold"/>
              <a:cs typeface="Baloo Bhai 2 SemiBold"/>
              <a:sym typeface="Baloo Bhai 2 SemiBold"/>
            </a:endParaRPr>
          </a:p>
          <a:p>
            <a:pPr marL="571500" marR="0" lvl="0" indent="-571500" algn="l" rtl="0">
              <a:lnSpc>
                <a:spcPct val="100000"/>
              </a:lnSpc>
              <a:spcBef>
                <a:spcPts val="0"/>
              </a:spcBef>
              <a:spcAft>
                <a:spcPts val="0"/>
              </a:spcAft>
              <a:buClr>
                <a:srgbClr val="000000"/>
              </a:buClr>
              <a:buSzPts val="3200"/>
              <a:buFont typeface="Arial"/>
              <a:buChar char="•"/>
            </a:pPr>
            <a:r>
              <a:rPr lang="en-US" sz="3200" b="1" i="0" u="none" strike="noStrike" cap="none">
                <a:solidFill>
                  <a:srgbClr val="1F3864"/>
                </a:solidFill>
                <a:latin typeface="Baloo Bhai 2 SemiBold"/>
                <a:ea typeface="Baloo Bhai 2 SemiBold"/>
                <a:cs typeface="Baloo Bhai 2 SemiBold"/>
                <a:sym typeface="Baloo Bhai 2 SemiBold"/>
              </a:rPr>
              <a:t>Zero Trust Data Protection &amp; Sharing Ecosystem</a:t>
            </a:r>
            <a:endParaRPr sz="1400" b="0" i="0" u="none" strike="noStrike" cap="none">
              <a:solidFill>
                <a:srgbClr val="000000"/>
              </a:solidFill>
              <a:latin typeface="Arial"/>
              <a:ea typeface="Arial"/>
              <a:cs typeface="Arial"/>
              <a:sym typeface="Arial"/>
            </a:endParaRPr>
          </a:p>
          <a:p>
            <a:pPr marL="571500" marR="0" lvl="0" indent="-48260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Baloo Bhai 2 SemiBold"/>
              <a:ea typeface="Baloo Bhai 2 SemiBold"/>
              <a:cs typeface="Baloo Bhai 2 SemiBold"/>
              <a:sym typeface="Baloo Bhai 2 SemiBold"/>
            </a:endParaRPr>
          </a:p>
          <a:p>
            <a:pPr marL="571500" marR="0" lvl="0" indent="-48260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Baloo Bhai 2 SemiBold"/>
              <a:ea typeface="Baloo Bhai 2 SemiBold"/>
              <a:cs typeface="Baloo Bhai 2 SemiBold"/>
              <a:sym typeface="Baloo Bhai 2 SemiBold"/>
            </a:endParaRPr>
          </a:p>
          <a:p>
            <a:pPr marL="571500" marR="0" lvl="0" indent="-48260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Baloo Bhai 2 SemiBold"/>
              <a:ea typeface="Baloo Bhai 2 SemiBold"/>
              <a:cs typeface="Baloo Bhai 2 SemiBold"/>
              <a:sym typeface="Baloo Bhai 2 SemiBold"/>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Baloo Bhai 2 SemiBold"/>
              <a:ea typeface="Baloo Bhai 2 SemiBold"/>
              <a:cs typeface="Baloo Bhai 2 SemiBold"/>
              <a:sym typeface="Baloo Bhai 2 SemiBold"/>
            </a:endParaRPr>
          </a:p>
          <a:p>
            <a:pPr marL="571500" marR="0" lvl="0" indent="-48260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a:p>
            <a:pPr marL="571500" marR="0" lvl="0" indent="-48260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a:p>
            <a:pPr marL="571500" marR="0" lvl="0" indent="-48260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a:p>
            <a:pPr marL="571500" marR="0" lvl="0" indent="-48260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64" name="Google Shape;264;p78"/>
          <p:cNvSpPr/>
          <p:nvPr/>
        </p:nvSpPr>
        <p:spPr>
          <a:xfrm>
            <a:off x="181058" y="10546886"/>
            <a:ext cx="4503968" cy="3039417"/>
          </a:xfrm>
          <a:prstGeom prst="roundRect">
            <a:avLst>
              <a:gd name="adj" fmla="val 16667"/>
            </a:avLst>
          </a:prstGeom>
          <a:solidFill>
            <a:schemeClr val="accent1"/>
          </a:solidFill>
          <a:ln w="25400" cap="flat" cmpd="sng">
            <a:solidFill>
              <a:srgbClr val="0C1F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FFFFFF"/>
                </a:solidFill>
                <a:latin typeface="Roboto"/>
                <a:ea typeface="Roboto"/>
                <a:cs typeface="Roboto"/>
                <a:sym typeface="Roboto"/>
              </a:rPr>
              <a:t>Providing Zero Trust for both Enterprise IT and Cyber Physical Systems Today!</a:t>
            </a:r>
            <a:endParaRPr sz="1400" b="0" i="0" u="none" strike="noStrike" cap="none">
              <a:solidFill>
                <a:srgbClr val="000000"/>
              </a:solidFill>
              <a:latin typeface="Arial"/>
              <a:ea typeface="Arial"/>
              <a:cs typeface="Arial"/>
              <a:sym typeface="Arial"/>
            </a:endParaRPr>
          </a:p>
        </p:txBody>
      </p:sp>
      <p:grpSp>
        <p:nvGrpSpPr>
          <p:cNvPr id="265" name="Google Shape;265;p78"/>
          <p:cNvGrpSpPr/>
          <p:nvPr/>
        </p:nvGrpSpPr>
        <p:grpSpPr>
          <a:xfrm>
            <a:off x="10489083" y="11021436"/>
            <a:ext cx="7270598" cy="1495684"/>
            <a:chOff x="5244541" y="5510718"/>
            <a:chExt cx="3635299" cy="747842"/>
          </a:xfrm>
        </p:grpSpPr>
        <p:sp>
          <p:nvSpPr>
            <p:cNvPr id="266" name="Google Shape;266;p78"/>
            <p:cNvSpPr/>
            <p:nvPr/>
          </p:nvSpPr>
          <p:spPr>
            <a:xfrm>
              <a:off x="5244541" y="5510718"/>
              <a:ext cx="3635299" cy="747842"/>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     = Directly Supports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     = Indirectly Supports/Integration</a:t>
              </a:r>
              <a:endParaRPr sz="1400" b="0" i="0" u="none" strike="noStrike" cap="none">
                <a:solidFill>
                  <a:srgbClr val="000000"/>
                </a:solidFill>
                <a:latin typeface="Arial"/>
                <a:ea typeface="Arial"/>
                <a:cs typeface="Arial"/>
                <a:sym typeface="Arial"/>
              </a:endParaRPr>
            </a:p>
          </p:txBody>
        </p:sp>
        <p:sp>
          <p:nvSpPr>
            <p:cNvPr id="267" name="Google Shape;267;p78"/>
            <p:cNvSpPr/>
            <p:nvPr/>
          </p:nvSpPr>
          <p:spPr>
            <a:xfrm>
              <a:off x="5409803" y="5612318"/>
              <a:ext cx="193040" cy="197444"/>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68" name="Google Shape;268;p78"/>
            <p:cNvSpPr/>
            <p:nvPr/>
          </p:nvSpPr>
          <p:spPr>
            <a:xfrm>
              <a:off x="5403733" y="5900758"/>
              <a:ext cx="193040" cy="197444"/>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grpSp>
      <p:sp>
        <p:nvSpPr>
          <p:cNvPr id="269" name="Google Shape;269;p78"/>
          <p:cNvSpPr/>
          <p:nvPr/>
        </p:nvSpPr>
        <p:spPr>
          <a:xfrm>
            <a:off x="7289796" y="809535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70" name="Google Shape;270;p78"/>
          <p:cNvSpPr/>
          <p:nvPr/>
        </p:nvSpPr>
        <p:spPr>
          <a:xfrm>
            <a:off x="4851396" y="5768534"/>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71" name="Google Shape;271;p78"/>
          <p:cNvSpPr/>
          <p:nvPr/>
        </p:nvSpPr>
        <p:spPr>
          <a:xfrm>
            <a:off x="7299659" y="5791200"/>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72" name="Google Shape;272;p78"/>
          <p:cNvSpPr/>
          <p:nvPr/>
        </p:nvSpPr>
        <p:spPr>
          <a:xfrm>
            <a:off x="4887236" y="8765916"/>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73" name="Google Shape;273;p78"/>
          <p:cNvSpPr/>
          <p:nvPr/>
        </p:nvSpPr>
        <p:spPr>
          <a:xfrm>
            <a:off x="16010965" y="5781585"/>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74" name="Google Shape;274;p78"/>
          <p:cNvSpPr/>
          <p:nvPr/>
        </p:nvSpPr>
        <p:spPr>
          <a:xfrm>
            <a:off x="16024035" y="7335830"/>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75" name="Google Shape;275;p78"/>
          <p:cNvSpPr/>
          <p:nvPr/>
        </p:nvSpPr>
        <p:spPr>
          <a:xfrm>
            <a:off x="21620511" y="8098405"/>
            <a:ext cx="386080" cy="394888"/>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76" name="Google Shape;276;p78"/>
          <p:cNvSpPr/>
          <p:nvPr/>
        </p:nvSpPr>
        <p:spPr>
          <a:xfrm>
            <a:off x="21603258" y="6480347"/>
            <a:ext cx="386080" cy="394888"/>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77" name="Google Shape;277;p78"/>
          <p:cNvSpPr/>
          <p:nvPr/>
        </p:nvSpPr>
        <p:spPr>
          <a:xfrm>
            <a:off x="21561896" y="9519019"/>
            <a:ext cx="386080" cy="394888"/>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78" name="Google Shape;278;p78"/>
          <p:cNvSpPr/>
          <p:nvPr/>
        </p:nvSpPr>
        <p:spPr>
          <a:xfrm>
            <a:off x="4851396" y="9507222"/>
            <a:ext cx="386080" cy="394888"/>
          </a:xfrm>
          <a:prstGeom prst="star5">
            <a:avLst>
              <a:gd name="adj" fmla="val 19098"/>
              <a:gd name="hf" fmla="val 105146"/>
              <a:gd name="vf" fmla="val 110557"/>
            </a:avLst>
          </a:prstGeom>
          <a:solidFill>
            <a:srgbClr val="FFFF00"/>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79" name="Google Shape;279;p78"/>
          <p:cNvSpPr/>
          <p:nvPr/>
        </p:nvSpPr>
        <p:spPr>
          <a:xfrm>
            <a:off x="4871720" y="8075280"/>
            <a:ext cx="386080" cy="394888"/>
          </a:xfrm>
          <a:prstGeom prst="star5">
            <a:avLst>
              <a:gd name="adj" fmla="val 19098"/>
              <a:gd name="hf" fmla="val 105146"/>
              <a:gd name="vf" fmla="val 110557"/>
            </a:avLst>
          </a:prstGeom>
          <a:solidFill>
            <a:srgbClr val="2B9A65"/>
          </a:solidFill>
          <a:ln w="25400" cap="flat" cmpd="sng">
            <a:solidFill>
              <a:srgbClr val="1C6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Calibri"/>
              <a:ea typeface="Calibri"/>
              <a:cs typeface="Calibri"/>
              <a:sym typeface="Calibri"/>
            </a:endParaRPr>
          </a:p>
        </p:txBody>
      </p:sp>
      <p:sp>
        <p:nvSpPr>
          <p:cNvPr id="280" name="Google Shape;280;p78"/>
          <p:cNvSpPr/>
          <p:nvPr/>
        </p:nvSpPr>
        <p:spPr>
          <a:xfrm>
            <a:off x="9648355" y="495719"/>
            <a:ext cx="13700744" cy="1685121"/>
          </a:xfrm>
          <a:prstGeom prst="roundRect">
            <a:avLst>
              <a:gd name="adj" fmla="val 16667"/>
            </a:avLst>
          </a:prstGeom>
          <a:solidFill>
            <a:schemeClr val="accent1"/>
          </a:solidFill>
          <a:ln w="25400" cap="flat" cmpd="sng">
            <a:solidFill>
              <a:srgbClr val="0C1F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chemeClr val="lt1"/>
                </a:solidFill>
                <a:latin typeface="Roboto"/>
                <a:ea typeface="Roboto"/>
                <a:cs typeface="Roboto"/>
                <a:sym typeface="Roboto"/>
              </a:rPr>
              <a:t>DoD CIO ZT Strategy – Oct 2022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4"/>
          <p:cNvPicPr preferRelativeResize="0"/>
          <p:nvPr/>
        </p:nvPicPr>
        <p:blipFill rotWithShape="1">
          <a:blip r:embed="rId3">
            <a:alphaModFix amt="71000"/>
          </a:blip>
          <a:srcRect r="2590" b="2590"/>
          <a:stretch/>
        </p:blipFill>
        <p:spPr>
          <a:xfrm>
            <a:off x="-39498" y="0"/>
            <a:ext cx="24384000" cy="13716000"/>
          </a:xfrm>
          <a:prstGeom prst="rect">
            <a:avLst/>
          </a:prstGeom>
          <a:noFill/>
          <a:ln>
            <a:noFill/>
          </a:ln>
        </p:spPr>
      </p:pic>
      <p:sp>
        <p:nvSpPr>
          <p:cNvPr id="286" name="Google Shape;286;p14"/>
          <p:cNvSpPr txBox="1">
            <a:spLocks noGrp="1"/>
          </p:cNvSpPr>
          <p:nvPr>
            <p:ph type="sldNum" idx="12"/>
          </p:nvPr>
        </p:nvSpPr>
        <p:spPr>
          <a:xfrm>
            <a:off x="23546140" y="12816467"/>
            <a:ext cx="819150" cy="730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fld id="{00000000-1234-1234-1234-123412341234}" type="slidenum">
              <a:rPr lang="en-US"/>
              <a:t>7</a:t>
            </a:fld>
            <a:endParaRPr/>
          </a:p>
        </p:txBody>
      </p:sp>
      <p:sp>
        <p:nvSpPr>
          <p:cNvPr id="287" name="Google Shape;287;p14"/>
          <p:cNvSpPr txBox="1">
            <a:spLocks noGrp="1"/>
          </p:cNvSpPr>
          <p:nvPr>
            <p:ph type="body" idx="1"/>
          </p:nvPr>
        </p:nvSpPr>
        <p:spPr>
          <a:xfrm>
            <a:off x="758952" y="493776"/>
            <a:ext cx="22787100" cy="150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12B34"/>
              </a:buClr>
              <a:buSzPts val="6000"/>
              <a:buNone/>
            </a:pPr>
            <a:r>
              <a:rPr lang="en-US"/>
              <a:t>Summary an</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 Wrap-</a:t>
            </a:r>
            <a:r>
              <a:rPr lang="en-US"/>
              <a:t>Up</a:t>
            </a:r>
            <a:endParaRPr/>
          </a:p>
        </p:txBody>
      </p:sp>
      <p:sp>
        <p:nvSpPr>
          <p:cNvPr id="288" name="Google Shape;288;p14"/>
          <p:cNvSpPr txBox="1">
            <a:spLocks noGrp="1"/>
          </p:cNvSpPr>
          <p:nvPr>
            <p:ph type="body" idx="2"/>
          </p:nvPr>
        </p:nvSpPr>
        <p:spPr>
          <a:xfrm>
            <a:off x="758952" y="3083410"/>
            <a:ext cx="22787100" cy="8934600"/>
          </a:xfrm>
          <a:prstGeom prst="rect">
            <a:avLst/>
          </a:prstGeom>
          <a:noFill/>
          <a:ln>
            <a:noFill/>
          </a:ln>
        </p:spPr>
        <p:txBody>
          <a:bodyPr spcFirstLastPara="1" wrap="square" lIns="91425" tIns="91425" rIns="91425" bIns="45700" anchor="t" anchorCtr="0">
            <a:noAutofit/>
          </a:bodyPr>
          <a:lstStyle/>
          <a:p>
            <a:pPr marL="0" lvl="0" indent="0" algn="l" rtl="0">
              <a:lnSpc>
                <a:spcPct val="100000"/>
              </a:lnSpc>
              <a:spcBef>
                <a:spcPts val="0"/>
              </a:spcBef>
              <a:spcAft>
                <a:spcPts val="0"/>
              </a:spcAft>
              <a:buClr>
                <a:srgbClr val="000000"/>
              </a:buClr>
              <a:buSzPts val="4000"/>
              <a:buNone/>
            </a:pPr>
            <a:r>
              <a:rPr lang="en-US" sz="4000" b="1">
                <a:solidFill>
                  <a:srgbClr val="081F2F"/>
                </a:solidFill>
                <a:latin typeface="Roboto"/>
                <a:ea typeface="Roboto"/>
                <a:cs typeface="Roboto"/>
                <a:sym typeface="Roboto"/>
              </a:rPr>
              <a:t>The Xage Fabric delivers identity-based access management and data security. </a:t>
            </a:r>
            <a:endParaRPr/>
          </a:p>
          <a:p>
            <a:pPr marL="0" lvl="0" indent="0" algn="l" rtl="0">
              <a:lnSpc>
                <a:spcPct val="133333"/>
              </a:lnSpc>
              <a:spcBef>
                <a:spcPts val="0"/>
              </a:spcBef>
              <a:spcAft>
                <a:spcPts val="0"/>
              </a:spcAft>
              <a:buClr>
                <a:srgbClr val="112B34"/>
              </a:buClr>
              <a:buSzPts val="3000"/>
              <a:buNone/>
            </a:pPr>
            <a:endParaRPr/>
          </a:p>
          <a:p>
            <a:pPr marL="0" lvl="0" indent="0" algn="l" rtl="0">
              <a:lnSpc>
                <a:spcPct val="133333"/>
              </a:lnSpc>
              <a:spcBef>
                <a:spcPts val="0"/>
              </a:spcBef>
              <a:spcAft>
                <a:spcPts val="0"/>
              </a:spcAft>
              <a:buSzPts val="3000"/>
              <a:buNone/>
            </a:pPr>
            <a:r>
              <a:rPr lang="en-US" sz="3600"/>
              <a:t>Protect operations, critical infrastructure &amp; converged IT-OT-Cloud with Xage: </a:t>
            </a:r>
            <a:endParaRPr sz="3600"/>
          </a:p>
          <a:p>
            <a:pPr marL="457200" lvl="0" indent="-457200" algn="l" rtl="0">
              <a:lnSpc>
                <a:spcPct val="150000"/>
              </a:lnSpc>
              <a:spcBef>
                <a:spcPts val="1000"/>
              </a:spcBef>
              <a:spcAft>
                <a:spcPts val="0"/>
              </a:spcAft>
              <a:buClr>
                <a:schemeClr val="accent3"/>
              </a:buClr>
              <a:buSzPts val="3000"/>
              <a:buFont typeface="Arial"/>
              <a:buChar char="➔"/>
            </a:pPr>
            <a:r>
              <a:rPr lang="en-US"/>
              <a:t>Mission continuity - Reduce attack surface, protect mission critical systems, applications, and data</a:t>
            </a:r>
            <a:endParaRPr/>
          </a:p>
          <a:p>
            <a:pPr marL="457200" lvl="0" indent="-457200" algn="l" rtl="0">
              <a:lnSpc>
                <a:spcPct val="150000"/>
              </a:lnSpc>
              <a:spcBef>
                <a:spcPts val="1000"/>
              </a:spcBef>
              <a:spcAft>
                <a:spcPts val="0"/>
              </a:spcAft>
              <a:buClr>
                <a:schemeClr val="accent3"/>
              </a:buClr>
              <a:buSzPts val="3000"/>
              <a:buFont typeface="Arial"/>
              <a:buChar char="➔"/>
            </a:pPr>
            <a:r>
              <a:rPr lang="en-US"/>
              <a:t>Cost &amp; complexity reduction - Fewer tools, simplified workflow, OT vendor agnostic  </a:t>
            </a:r>
            <a:endParaRPr/>
          </a:p>
          <a:p>
            <a:pPr marL="457200" lvl="0" indent="-457200" algn="l" rtl="0">
              <a:lnSpc>
                <a:spcPct val="150000"/>
              </a:lnSpc>
              <a:spcBef>
                <a:spcPts val="1000"/>
              </a:spcBef>
              <a:spcAft>
                <a:spcPts val="0"/>
              </a:spcAft>
              <a:buClr>
                <a:schemeClr val="accent3"/>
              </a:buClr>
              <a:buSzPts val="3000"/>
              <a:buFont typeface="Arial"/>
              <a:buChar char="➔"/>
            </a:pPr>
            <a:r>
              <a:rPr lang="en-US"/>
              <a:t>Undisruptive - No changes to existing infrastructure </a:t>
            </a:r>
            <a:endParaRPr/>
          </a:p>
          <a:p>
            <a:pPr marL="457200" lvl="0" indent="-457200" algn="l" rtl="0">
              <a:lnSpc>
                <a:spcPct val="150000"/>
              </a:lnSpc>
              <a:spcBef>
                <a:spcPts val="1000"/>
              </a:spcBef>
              <a:spcAft>
                <a:spcPts val="0"/>
              </a:spcAft>
              <a:buClr>
                <a:schemeClr val="accent3"/>
              </a:buClr>
              <a:buSzPts val="3000"/>
              <a:buFont typeface="Arial"/>
              <a:buChar char="➔"/>
            </a:pPr>
            <a:r>
              <a:rPr lang="en-US"/>
              <a:t>Secure the digital transformation of operations across IT-OT-Cloud </a:t>
            </a:r>
            <a:endParaRPr/>
          </a:p>
          <a:p>
            <a:pPr marL="457200" lvl="0" indent="-457200" algn="l" rtl="0">
              <a:lnSpc>
                <a:spcPct val="150000"/>
              </a:lnSpc>
              <a:spcBef>
                <a:spcPts val="1000"/>
              </a:spcBef>
              <a:spcAft>
                <a:spcPts val="0"/>
              </a:spcAft>
              <a:buClr>
                <a:schemeClr val="accent3"/>
              </a:buClr>
              <a:buSzPts val="3000"/>
              <a:buFont typeface="Arial"/>
              <a:buChar char="➔"/>
            </a:pPr>
            <a:r>
              <a:rPr lang="en-US"/>
              <a:t>Increase productivity and enable multi-party cooperation </a:t>
            </a:r>
            <a:endParaRPr/>
          </a:p>
          <a:p>
            <a:pPr marL="457200" lvl="0" indent="-457200" algn="l" rtl="0">
              <a:lnSpc>
                <a:spcPct val="150000"/>
              </a:lnSpc>
              <a:spcBef>
                <a:spcPts val="1000"/>
              </a:spcBef>
              <a:spcAft>
                <a:spcPts val="0"/>
              </a:spcAft>
              <a:buClr>
                <a:schemeClr val="accent3"/>
              </a:buClr>
              <a:buSzPts val="3000"/>
              <a:buFont typeface="Arial"/>
              <a:buChar char="➔"/>
            </a:pPr>
            <a:r>
              <a:rPr lang="en-US"/>
              <a:t>Meet and exceed government regulations </a:t>
            </a:r>
            <a:endParaRPr/>
          </a:p>
        </p:txBody>
      </p:sp>
      <p:sp>
        <p:nvSpPr>
          <p:cNvPr id="289" name="Google Shape;289;p14"/>
          <p:cNvSpPr txBox="1"/>
          <p:nvPr/>
        </p:nvSpPr>
        <p:spPr>
          <a:xfrm>
            <a:off x="758952" y="2253753"/>
            <a:ext cx="159888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000" b="1" i="0" u="none" strike="noStrike" cap="none">
                <a:solidFill>
                  <a:srgbClr val="5AD2FA"/>
                </a:solidFill>
                <a:latin typeface="Roboto"/>
                <a:ea typeface="Roboto"/>
                <a:cs typeface="Roboto"/>
                <a:sym typeface="Roboto"/>
              </a:rPr>
              <a:t>ZERO TRUST FOR THE REAL WORLD</a:t>
            </a:r>
            <a:endParaRPr sz="3000" b="1" i="0" u="none" strike="noStrike" cap="none">
              <a:solidFill>
                <a:srgbClr val="000000"/>
              </a:solidFill>
              <a:latin typeface="Roboto"/>
              <a:ea typeface="Roboto"/>
              <a:cs typeface="Roboto"/>
              <a:sym typeface="Roboto"/>
            </a:endParaRPr>
          </a:p>
        </p:txBody>
      </p:sp>
      <p:pic>
        <p:nvPicPr>
          <p:cNvPr id="290" name="Google Shape;290;p14" descr="A screenshot of a cellphone&#10;&#10;Description automatically generated"/>
          <p:cNvPicPr preferRelativeResize="0"/>
          <p:nvPr/>
        </p:nvPicPr>
        <p:blipFill rotWithShape="1">
          <a:blip r:embed="rId4">
            <a:alphaModFix/>
          </a:blip>
          <a:srcRect/>
          <a:stretch/>
        </p:blipFill>
        <p:spPr>
          <a:xfrm>
            <a:off x="15808638" y="6629509"/>
            <a:ext cx="5571838" cy="5388501"/>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176"/>
              </a:srgbClr>
            </a:outerShdw>
          </a:effectLst>
        </p:spPr>
      </p:pic>
    </p:spTree>
  </p:cSld>
  <p:clrMapOvr>
    <a:masterClrMapping/>
  </p:clrMapOvr>
</p:sld>
</file>

<file path=ppt/theme/theme1.xml><?xml version="1.0" encoding="utf-8"?>
<a:theme xmlns:a="http://schemas.openxmlformats.org/drawingml/2006/main" name="Office Theme">
  <a:themeElements>
    <a:clrScheme name="Xage Colors">
      <a:dk1>
        <a:srgbClr val="112B34"/>
      </a:dk1>
      <a:lt1>
        <a:srgbClr val="FFFFFF"/>
      </a:lt1>
      <a:dk2>
        <a:srgbClr val="112B34"/>
      </a:dk2>
      <a:lt2>
        <a:srgbClr val="FFFFFF"/>
      </a:lt2>
      <a:accent1>
        <a:srgbClr val="112B34"/>
      </a:accent1>
      <a:accent2>
        <a:srgbClr val="2C7088"/>
      </a:accent2>
      <a:accent3>
        <a:srgbClr val="24C3F9"/>
      </a:accent3>
      <a:accent4>
        <a:srgbClr val="3FC987"/>
      </a:accent4>
      <a:accent5>
        <a:srgbClr val="FFE36E"/>
      </a:accent5>
      <a:accent6>
        <a:srgbClr val="F75737"/>
      </a:accent6>
      <a:hlink>
        <a:srgbClr val="24C3F9"/>
      </a:hlink>
      <a:folHlink>
        <a:srgbClr val="24C3F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1209</Words>
  <Application>Microsoft Office PowerPoint</Application>
  <PresentationFormat>Custom</PresentationFormat>
  <Paragraphs>172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Baloo Bhai 2 SemiBold</vt:lpstr>
      <vt:lpstr>Open Sans</vt:lpstr>
      <vt:lpstr>Arial</vt:lpstr>
      <vt:lpstr>Calibri</vt:lpstr>
      <vt:lpstr>Roboto</vt:lpstr>
      <vt:lpstr>Helvetica Neue</vt:lpstr>
      <vt:lpstr>Office Theme</vt:lpstr>
      <vt:lpstr>PowerPoint Presentation</vt:lpstr>
      <vt:lpstr>PowerPoint Presentation</vt:lpstr>
      <vt:lpstr>PowerPoint Presentation</vt:lpstr>
      <vt:lpstr>PowerPoint Presentation</vt:lpstr>
      <vt:lpstr>PowerPoint Presentation</vt:lpstr>
      <vt:lpstr>DoD CIO ZT Strategy – Oct 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boas</dc:creator>
  <cp:lastModifiedBy>Joseph Riddle</cp:lastModifiedBy>
  <cp:revision>2</cp:revision>
  <dcterms:created xsi:type="dcterms:W3CDTF">2023-05-17T15:58:00Z</dcterms:created>
  <dcterms:modified xsi:type="dcterms:W3CDTF">2024-03-27T17:34:09Z</dcterms:modified>
</cp:coreProperties>
</file>