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36"/>
  </p:notesMasterIdLst>
  <p:handoutMasterIdLst>
    <p:handoutMasterId r:id="rId37"/>
  </p:handoutMasterIdLst>
  <p:sldIdLst>
    <p:sldId id="256" r:id="rId2"/>
    <p:sldId id="298" r:id="rId3"/>
    <p:sldId id="2462" r:id="rId4"/>
    <p:sldId id="330" r:id="rId5"/>
    <p:sldId id="277" r:id="rId6"/>
    <p:sldId id="287" r:id="rId7"/>
    <p:sldId id="258" r:id="rId8"/>
    <p:sldId id="311" r:id="rId9"/>
    <p:sldId id="285" r:id="rId10"/>
    <p:sldId id="2463" r:id="rId11"/>
    <p:sldId id="380" r:id="rId12"/>
    <p:sldId id="295" r:id="rId13"/>
    <p:sldId id="296" r:id="rId14"/>
    <p:sldId id="303" r:id="rId15"/>
    <p:sldId id="297" r:id="rId16"/>
    <p:sldId id="381" r:id="rId17"/>
    <p:sldId id="2464" r:id="rId18"/>
    <p:sldId id="309" r:id="rId19"/>
    <p:sldId id="331" r:id="rId20"/>
    <p:sldId id="2465" r:id="rId21"/>
    <p:sldId id="1882" r:id="rId22"/>
    <p:sldId id="267" r:id="rId23"/>
    <p:sldId id="321" r:id="rId24"/>
    <p:sldId id="319" r:id="rId25"/>
    <p:sldId id="318" r:id="rId26"/>
    <p:sldId id="323" r:id="rId27"/>
    <p:sldId id="332" r:id="rId28"/>
    <p:sldId id="259" r:id="rId29"/>
    <p:sldId id="288" r:id="rId30"/>
    <p:sldId id="289" r:id="rId31"/>
    <p:sldId id="290" r:id="rId32"/>
    <p:sldId id="291" r:id="rId33"/>
    <p:sldId id="292" r:id="rId34"/>
    <p:sldId id="293" r:id="rId35"/>
  </p:sldIdLst>
  <p:sldSz cx="12192000" cy="6858000"/>
  <p:notesSz cx="7010400" cy="9296400"/>
  <p:embeddedFontLs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92">
          <p15:clr>
            <a:srgbClr val="A4A3A4"/>
          </p15:clr>
        </p15:guide>
        <p15:guide id="2" pos="3840">
          <p15:clr>
            <a:srgbClr val="A4A3A4"/>
          </p15:clr>
        </p15:guide>
        <p15:guide id="3" orient="horz" pos="1416">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D6+dDEPAGFcQil9mB8wTAEbqe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1F4"/>
    <a:srgbClr val="86E6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D98D9-FAB6-4C51-923E-ED818576B101}">
  <a:tblStyle styleId="{262D98D9-FAB6-4C51-923E-ED818576B10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6" autoAdjust="0"/>
    <p:restoredTop sz="96247" autoAdjust="0"/>
  </p:normalViewPr>
  <p:slideViewPr>
    <p:cSldViewPr snapToGrid="0">
      <p:cViewPr varScale="1">
        <p:scale>
          <a:sx n="152" d="100"/>
          <a:sy n="152" d="100"/>
        </p:scale>
        <p:origin x="392" y="112"/>
      </p:cViewPr>
      <p:guideLst>
        <p:guide orient="horz" pos="1992"/>
        <p:guide pos="3840"/>
        <p:guide orient="horz" pos="1416"/>
      </p:guideLst>
    </p:cSldViewPr>
  </p:slideViewPr>
  <p:outlineViewPr>
    <p:cViewPr>
      <p:scale>
        <a:sx n="33" d="100"/>
        <a:sy n="33" d="100"/>
      </p:scale>
      <p:origin x="0" y="-15042"/>
    </p:cViewPr>
  </p:outlineViewPr>
  <p:notesTextViewPr>
    <p:cViewPr>
      <p:scale>
        <a:sx n="75" d="100"/>
        <a:sy n="75" d="100"/>
      </p:scale>
      <p:origin x="0" y="0"/>
    </p:cViewPr>
  </p:notesTextViewPr>
  <p:sorterViewPr>
    <p:cViewPr varScale="1">
      <p:scale>
        <a:sx n="1" d="1"/>
        <a:sy n="1" d="1"/>
      </p:scale>
      <p:origin x="0" y="0"/>
    </p:cViewPr>
  </p:sorterViewPr>
  <p:notesViewPr>
    <p:cSldViewPr snapToGrid="0">
      <p:cViewPr varScale="1">
        <p:scale>
          <a:sx n="120" d="100"/>
          <a:sy n="120" d="100"/>
        </p:scale>
        <p:origin x="2514"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56"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CCF939-1DBC-28CF-4CF2-D4321D35D90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57D90263-C0CB-FB40-EB71-E310EE5D7C1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2C5FBC-6F2C-4605-9A54-53600CD69A94}" type="datetimeFigureOut">
              <a:rPr lang="en-US" smtClean="0"/>
              <a:t>11/27/2023</a:t>
            </a:fld>
            <a:endParaRPr lang="en-US" dirty="0"/>
          </a:p>
        </p:txBody>
      </p:sp>
      <p:sp>
        <p:nvSpPr>
          <p:cNvPr id="4" name="Footer Placeholder 3">
            <a:extLst>
              <a:ext uri="{FF2B5EF4-FFF2-40B4-BE49-F238E27FC236}">
                <a16:creationId xmlns:a16="http://schemas.microsoft.com/office/drawing/2014/main" id="{6FFDEB48-98CD-4D4C-B06B-C34BCFF43F5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F32D22-E563-6C51-6C1A-EF4F503F029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01CFCBC-B647-4F02-9903-EAA37718FCC5}" type="slidenum">
              <a:rPr lang="en-US" smtClean="0"/>
              <a:t>‹#›</a:t>
            </a:fld>
            <a:endParaRPr lang="en-US" dirty="0"/>
          </a:p>
        </p:txBody>
      </p:sp>
    </p:spTree>
    <p:extLst>
      <p:ext uri="{BB962C8B-B14F-4D97-AF65-F5344CB8AC3E}">
        <p14:creationId xmlns:p14="http://schemas.microsoft.com/office/powerpoint/2010/main" val="750198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15" name="Google Shape;11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8940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450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24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0978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743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7" name="Google Shape;157;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5980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110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956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534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343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8009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7: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6416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219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0163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7" name="Google Shape;157;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3512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8024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083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6948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624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7" name="Google Shape;157;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3104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23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57" name="Google Shape;157;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40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dirty="0">
                <a:solidFill>
                  <a:srgbClr val="000000"/>
                </a:solidFill>
                <a:latin typeface="Calibri"/>
                <a:ea typeface="Calibri"/>
                <a:cs typeface="Calibri"/>
                <a:sym typeface="Calibri"/>
              </a:rPr>
              <a:t>The need for an Enterprise Driven Provisioning solution is a key component to the overall success of the Unified Platform and the implementation of the Joint Cyber Warfighting Architecture (JCWA).  This solution will allow for the installation, configuration, and integration of a complete capability on either hardware, virtual or cloud environment providing complete flexibility on the instantiation and deployment of any Unified Platform environment.</a:t>
            </a:r>
            <a:endParaRPr b="0" dirty="0"/>
          </a:p>
          <a:p>
            <a:pPr marL="0" lvl="0" indent="0" algn="l" rtl="0">
              <a:lnSpc>
                <a:spcPct val="100000"/>
              </a:lnSpc>
              <a:spcBef>
                <a:spcPts val="800"/>
              </a:spcBef>
              <a:spcAft>
                <a:spcPts val="0"/>
              </a:spcAft>
              <a:buSzPts val="1400"/>
              <a:buNone/>
            </a:pPr>
            <a:br>
              <a:rPr lang="en-US" sz="1800" b="0" i="0" u="none" strike="noStrike" dirty="0">
                <a:solidFill>
                  <a:srgbClr val="000000"/>
                </a:solidFill>
                <a:latin typeface="Calibri"/>
                <a:ea typeface="Calibri"/>
                <a:cs typeface="Calibri"/>
                <a:sym typeface="Calibri"/>
              </a:rPr>
            </a:br>
            <a:r>
              <a:rPr lang="en-US" sz="1800" b="0" i="0" u="none" strike="noStrike" dirty="0">
                <a:solidFill>
                  <a:srgbClr val="000000"/>
                </a:solidFill>
                <a:latin typeface="Calibri"/>
                <a:ea typeface="Calibri"/>
                <a:cs typeface="Calibri"/>
                <a:sym typeface="Calibri"/>
              </a:rPr>
              <a:t>The Unified Platform Driven Automated Provisioning solution is being developed here at Secure Enterprise Engineering on a project called DISTANT ROOK.  The initial intent of the DISTANT ROOK project is to automate the deployable Hunt Forward Kits used in partner countries across the globe by the Cyber National Mission Forces.  As the provisioning capability matures, Cyber Protection Teams across the Military Services will have the ability to quickly and securely provision “kit” solutions to respond to Cyber Defense Missions by selecting the tools and configurations that best align to their objectives.  This customization also allows for the integration of the latest JCWA tools, Containers, and techniques to provide a fully integrated solution for our Cyber Warriors.</a:t>
            </a:r>
            <a:endParaRPr b="0" dirty="0"/>
          </a:p>
          <a:p>
            <a:pPr marL="0" lvl="0" indent="0" algn="l" rtl="0">
              <a:lnSpc>
                <a:spcPct val="100000"/>
              </a:lnSpc>
              <a:spcBef>
                <a:spcPts val="800"/>
              </a:spcBef>
              <a:spcAft>
                <a:spcPts val="0"/>
              </a:spcAft>
              <a:buSzPts val="1400"/>
              <a:buNone/>
            </a:pPr>
            <a:br>
              <a:rPr lang="en-US" sz="1800" b="0" i="0" u="none" strike="noStrike" dirty="0">
                <a:solidFill>
                  <a:srgbClr val="000000"/>
                </a:solidFill>
                <a:latin typeface="Calibri"/>
                <a:ea typeface="Calibri"/>
                <a:cs typeface="Calibri"/>
                <a:sym typeface="Calibri"/>
              </a:rPr>
            </a:br>
            <a:r>
              <a:rPr lang="en-US" sz="1800" b="0" i="0" u="none" strike="noStrike" dirty="0">
                <a:solidFill>
                  <a:srgbClr val="000000"/>
                </a:solidFill>
                <a:latin typeface="Calibri"/>
                <a:ea typeface="Calibri"/>
                <a:cs typeface="Calibri"/>
                <a:sym typeface="Calibri"/>
              </a:rPr>
              <a:t>The DISTANT ROOK project is broken down into 5 major Tasks that will each be represented as part of this demonstration.  Each of these 5 tasks provides a major capability for the Unified Platform hosted Enterprise Provisioning Initiative.  The five tasks are:</a:t>
            </a:r>
            <a:endParaRPr b="0" dirty="0"/>
          </a:p>
          <a:p>
            <a:pPr marL="0" lvl="0" indent="0" algn="l" rtl="0">
              <a:lnSpc>
                <a:spcPct val="100000"/>
              </a:lnSpc>
              <a:spcBef>
                <a:spcPts val="800"/>
              </a:spcBef>
              <a:spcAft>
                <a:spcPts val="0"/>
              </a:spcAft>
              <a:buSzPts val="1400"/>
              <a:buNone/>
            </a:pPr>
            <a:r>
              <a:rPr lang="en-US" sz="1800" b="0" i="0" u="none" strike="noStrike" dirty="0">
                <a:solidFill>
                  <a:srgbClr val="000000"/>
                </a:solidFill>
                <a:latin typeface="Calibri"/>
                <a:ea typeface="Calibri"/>
                <a:cs typeface="Calibri"/>
                <a:sym typeface="Calibri"/>
              </a:rPr>
              <a:t> (TASK 1) An Enterprise Hosted Enterprise Software Repository and Synchronization Capability (called CLOUD ROOK) that establishes the Unified Platform as the authoritative source for deployed software.</a:t>
            </a:r>
            <a:endParaRPr b="0" dirty="0"/>
          </a:p>
          <a:p>
            <a:pPr marL="0" lvl="0" indent="0" algn="l" rtl="0">
              <a:lnSpc>
                <a:spcPct val="100000"/>
              </a:lnSpc>
              <a:spcBef>
                <a:spcPts val="800"/>
              </a:spcBef>
              <a:spcAft>
                <a:spcPts val="0"/>
              </a:spcAft>
              <a:buSzPts val="1400"/>
              <a:buNone/>
            </a:pPr>
            <a:br>
              <a:rPr lang="en-US" b="0" dirty="0"/>
            </a:br>
            <a:r>
              <a:rPr lang="en-US" sz="1800" b="0" i="0" u="none" strike="noStrike" dirty="0">
                <a:solidFill>
                  <a:srgbClr val="000000"/>
                </a:solidFill>
                <a:latin typeface="Calibri"/>
                <a:ea typeface="Calibri"/>
                <a:cs typeface="Calibri"/>
                <a:sym typeface="Calibri"/>
              </a:rPr>
              <a:t>(TASK 2) A mirrored local Repository hosted at a Mission Staging Environment and the ability to manage the contents of this local repository. </a:t>
            </a:r>
            <a:endParaRPr b="0" dirty="0"/>
          </a:p>
          <a:p>
            <a:pPr marL="0" lvl="0" indent="0" algn="l" rtl="0">
              <a:lnSpc>
                <a:spcPct val="100000"/>
              </a:lnSpc>
              <a:spcBef>
                <a:spcPts val="800"/>
              </a:spcBef>
              <a:spcAft>
                <a:spcPts val="0"/>
              </a:spcAft>
              <a:buSzPts val="1400"/>
              <a:buNone/>
            </a:pPr>
            <a:endParaRPr b="0" dirty="0"/>
          </a:p>
          <a:p>
            <a:pPr marL="0" lvl="0" indent="0" algn="l" rtl="0">
              <a:lnSpc>
                <a:spcPct val="100000"/>
              </a:lnSpc>
              <a:spcBef>
                <a:spcPts val="800"/>
              </a:spcBef>
              <a:spcAft>
                <a:spcPts val="0"/>
              </a:spcAft>
              <a:buSzPts val="1400"/>
              <a:buNone/>
            </a:pPr>
            <a:r>
              <a:rPr lang="en-US" sz="1800" b="0" i="0" u="none" strike="noStrike" dirty="0">
                <a:solidFill>
                  <a:srgbClr val="000000"/>
                </a:solidFill>
                <a:latin typeface="Calibri"/>
                <a:ea typeface="Calibri"/>
                <a:cs typeface="Calibri"/>
                <a:sym typeface="Calibri"/>
              </a:rPr>
              <a:t>(TASK 3) A Local provisioning capability (hosted on a laptop) that can be used by Cyber Protection Kits that leverage an automated provisioning capability </a:t>
            </a:r>
            <a:endParaRPr b="0" dirty="0"/>
          </a:p>
          <a:p>
            <a:pPr marL="0" lvl="0" indent="0" algn="l" rtl="0">
              <a:lnSpc>
                <a:spcPct val="100000"/>
              </a:lnSpc>
              <a:spcBef>
                <a:spcPts val="800"/>
              </a:spcBef>
              <a:spcAft>
                <a:spcPts val="0"/>
              </a:spcAft>
              <a:buSzPts val="1400"/>
              <a:buNone/>
            </a:pPr>
            <a:endParaRPr b="0" dirty="0"/>
          </a:p>
          <a:p>
            <a:pPr marL="0" lvl="0" indent="0" algn="l" rtl="0">
              <a:lnSpc>
                <a:spcPct val="100000"/>
              </a:lnSpc>
              <a:spcBef>
                <a:spcPts val="800"/>
              </a:spcBef>
              <a:spcAft>
                <a:spcPts val="0"/>
              </a:spcAft>
              <a:buSzPts val="1400"/>
              <a:buNone/>
            </a:pPr>
            <a:r>
              <a:rPr lang="en-US" sz="1800" b="0" i="0" u="none" strike="noStrike" dirty="0">
                <a:solidFill>
                  <a:srgbClr val="000000"/>
                </a:solidFill>
                <a:latin typeface="Calibri"/>
                <a:ea typeface="Calibri"/>
                <a:cs typeface="Calibri"/>
                <a:sym typeface="Calibri"/>
              </a:rPr>
              <a:t>(TASK 4) the ability to ingest mission data from Unified Platform available data sources and data services .</a:t>
            </a:r>
            <a:endParaRPr b="0" dirty="0"/>
          </a:p>
          <a:p>
            <a:pPr marL="0" lvl="0" indent="0" algn="l" rtl="0">
              <a:lnSpc>
                <a:spcPct val="100000"/>
              </a:lnSpc>
              <a:spcBef>
                <a:spcPts val="800"/>
              </a:spcBef>
              <a:spcAft>
                <a:spcPts val="0"/>
              </a:spcAft>
              <a:buSzPts val="1400"/>
              <a:buNone/>
            </a:pPr>
            <a:endParaRPr b="0" dirty="0"/>
          </a:p>
          <a:p>
            <a:pPr marL="0" lvl="0" indent="0" algn="l" rtl="0">
              <a:lnSpc>
                <a:spcPct val="100000"/>
              </a:lnSpc>
              <a:spcBef>
                <a:spcPts val="800"/>
              </a:spcBef>
              <a:spcAft>
                <a:spcPts val="0"/>
              </a:spcAft>
              <a:buSzPts val="1400"/>
              <a:buNone/>
            </a:pPr>
            <a:r>
              <a:rPr lang="en-US" sz="1800" b="0" i="0" u="none" strike="noStrike" dirty="0">
                <a:solidFill>
                  <a:srgbClr val="000000"/>
                </a:solidFill>
                <a:latin typeface="Calibri"/>
                <a:ea typeface="Calibri"/>
                <a:cs typeface="Calibri"/>
                <a:sym typeface="Calibri"/>
              </a:rPr>
              <a:t>(TASK 5) the ability to send relevant data into the Unified Platform Cloud Environment made of systems like the Big Data Platform and the Data Caching and Triage Service (DCTS)</a:t>
            </a:r>
            <a:endParaRPr b="0" dirty="0"/>
          </a:p>
          <a:p>
            <a:pPr marL="0" lvl="0" indent="0" algn="l" rtl="0">
              <a:lnSpc>
                <a:spcPct val="100000"/>
              </a:lnSpc>
              <a:spcBef>
                <a:spcPts val="800"/>
              </a:spcBef>
              <a:spcAft>
                <a:spcPts val="0"/>
              </a:spcAft>
              <a:buSzPts val="1400"/>
              <a:buNone/>
            </a:pPr>
            <a:r>
              <a:rPr lang="en-US" sz="1800" b="0" i="0" u="none" strike="noStrike" dirty="0">
                <a:solidFill>
                  <a:srgbClr val="000000"/>
                </a:solidFill>
                <a:latin typeface="Calibri"/>
                <a:ea typeface="Calibri"/>
                <a:cs typeface="Calibri"/>
                <a:sym typeface="Calibri"/>
              </a:rPr>
              <a:t>SLIDE </a:t>
            </a:r>
            <a:endParaRPr b="0" dirty="0"/>
          </a:p>
          <a:p>
            <a:pPr marL="0" lvl="0" indent="0" algn="l" rtl="0">
              <a:lnSpc>
                <a:spcPct val="100000"/>
              </a:lnSpc>
              <a:spcBef>
                <a:spcPts val="800"/>
              </a:spcBef>
              <a:spcAft>
                <a:spcPts val="0"/>
              </a:spcAft>
              <a:buSzPts val="1400"/>
              <a:buNone/>
            </a:pPr>
            <a:br>
              <a:rPr lang="en-US" b="0" dirty="0"/>
            </a:br>
            <a:r>
              <a:rPr lang="en-US" b="0" dirty="0"/>
              <a:t>---------- FROM Proposal Document </a:t>
            </a:r>
            <a:endParaRPr dirty="0"/>
          </a:p>
          <a:p>
            <a:pPr marL="0" lvl="0" indent="0" algn="l" rtl="0">
              <a:lnSpc>
                <a:spcPct val="100000"/>
              </a:lnSpc>
              <a:spcBef>
                <a:spcPts val="800"/>
              </a:spcBef>
              <a:spcAft>
                <a:spcPts val="0"/>
              </a:spcAft>
              <a:buSzPts val="1400"/>
              <a:buNone/>
            </a:pPr>
            <a:endParaRPr b="0" dirty="0"/>
          </a:p>
          <a:p>
            <a:pPr marL="457200" lvl="0" indent="-228600" algn="l" rtl="0">
              <a:lnSpc>
                <a:spcPct val="100000"/>
              </a:lnSpc>
              <a:spcBef>
                <a:spcPts val="0"/>
              </a:spcBef>
              <a:spcAft>
                <a:spcPts val="0"/>
              </a:spcAft>
              <a:buSzPts val="1400"/>
              <a:buNone/>
            </a:pPr>
            <a:r>
              <a:rPr lang="en-US" sz="1800" b="0" i="0" u="none" strike="noStrike" dirty="0">
                <a:solidFill>
                  <a:srgbClr val="1F3863"/>
                </a:solidFill>
                <a:latin typeface="Times New Roman"/>
                <a:ea typeface="Times New Roman"/>
                <a:cs typeface="Times New Roman"/>
                <a:sym typeface="Times New Roman"/>
              </a:rPr>
              <a:t>2.31 (U)Unified Platform Enterprise Hosted Software Repository:</a:t>
            </a:r>
            <a:endParaRPr b="1" dirty="0"/>
          </a:p>
          <a:p>
            <a:pPr marL="457200" lvl="0" indent="-228600" algn="l" rtl="0">
              <a:lnSpc>
                <a:spcPct val="100000"/>
              </a:lnSpc>
              <a:spcBef>
                <a:spcPts val="0"/>
              </a:spcBef>
              <a:spcAft>
                <a:spcPts val="0"/>
              </a:spcAft>
              <a:buSzPts val="1400"/>
              <a:buNone/>
            </a:pPr>
            <a:r>
              <a:rPr lang="en-US" sz="1800" b="0" i="0" u="none" strike="noStrike" dirty="0">
                <a:solidFill>
                  <a:srgbClr val="000000"/>
                </a:solidFill>
                <a:latin typeface="Times New Roman"/>
                <a:ea typeface="Times New Roman"/>
                <a:cs typeface="Times New Roman"/>
                <a:sym typeface="Times New Roman"/>
              </a:rPr>
              <a:t>(U) Unified Platform Enterprise Hosted Software Repository provides the ability to host the Authoritative Software Repository used to provision Unified Platform capabilities such as the Joint Deployable Kit. </a:t>
            </a:r>
            <a:endParaRPr b="0" dirty="0"/>
          </a:p>
          <a:p>
            <a:pPr marL="457200" lvl="0" indent="-228600" algn="l" rtl="0">
              <a:lnSpc>
                <a:spcPct val="100000"/>
              </a:lnSpc>
              <a:spcBef>
                <a:spcPts val="0"/>
              </a:spcBef>
              <a:spcAft>
                <a:spcPts val="0"/>
              </a:spcAft>
              <a:buSzPts val="1400"/>
              <a:buNone/>
            </a:pPr>
            <a:br>
              <a:rPr lang="en-US" b="0" dirty="0"/>
            </a:br>
            <a:r>
              <a:rPr lang="en-US" sz="1800" b="0" i="0" u="none" strike="noStrike" dirty="0">
                <a:solidFill>
                  <a:srgbClr val="000000"/>
                </a:solidFill>
                <a:latin typeface="Times New Roman"/>
                <a:ea typeface="Times New Roman"/>
                <a:cs typeface="Times New Roman"/>
                <a:sym typeface="Times New Roman"/>
              </a:rPr>
              <a:t>(U) The UP Enterprise Hosted Software Repository automatically populates and updates software from external sources on the Internet as well as Unified Platform developed automation scripts that are needed to provision Unified Platform enabled capabilities. </a:t>
            </a:r>
            <a:endParaRPr b="0" dirty="0"/>
          </a:p>
          <a:p>
            <a:pPr marL="457200" lvl="0" indent="-228600" algn="l" rtl="0">
              <a:lnSpc>
                <a:spcPct val="100000"/>
              </a:lnSpc>
              <a:spcBef>
                <a:spcPts val="0"/>
              </a:spcBef>
              <a:spcAft>
                <a:spcPts val="0"/>
              </a:spcAft>
              <a:buSzPts val="1400"/>
              <a:buNone/>
            </a:pPr>
            <a:br>
              <a:rPr lang="en-US" b="0" dirty="0"/>
            </a:br>
            <a:r>
              <a:rPr lang="en-US" sz="1800" b="0" i="0" u="none" strike="noStrike" dirty="0">
                <a:solidFill>
                  <a:srgbClr val="000000"/>
                </a:solidFill>
                <a:latin typeface="Times New Roman"/>
                <a:ea typeface="Times New Roman"/>
                <a:cs typeface="Times New Roman"/>
                <a:sym typeface="Times New Roman"/>
              </a:rPr>
              <a:t>(U) The UP Enterprise Hosted Software Repository leverages a Software Web Application, called THUNDER ROOK to pull down and synchronize software to a Mission Staging area (referred to as the DISTANT ROOK Depot Repository) for Joint Deployable Kit Deployment.</a:t>
            </a:r>
            <a:endParaRPr b="0" dirty="0"/>
          </a:p>
          <a:p>
            <a:pPr marL="457200" lvl="0" indent="-228600" algn="l" rtl="0">
              <a:lnSpc>
                <a:spcPct val="100000"/>
              </a:lnSpc>
              <a:spcBef>
                <a:spcPts val="0"/>
              </a:spcBef>
              <a:spcAft>
                <a:spcPts val="0"/>
              </a:spcAft>
              <a:buSzPts val="1400"/>
              <a:buNone/>
            </a:pPr>
            <a:br>
              <a:rPr lang="en-US" b="0" dirty="0"/>
            </a:br>
            <a:r>
              <a:rPr lang="en-US" sz="1800" b="0" i="0" u="none" strike="noStrike" dirty="0">
                <a:solidFill>
                  <a:srgbClr val="000000"/>
                </a:solidFill>
                <a:latin typeface="Times New Roman"/>
                <a:ea typeface="Times New Roman"/>
                <a:cs typeface="Times New Roman"/>
                <a:sym typeface="Times New Roman"/>
              </a:rPr>
              <a:t>(U) The UP Enterprise Hosted Software Repository can also synchronize software through THUNDER ROOK directly to the Joint Deployable Kit if a Mission Staging area (Depot) is not available.</a:t>
            </a:r>
            <a:endParaRPr b="0" dirty="0"/>
          </a:p>
          <a:p>
            <a:pPr marL="457200" lvl="0" indent="-228600" algn="l" rtl="0">
              <a:lnSpc>
                <a:spcPct val="100000"/>
              </a:lnSpc>
              <a:spcBef>
                <a:spcPts val="0"/>
              </a:spcBef>
              <a:spcAft>
                <a:spcPts val="0"/>
              </a:spcAft>
              <a:buSzPts val="1400"/>
              <a:buNone/>
            </a:pPr>
            <a:br>
              <a:rPr lang="en-US" b="0" dirty="0"/>
            </a:br>
            <a:r>
              <a:rPr lang="en-US" sz="1800" b="0" i="0" u="none" strike="noStrike" dirty="0">
                <a:solidFill>
                  <a:srgbClr val="1F3863"/>
                </a:solidFill>
                <a:latin typeface="Times New Roman"/>
                <a:ea typeface="Times New Roman"/>
                <a:cs typeface="Times New Roman"/>
                <a:sym typeface="Times New Roman"/>
              </a:rPr>
              <a:t>2.3.2 (U) DISTANT ROOK Depot Repository</a:t>
            </a:r>
            <a:endParaRPr b="1" dirty="0"/>
          </a:p>
          <a:p>
            <a:pPr marL="457200" lvl="0" indent="-228600" algn="l" rtl="0">
              <a:lnSpc>
                <a:spcPct val="100000"/>
              </a:lnSpc>
              <a:spcBef>
                <a:spcPts val="0"/>
              </a:spcBef>
              <a:spcAft>
                <a:spcPts val="0"/>
              </a:spcAft>
              <a:buSzPts val="1400"/>
              <a:buNone/>
            </a:pPr>
            <a:r>
              <a:rPr lang="en-US" sz="1800" b="0" i="0" u="none" strike="noStrike" dirty="0">
                <a:solidFill>
                  <a:srgbClr val="000000"/>
                </a:solidFill>
                <a:latin typeface="Times New Roman"/>
                <a:ea typeface="Times New Roman"/>
                <a:cs typeface="Times New Roman"/>
                <a:sym typeface="Times New Roman"/>
              </a:rPr>
              <a:t>(U) The Mission Support Element (DISTANT ROOK Depot Repository) is located in a Service Depot.  The Mission Support Element (Local Depot) provides a location for the Cyber Protection Teams/Mission Elements to prepare their hardware/software (Joint Deployable Kit) before going on mission. The Mission Support Element (DISTANT ROOK Depot Repository) provides a local repository of all software needed to provision a Joint Deployable Kit (JDK), connection to the Unified Platform Enterprise Software Repository, physical space to host he Team(s)/Mission Element(s), and basic tools used to deploy, monitor, and test provisioned capabilities.</a:t>
            </a:r>
            <a:endParaRPr b="0" dirty="0"/>
          </a:p>
          <a:p>
            <a:pPr marL="457200" lvl="0" indent="-228600" algn="l" rtl="0">
              <a:lnSpc>
                <a:spcPct val="100000"/>
              </a:lnSpc>
              <a:spcBef>
                <a:spcPts val="0"/>
              </a:spcBef>
              <a:spcAft>
                <a:spcPts val="0"/>
              </a:spcAft>
              <a:buSzPts val="1400"/>
              <a:buNone/>
            </a:pPr>
            <a:br>
              <a:rPr lang="en-US" b="0" dirty="0"/>
            </a:br>
            <a:r>
              <a:rPr lang="en-US" sz="1800" b="0" i="0" u="none" strike="noStrike" dirty="0">
                <a:solidFill>
                  <a:srgbClr val="000000"/>
                </a:solidFill>
                <a:latin typeface="Times New Roman"/>
                <a:ea typeface="Times New Roman"/>
                <a:cs typeface="Times New Roman"/>
                <a:sym typeface="Times New Roman"/>
              </a:rPr>
              <a:t>(U) The initial deployment of the DISTANT ROOK Depot Repository is to the Cyber National Mission Forces (CNMF) PURPLE FORGE Depot in San Antonio, Texas. Other DISTANT ROOK Depot Repositories can be stood up and deployed to other sites and/or Service Depots as required. </a:t>
            </a:r>
            <a:endParaRPr b="0" dirty="0"/>
          </a:p>
          <a:p>
            <a:pPr marL="457200" lvl="0" indent="-228600" algn="l" rtl="0">
              <a:lnSpc>
                <a:spcPct val="100000"/>
              </a:lnSpc>
              <a:spcBef>
                <a:spcPts val="0"/>
              </a:spcBef>
              <a:spcAft>
                <a:spcPts val="0"/>
              </a:spcAft>
              <a:buSzPts val="1400"/>
              <a:buNone/>
            </a:pPr>
            <a:br>
              <a:rPr lang="en-US" b="0" dirty="0"/>
            </a:br>
            <a:r>
              <a:rPr lang="en-US" sz="1800" b="0" i="0" u="none" strike="noStrike" dirty="0">
                <a:solidFill>
                  <a:srgbClr val="1F3863"/>
                </a:solidFill>
                <a:latin typeface="Times New Roman"/>
                <a:ea typeface="Times New Roman"/>
                <a:cs typeface="Times New Roman"/>
                <a:sym typeface="Times New Roman"/>
              </a:rPr>
              <a:t>2.3.3 (U) DISTANT ROOK Provisioning Laptop</a:t>
            </a:r>
            <a:endParaRPr b="1" dirty="0"/>
          </a:p>
          <a:p>
            <a:pPr marL="457200" lvl="0" indent="-228600" algn="l" rtl="0">
              <a:lnSpc>
                <a:spcPct val="100000"/>
              </a:lnSpc>
              <a:spcBef>
                <a:spcPts val="0"/>
              </a:spcBef>
              <a:spcAft>
                <a:spcPts val="0"/>
              </a:spcAft>
              <a:buSzPts val="1400"/>
              <a:buNone/>
            </a:pPr>
            <a:r>
              <a:rPr lang="en-US" sz="1800" b="0" i="0" u="none" strike="noStrike" dirty="0">
                <a:solidFill>
                  <a:srgbClr val="000000"/>
                </a:solidFill>
                <a:latin typeface="Times New Roman"/>
                <a:ea typeface="Times New Roman"/>
                <a:cs typeface="Times New Roman"/>
                <a:sym typeface="Times New Roman"/>
              </a:rPr>
              <a:t>(U) The DISTANT ROOK Automated Provisioning Laptop provides a demonstrable capability to efficiently and consistently provision/configure the operating systems and software tools required to build a Joint Deployable Kit (JDK) in a fully automated manner. The DISTANT ROOK Automated Provisioning Laptop leverages the TURBO ROOK software to provide users with a simple user interface to build out the operating systems, software tools, and settings on Joint Deployable Kits. This software eliminates the time-consuming, error-prone processes for installing and configuring cyber capabilities manually. After selecting your software of choice, TURBO ROOK’s back-end provisions the JDK from bare metal to a mission-ready system. This workflow can be quickly replicated across multiple platforms ensuring a standardized and authorized build of JDK capabilities. The efficiencies gained from automated provisioning via TURBO ROOK reduce JDK deployment from weeks to hours.</a:t>
            </a:r>
            <a:endParaRPr b="0" dirty="0"/>
          </a:p>
          <a:p>
            <a:pPr marL="457200" lvl="0" indent="-228600" algn="l" rtl="0">
              <a:lnSpc>
                <a:spcPct val="100000"/>
              </a:lnSpc>
              <a:spcBef>
                <a:spcPts val="0"/>
              </a:spcBef>
              <a:spcAft>
                <a:spcPts val="0"/>
              </a:spcAft>
              <a:buSzPts val="1400"/>
              <a:buNone/>
            </a:pPr>
            <a:br>
              <a:rPr lang="en-US" b="0" dirty="0"/>
            </a:br>
            <a:r>
              <a:rPr lang="en-US" sz="1800" b="0" i="0" u="none" strike="noStrike" dirty="0">
                <a:solidFill>
                  <a:srgbClr val="1F3863"/>
                </a:solidFill>
                <a:latin typeface="Times New Roman"/>
                <a:ea typeface="Times New Roman"/>
                <a:cs typeface="Times New Roman"/>
                <a:sym typeface="Times New Roman"/>
              </a:rPr>
              <a:t>2.3.4 (U) DISTANT ROOK Integration with Unified Platform Threat Intelligence</a:t>
            </a:r>
            <a:endParaRPr b="1" dirty="0"/>
          </a:p>
          <a:p>
            <a:pPr marL="457200" lvl="0" indent="-228600" algn="l" rtl="0">
              <a:lnSpc>
                <a:spcPct val="100000"/>
              </a:lnSpc>
              <a:spcBef>
                <a:spcPts val="0"/>
              </a:spcBef>
              <a:spcAft>
                <a:spcPts val="0"/>
              </a:spcAft>
              <a:buSzPts val="1400"/>
              <a:buNone/>
            </a:pPr>
            <a:r>
              <a:rPr lang="en-US" sz="1800" b="0" i="0" u="none" strike="noStrike" dirty="0">
                <a:solidFill>
                  <a:srgbClr val="000000"/>
                </a:solidFill>
                <a:latin typeface="Times New Roman"/>
                <a:ea typeface="Times New Roman"/>
                <a:cs typeface="Times New Roman"/>
                <a:sym typeface="Times New Roman"/>
              </a:rPr>
              <a:t>(U) The Unified Platform Enterprise Provisioning capability leverages Unified Platform hosted Threat Intelligence and Indicators of Compromise so that Cyber Protection Teams (CPT) and the Cyber Operational Forces (COF) always have available threat intelligence to support their missions.</a:t>
            </a:r>
            <a:endParaRPr b="0" dirty="0"/>
          </a:p>
          <a:p>
            <a:pPr marL="457200" lvl="0" indent="-228600" algn="l" rtl="0">
              <a:lnSpc>
                <a:spcPct val="100000"/>
              </a:lnSpc>
              <a:spcBef>
                <a:spcPts val="0"/>
              </a:spcBef>
              <a:spcAft>
                <a:spcPts val="0"/>
              </a:spcAft>
              <a:buSzPts val="1400"/>
              <a:buNone/>
            </a:pPr>
            <a:br>
              <a:rPr lang="en-US" b="0" dirty="0"/>
            </a:br>
            <a:r>
              <a:rPr lang="en-US" sz="1800" b="0" i="0" u="none" strike="noStrike" dirty="0">
                <a:solidFill>
                  <a:srgbClr val="1F3863"/>
                </a:solidFill>
                <a:latin typeface="Times New Roman"/>
                <a:ea typeface="Times New Roman"/>
                <a:cs typeface="Times New Roman"/>
                <a:sym typeface="Times New Roman"/>
              </a:rPr>
              <a:t>2.3.5 (U) DISTANT ROOK Integration with Data Analysis &amp; Security Orchestration</a:t>
            </a:r>
            <a:endParaRPr b="1" dirty="0"/>
          </a:p>
          <a:p>
            <a:pPr marL="457200" lvl="0" indent="-228600" algn="l" rtl="0">
              <a:lnSpc>
                <a:spcPct val="100000"/>
              </a:lnSpc>
              <a:spcBef>
                <a:spcPts val="0"/>
              </a:spcBef>
              <a:spcAft>
                <a:spcPts val="0"/>
              </a:spcAft>
              <a:buSzPts val="1400"/>
              <a:buNone/>
            </a:pPr>
            <a:r>
              <a:rPr lang="en-US" sz="1800" b="0" i="0" u="none" strike="noStrike" dirty="0">
                <a:solidFill>
                  <a:srgbClr val="000000"/>
                </a:solidFill>
                <a:latin typeface="Times New Roman"/>
                <a:ea typeface="Times New Roman"/>
                <a:cs typeface="Times New Roman"/>
                <a:sym typeface="Times New Roman"/>
              </a:rPr>
              <a:t>(U) Using a Unified Platform managed provisioning capability, data management capabilities can be deployed uniformly across Joint Deployable Kits to assure standardized data tagging, encryption and ingest into Unified Platform hosted Data Analytic platforms such as the Big Data Platform (BDP). This data can be used to augment data available with Unified Platform data nodes.</a:t>
            </a:r>
            <a:endParaRPr b="0" dirty="0"/>
          </a:p>
          <a:p>
            <a:pPr marL="457200" marR="0" lvl="0" indent="-228600" algn="l" rtl="0">
              <a:lnSpc>
                <a:spcPct val="100000"/>
              </a:lnSpc>
              <a:spcBef>
                <a:spcPts val="0"/>
              </a:spcBef>
              <a:spcAft>
                <a:spcPts val="0"/>
              </a:spcAft>
              <a:buSzPts val="1400"/>
              <a:buNone/>
            </a:pPr>
            <a:br>
              <a:rPr lang="en-US" dirty="0"/>
            </a:br>
            <a:endParaRPr dirty="0"/>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7677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245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088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125" name="Google Shape;1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3830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4"/>
        <p:cNvGrpSpPr/>
        <p:nvPr/>
      </p:nvGrpSpPr>
      <p:grpSpPr>
        <a:xfrm>
          <a:off x="0" y="0"/>
          <a:ext cx="0" cy="0"/>
          <a:chOff x="0" y="0"/>
          <a:chExt cx="0" cy="0"/>
        </a:xfrm>
      </p:grpSpPr>
      <p:sp>
        <p:nvSpPr>
          <p:cNvPr id="35" name="Google Shape;35;p26"/>
          <p:cNvSpPr>
            <a:spLocks noGrp="1"/>
          </p:cNvSpPr>
          <p:nvPr>
            <p:ph type="pic" idx="2"/>
          </p:nvPr>
        </p:nvSpPr>
        <p:spPr>
          <a:xfrm>
            <a:off x="0" y="0"/>
            <a:ext cx="6096000" cy="6858000"/>
          </a:xfrm>
          <a:prstGeom prst="parallelogram">
            <a:avLst>
              <a:gd name="adj" fmla="val 25000"/>
            </a:avLst>
          </a:prstGeom>
          <a:noFill/>
          <a:ln>
            <a:noFill/>
          </a:ln>
        </p:spPr>
      </p:sp>
      <p:sp>
        <p:nvSpPr>
          <p:cNvPr id="36" name="Google Shape;36;p26"/>
          <p:cNvSpPr txBox="1">
            <a:spLocks noGrp="1"/>
          </p:cNvSpPr>
          <p:nvPr>
            <p:ph type="title"/>
          </p:nvPr>
        </p:nvSpPr>
        <p:spPr>
          <a:xfrm>
            <a:off x="7068819" y="642927"/>
            <a:ext cx="4846320" cy="1435947"/>
          </a:xfrm>
          <a:prstGeom prst="rect">
            <a:avLst/>
          </a:prstGeom>
          <a:noFill/>
          <a:ln>
            <a:noFill/>
          </a:ln>
        </p:spPr>
        <p:txBody>
          <a:bodyPr spcFirstLastPara="1" wrap="square" lIns="91425" tIns="45700" rIns="91425" bIns="45700" anchor="t" anchorCtr="0">
            <a:noAutofit/>
          </a:bodyPr>
          <a:lstStyle>
            <a:lvl1pPr lvl="0" algn="l">
              <a:lnSpc>
                <a:spcPct val="150000"/>
              </a:lnSpc>
              <a:spcBef>
                <a:spcPts val="100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26"/>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9" name="Google Shape;39;p26"/>
          <p:cNvSpPr txBox="1">
            <a:spLocks noGrp="1"/>
          </p:cNvSpPr>
          <p:nvPr>
            <p:ph type="body" idx="1"/>
          </p:nvPr>
        </p:nvSpPr>
        <p:spPr>
          <a:xfrm>
            <a:off x="7068820" y="2078875"/>
            <a:ext cx="4114800" cy="379888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800"/>
              <a:buNone/>
              <a:defRPr sz="1800"/>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150000"/>
              </a:lnSpc>
              <a:spcBef>
                <a:spcPts val="500"/>
              </a:spcBef>
              <a:spcAft>
                <a:spcPts val="0"/>
              </a:spcAft>
              <a:buClr>
                <a:schemeClr val="dk1"/>
              </a:buClr>
              <a:buSzPts val="1800"/>
              <a:buChar char="•"/>
              <a:defRPr/>
            </a:lvl3pPr>
            <a:lvl4pPr marL="1828800" lvl="3" indent="-342900" algn="l">
              <a:lnSpc>
                <a:spcPct val="150000"/>
              </a:lnSpc>
              <a:spcBef>
                <a:spcPts val="500"/>
              </a:spcBef>
              <a:spcAft>
                <a:spcPts val="0"/>
              </a:spcAft>
              <a:buClr>
                <a:schemeClr val="dk1"/>
              </a:buClr>
              <a:buSzPts val="1800"/>
              <a:buChar char="•"/>
              <a:defRPr/>
            </a:lvl4pPr>
            <a:lvl5pPr marL="2286000" lvl="4" indent="-342900" algn="l">
              <a:lnSpc>
                <a:spcPct val="15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dirty="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dirty="0"/>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009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48"/>
        <p:cNvGrpSpPr/>
        <p:nvPr/>
      </p:nvGrpSpPr>
      <p:grpSpPr>
        <a:xfrm>
          <a:off x="0" y="0"/>
          <a:ext cx="0" cy="0"/>
          <a:chOff x="0" y="0"/>
          <a:chExt cx="0" cy="0"/>
        </a:xfrm>
      </p:grpSpPr>
      <p:sp>
        <p:nvSpPr>
          <p:cNvPr id="49" name="Google Shape;49;p28"/>
          <p:cNvSpPr>
            <a:spLocks noGrp="1"/>
          </p:cNvSpPr>
          <p:nvPr>
            <p:ph type="pic" idx="2"/>
          </p:nvPr>
        </p:nvSpPr>
        <p:spPr>
          <a:xfrm>
            <a:off x="0" y="0"/>
            <a:ext cx="6096000" cy="6867922"/>
          </a:xfrm>
          <a:prstGeom prst="rect">
            <a:avLst/>
          </a:prstGeom>
          <a:noFill/>
          <a:ln>
            <a:noFill/>
          </a:ln>
        </p:spPr>
      </p:sp>
      <p:sp>
        <p:nvSpPr>
          <p:cNvPr id="50" name="Google Shape;50;p28"/>
          <p:cNvSpPr txBox="1">
            <a:spLocks noGrp="1"/>
          </p:cNvSpPr>
          <p:nvPr>
            <p:ph type="title"/>
          </p:nvPr>
        </p:nvSpPr>
        <p:spPr>
          <a:xfrm>
            <a:off x="6096000" y="2262871"/>
            <a:ext cx="5251450" cy="166129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6096000" y="4378134"/>
            <a:ext cx="5251450" cy="365125"/>
          </a:xfrm>
          <a:prstGeom prst="rect">
            <a:avLst/>
          </a:prstGeom>
          <a:gradFill>
            <a:gsLst>
              <a:gs pos="0">
                <a:schemeClr val="accent5"/>
              </a:gs>
              <a:gs pos="50000">
                <a:schemeClr val="accent1"/>
              </a:gs>
              <a:gs pos="100000">
                <a:srgbClr val="E8995B"/>
              </a:gs>
            </a:gsLst>
            <a:lin ang="10800000" scaled="0"/>
          </a:grad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Clr>
                <a:schemeClr val="lt1"/>
              </a:buClr>
              <a:buSzPts val="1400"/>
              <a:buNone/>
              <a:defRPr sz="1400" cap="none">
                <a:solidFill>
                  <a:schemeClr val="lt1"/>
                </a:solidFill>
              </a:defRPr>
            </a:lvl1pPr>
            <a:lvl2pPr marL="914400" lvl="1" indent="-228600" algn="l">
              <a:lnSpc>
                <a:spcPct val="150000"/>
              </a:lnSpc>
              <a:spcBef>
                <a:spcPts val="500"/>
              </a:spcBef>
              <a:spcAft>
                <a:spcPts val="0"/>
              </a:spcAft>
              <a:buClr>
                <a:srgbClr val="888888"/>
              </a:buClr>
              <a:buSzPts val="2000"/>
              <a:buNone/>
              <a:defRPr sz="2000">
                <a:solidFill>
                  <a:srgbClr val="888888"/>
                </a:solidFill>
              </a:defRPr>
            </a:lvl2pPr>
            <a:lvl3pPr marL="1371600" lvl="2" indent="-228600" algn="l">
              <a:lnSpc>
                <a:spcPct val="150000"/>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8"/>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am">
  <p:cSld name="Team">
    <p:spTree>
      <p:nvGrpSpPr>
        <p:cNvPr id="1" name="Shape 63"/>
        <p:cNvGrpSpPr/>
        <p:nvPr/>
      </p:nvGrpSpPr>
      <p:grpSpPr>
        <a:xfrm>
          <a:off x="0" y="0"/>
          <a:ext cx="0" cy="0"/>
          <a:chOff x="0" y="0"/>
          <a:chExt cx="0" cy="0"/>
        </a:xfrm>
      </p:grpSpPr>
      <p:sp>
        <p:nvSpPr>
          <p:cNvPr id="64" name="Google Shape;64;p32"/>
          <p:cNvSpPr txBox="1">
            <a:spLocks noGrp="1"/>
          </p:cNvSpPr>
          <p:nvPr>
            <p:ph type="title"/>
          </p:nvPr>
        </p:nvSpPr>
        <p:spPr>
          <a:xfrm>
            <a:off x="7792279" y="365125"/>
            <a:ext cx="4018722" cy="573989"/>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2"/>
          <p:cNvSpPr txBox="1">
            <a:spLocks noGrp="1"/>
          </p:cNvSpPr>
          <p:nvPr>
            <p:ph type="body" idx="1"/>
          </p:nvPr>
        </p:nvSpPr>
        <p:spPr>
          <a:xfrm>
            <a:off x="7792279" y="1263841"/>
            <a:ext cx="4018722" cy="4636392"/>
          </a:xfrm>
          <a:prstGeom prst="rect">
            <a:avLst/>
          </a:prstGeom>
          <a:noFill/>
          <a:ln>
            <a:noFill/>
          </a:ln>
        </p:spPr>
        <p:txBody>
          <a:bodyPr spcFirstLastPara="1" wrap="square" lIns="0" tIns="45700" rIns="0" bIns="45700" anchor="t" anchorCtr="0">
            <a:noAutofit/>
          </a:bodyPr>
          <a:lstStyle>
            <a:lvl1pPr marL="457200" lvl="0" indent="-330200" algn="l">
              <a:lnSpc>
                <a:spcPct val="150000"/>
              </a:lnSpc>
              <a:spcBef>
                <a:spcPts val="500"/>
              </a:spcBef>
              <a:spcAft>
                <a:spcPts val="0"/>
              </a:spcAft>
              <a:buClr>
                <a:schemeClr val="dk1"/>
              </a:buClr>
              <a:buSzPts val="1600"/>
              <a:buChar char="•"/>
              <a:defRPr sz="1600"/>
            </a:lvl1pPr>
            <a:lvl2pPr marL="914400" lvl="1" indent="-317500" algn="l">
              <a:lnSpc>
                <a:spcPct val="150000"/>
              </a:lnSpc>
              <a:spcBef>
                <a:spcPts val="500"/>
              </a:spcBef>
              <a:spcAft>
                <a:spcPts val="0"/>
              </a:spcAft>
              <a:buClr>
                <a:schemeClr val="dk1"/>
              </a:buClr>
              <a:buSzPts val="1400"/>
              <a:buChar char="•"/>
              <a:defRPr sz="1400"/>
            </a:lvl2pPr>
            <a:lvl3pPr marL="1371600" lvl="2" indent="-317500" algn="l">
              <a:lnSpc>
                <a:spcPct val="150000"/>
              </a:lnSpc>
              <a:spcBef>
                <a:spcPts val="500"/>
              </a:spcBef>
              <a:spcAft>
                <a:spcPts val="0"/>
              </a:spcAft>
              <a:buClr>
                <a:schemeClr val="dk1"/>
              </a:buClr>
              <a:buSzPts val="1400"/>
              <a:buChar char="•"/>
              <a:defRPr sz="1400"/>
            </a:lvl3pPr>
            <a:lvl4pPr marL="1828800" lvl="3" indent="-304800" algn="l">
              <a:lnSpc>
                <a:spcPct val="150000"/>
              </a:lnSpc>
              <a:spcBef>
                <a:spcPts val="500"/>
              </a:spcBef>
              <a:spcAft>
                <a:spcPts val="0"/>
              </a:spcAft>
              <a:buClr>
                <a:schemeClr val="dk1"/>
              </a:buClr>
              <a:buSzPts val="1200"/>
              <a:buChar char="•"/>
              <a:defRPr sz="1200"/>
            </a:lvl4pPr>
            <a:lvl5pPr marL="2286000" lvl="4" indent="-304800" algn="l">
              <a:lnSpc>
                <a:spcPct val="15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67" name="Google Shape;67;p32"/>
          <p:cNvSpPr>
            <a:spLocks noGrp="1"/>
          </p:cNvSpPr>
          <p:nvPr>
            <p:ph type="pic" idx="2"/>
          </p:nvPr>
        </p:nvSpPr>
        <p:spPr>
          <a:xfrm>
            <a:off x="736600" y="365125"/>
            <a:ext cx="2997200" cy="1781979"/>
          </a:xfrm>
          <a:prstGeom prst="rect">
            <a:avLst/>
          </a:prstGeom>
          <a:noFill/>
          <a:ln>
            <a:noFill/>
          </a:ln>
        </p:spPr>
      </p:sp>
      <p:sp>
        <p:nvSpPr>
          <p:cNvPr id="68" name="Google Shape;68;p32"/>
          <p:cNvSpPr>
            <a:spLocks noGrp="1"/>
          </p:cNvSpPr>
          <p:nvPr>
            <p:ph type="pic" idx="3"/>
          </p:nvPr>
        </p:nvSpPr>
        <p:spPr>
          <a:xfrm>
            <a:off x="4051300" y="365125"/>
            <a:ext cx="2997200" cy="1781979"/>
          </a:xfrm>
          <a:prstGeom prst="rect">
            <a:avLst/>
          </a:prstGeom>
          <a:noFill/>
          <a:ln>
            <a:noFill/>
          </a:ln>
        </p:spPr>
      </p:sp>
      <p:sp>
        <p:nvSpPr>
          <p:cNvPr id="69" name="Google Shape;69;p32"/>
          <p:cNvSpPr>
            <a:spLocks noGrp="1"/>
          </p:cNvSpPr>
          <p:nvPr>
            <p:ph type="pic" idx="4"/>
          </p:nvPr>
        </p:nvSpPr>
        <p:spPr>
          <a:xfrm>
            <a:off x="736600" y="2422525"/>
            <a:ext cx="2997200" cy="1781979"/>
          </a:xfrm>
          <a:prstGeom prst="rect">
            <a:avLst/>
          </a:prstGeom>
          <a:noFill/>
          <a:ln>
            <a:noFill/>
          </a:ln>
        </p:spPr>
      </p:sp>
      <p:sp>
        <p:nvSpPr>
          <p:cNvPr id="70" name="Google Shape;70;p32"/>
          <p:cNvSpPr>
            <a:spLocks noGrp="1"/>
          </p:cNvSpPr>
          <p:nvPr>
            <p:ph type="pic" idx="5"/>
          </p:nvPr>
        </p:nvSpPr>
        <p:spPr>
          <a:xfrm>
            <a:off x="4051300" y="2422525"/>
            <a:ext cx="2997200" cy="1781979"/>
          </a:xfrm>
          <a:prstGeom prst="rect">
            <a:avLst/>
          </a:prstGeom>
          <a:noFill/>
          <a:ln>
            <a:noFill/>
          </a:ln>
        </p:spPr>
      </p:sp>
      <p:sp>
        <p:nvSpPr>
          <p:cNvPr id="71" name="Google Shape;71;p32"/>
          <p:cNvSpPr>
            <a:spLocks noGrp="1"/>
          </p:cNvSpPr>
          <p:nvPr>
            <p:ph type="pic" idx="6"/>
          </p:nvPr>
        </p:nvSpPr>
        <p:spPr>
          <a:xfrm>
            <a:off x="736600" y="4479925"/>
            <a:ext cx="2997200" cy="1781979"/>
          </a:xfrm>
          <a:prstGeom prst="rect">
            <a:avLst/>
          </a:prstGeom>
          <a:noFill/>
          <a:ln>
            <a:noFill/>
          </a:ln>
        </p:spPr>
      </p:sp>
      <p:sp>
        <p:nvSpPr>
          <p:cNvPr id="72" name="Google Shape;72;p32"/>
          <p:cNvSpPr>
            <a:spLocks noGrp="1"/>
          </p:cNvSpPr>
          <p:nvPr>
            <p:ph type="pic" idx="7"/>
          </p:nvPr>
        </p:nvSpPr>
        <p:spPr>
          <a:xfrm>
            <a:off x="4051300" y="4479925"/>
            <a:ext cx="2997200" cy="1781979"/>
          </a:xfrm>
          <a:prstGeom prst="rect">
            <a:avLst/>
          </a:prstGeom>
          <a:noFill/>
          <a:ln>
            <a:noFill/>
          </a:ln>
        </p:spPr>
      </p:sp>
      <p:sp>
        <p:nvSpPr>
          <p:cNvPr id="73" name="Google Shape;73;p32"/>
          <p:cNvSpPr/>
          <p:nvPr/>
        </p:nvSpPr>
        <p:spPr>
          <a:xfrm>
            <a:off x="7781678" y="6303963"/>
            <a:ext cx="3014980" cy="554037"/>
          </a:xfrm>
          <a:prstGeom prst="rect">
            <a:avLst/>
          </a:prstGeom>
          <a:gradFill>
            <a:gsLst>
              <a:gs pos="0">
                <a:schemeClr val="accent5"/>
              </a:gs>
              <a:gs pos="50000">
                <a:schemeClr val="accent1"/>
              </a:gs>
              <a:gs pos="100000">
                <a:srgbClr val="E8995B"/>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1"/>
        </a:solidFill>
        <a:effectLst/>
      </p:bgPr>
    </p:bg>
    <p:spTree>
      <p:nvGrpSpPr>
        <p:cNvPr id="1" name="Shape 74"/>
        <p:cNvGrpSpPr/>
        <p:nvPr/>
      </p:nvGrpSpPr>
      <p:grpSpPr>
        <a:xfrm>
          <a:off x="0" y="0"/>
          <a:ext cx="0" cy="0"/>
          <a:chOff x="0" y="0"/>
          <a:chExt cx="0" cy="0"/>
        </a:xfrm>
      </p:grpSpPr>
      <p:sp>
        <p:nvSpPr>
          <p:cNvPr id="75" name="Google Shape;75;p33"/>
          <p:cNvSpPr>
            <a:spLocks noGrp="1"/>
          </p:cNvSpPr>
          <p:nvPr>
            <p:ph type="pic" idx="2"/>
          </p:nvPr>
        </p:nvSpPr>
        <p:spPr>
          <a:xfrm>
            <a:off x="0" y="0"/>
            <a:ext cx="12192000" cy="6858000"/>
          </a:xfrm>
          <a:prstGeom prst="rect">
            <a:avLst/>
          </a:prstGeom>
          <a:noFill/>
          <a:ln>
            <a:noFill/>
          </a:ln>
        </p:spPr>
      </p:sp>
      <p:sp>
        <p:nvSpPr>
          <p:cNvPr id="76" name="Google Shape;76;p33"/>
          <p:cNvSpPr txBox="1">
            <a:spLocks noGrp="1"/>
          </p:cNvSpPr>
          <p:nvPr>
            <p:ph type="title"/>
          </p:nvPr>
        </p:nvSpPr>
        <p:spPr>
          <a:xfrm>
            <a:off x="4038600" y="4607137"/>
            <a:ext cx="4114800" cy="421480"/>
          </a:xfrm>
          <a:prstGeom prst="rect">
            <a:avLst/>
          </a:prstGeom>
          <a:gradFill>
            <a:gsLst>
              <a:gs pos="0">
                <a:schemeClr val="accent5"/>
              </a:gs>
              <a:gs pos="50000">
                <a:schemeClr val="accent1"/>
              </a:gs>
              <a:gs pos="100000">
                <a:srgbClr val="E8995B"/>
              </a:gs>
            </a:gsLst>
            <a:lin ang="10800000" scaled="0"/>
          </a:gra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1400"/>
              <a:buFont typeface="Calibri"/>
              <a:buNone/>
              <a:defRPr sz="1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3"/>
          <p:cNvSpPr txBox="1">
            <a:spLocks noGrp="1"/>
          </p:cNvSpPr>
          <p:nvPr>
            <p:ph type="body" idx="1"/>
          </p:nvPr>
        </p:nvSpPr>
        <p:spPr>
          <a:xfrm>
            <a:off x="1478756" y="1569719"/>
            <a:ext cx="9234488" cy="2651443"/>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3200"/>
              <a:buNone/>
              <a:defRPr sz="3200"/>
            </a:lvl1pPr>
            <a:lvl2pPr marL="914400" lvl="1" indent="-342900" algn="l">
              <a:lnSpc>
                <a:spcPct val="150000"/>
              </a:lnSpc>
              <a:spcBef>
                <a:spcPts val="500"/>
              </a:spcBef>
              <a:spcAft>
                <a:spcPts val="0"/>
              </a:spcAft>
              <a:buClr>
                <a:schemeClr val="lt1"/>
              </a:buClr>
              <a:buSzPts val="1800"/>
              <a:buChar char="•"/>
              <a:defRPr/>
            </a:lvl2pPr>
            <a:lvl3pPr marL="1371600" lvl="2" indent="-342900" algn="l">
              <a:lnSpc>
                <a:spcPct val="150000"/>
              </a:lnSpc>
              <a:spcBef>
                <a:spcPts val="500"/>
              </a:spcBef>
              <a:spcAft>
                <a:spcPts val="0"/>
              </a:spcAft>
              <a:buClr>
                <a:schemeClr val="lt1"/>
              </a:buClr>
              <a:buSzPts val="1800"/>
              <a:buChar char="•"/>
              <a:defRPr/>
            </a:lvl3pPr>
            <a:lvl4pPr marL="1828800" lvl="3" indent="-342900" algn="l">
              <a:lnSpc>
                <a:spcPct val="150000"/>
              </a:lnSpc>
              <a:spcBef>
                <a:spcPts val="500"/>
              </a:spcBef>
              <a:spcAft>
                <a:spcPts val="0"/>
              </a:spcAft>
              <a:buClr>
                <a:schemeClr val="lt1"/>
              </a:buClr>
              <a:buSzPts val="1800"/>
              <a:buChar char="•"/>
              <a:defRPr/>
            </a:lvl4pPr>
            <a:lvl5pPr marL="2286000" lvl="4" indent="-342900" algn="l">
              <a:lnSpc>
                <a:spcPct val="15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2 Column">
  <p:cSld name="Content 2 Column">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a:off x="594519" y="1"/>
            <a:ext cx="11002962" cy="162321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a:spLocks noGrp="1"/>
          </p:cNvSpPr>
          <p:nvPr>
            <p:ph type="pic" idx="2"/>
          </p:nvPr>
        </p:nvSpPr>
        <p:spPr>
          <a:xfrm>
            <a:off x="6578601" y="1638300"/>
            <a:ext cx="5156200" cy="1892300"/>
          </a:xfrm>
          <a:prstGeom prst="rect">
            <a:avLst/>
          </a:prstGeom>
          <a:noFill/>
          <a:ln>
            <a:noFill/>
          </a:ln>
        </p:spPr>
      </p:sp>
      <p:sp>
        <p:nvSpPr>
          <p:cNvPr id="81" name="Google Shape;81;p34"/>
          <p:cNvSpPr>
            <a:spLocks noGrp="1"/>
          </p:cNvSpPr>
          <p:nvPr>
            <p:ph type="pic" idx="3"/>
          </p:nvPr>
        </p:nvSpPr>
        <p:spPr>
          <a:xfrm>
            <a:off x="469900" y="1638300"/>
            <a:ext cx="5156200" cy="1892300"/>
          </a:xfrm>
          <a:prstGeom prst="rect">
            <a:avLst/>
          </a:prstGeom>
          <a:noFill/>
          <a:ln>
            <a:noFill/>
          </a:ln>
        </p:spPr>
      </p:sp>
      <p:sp>
        <p:nvSpPr>
          <p:cNvPr id="82" name="Google Shape;82;p34"/>
          <p:cNvSpPr txBox="1">
            <a:spLocks noGrp="1"/>
          </p:cNvSpPr>
          <p:nvPr>
            <p:ph type="body" idx="1"/>
          </p:nvPr>
        </p:nvSpPr>
        <p:spPr>
          <a:xfrm>
            <a:off x="469107" y="3864355"/>
            <a:ext cx="5157787" cy="4945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2400"/>
              <a:buNone/>
              <a:defRPr sz="2400"/>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150000"/>
              </a:lnSpc>
              <a:spcBef>
                <a:spcPts val="500"/>
              </a:spcBef>
              <a:spcAft>
                <a:spcPts val="0"/>
              </a:spcAft>
              <a:buClr>
                <a:schemeClr val="dk1"/>
              </a:buClr>
              <a:buSzPts val="1800"/>
              <a:buChar char="•"/>
              <a:defRPr/>
            </a:lvl3pPr>
            <a:lvl4pPr marL="1828800" lvl="3" indent="-342900" algn="l">
              <a:lnSpc>
                <a:spcPct val="150000"/>
              </a:lnSpc>
              <a:spcBef>
                <a:spcPts val="500"/>
              </a:spcBef>
              <a:spcAft>
                <a:spcPts val="0"/>
              </a:spcAft>
              <a:buClr>
                <a:schemeClr val="dk1"/>
              </a:buClr>
              <a:buSzPts val="1800"/>
              <a:buChar char="•"/>
              <a:defRPr/>
            </a:lvl4pPr>
            <a:lvl5pPr marL="2286000" lvl="4" indent="-342900" algn="l">
              <a:lnSpc>
                <a:spcPct val="15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4"/>
          <p:cNvSpPr txBox="1">
            <a:spLocks noGrp="1"/>
          </p:cNvSpPr>
          <p:nvPr>
            <p:ph type="body" idx="4"/>
          </p:nvPr>
        </p:nvSpPr>
        <p:spPr>
          <a:xfrm>
            <a:off x="469107" y="4531139"/>
            <a:ext cx="5157787" cy="2039144"/>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1000"/>
              </a:spcBef>
              <a:spcAft>
                <a:spcPts val="0"/>
              </a:spcAft>
              <a:buClr>
                <a:schemeClr val="dk1"/>
              </a:buClr>
              <a:buSzPts val="1800"/>
              <a:buChar char="•"/>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150000"/>
              </a:lnSpc>
              <a:spcBef>
                <a:spcPts val="500"/>
              </a:spcBef>
              <a:spcAft>
                <a:spcPts val="0"/>
              </a:spcAft>
              <a:buClr>
                <a:schemeClr val="dk1"/>
              </a:buClr>
              <a:buSzPts val="1800"/>
              <a:buChar char="•"/>
              <a:defRPr/>
            </a:lvl3pPr>
            <a:lvl4pPr marL="1828800" lvl="3" indent="-342900" algn="l">
              <a:lnSpc>
                <a:spcPct val="150000"/>
              </a:lnSpc>
              <a:spcBef>
                <a:spcPts val="500"/>
              </a:spcBef>
              <a:spcAft>
                <a:spcPts val="0"/>
              </a:spcAft>
              <a:buClr>
                <a:schemeClr val="dk1"/>
              </a:buClr>
              <a:buSzPts val="1800"/>
              <a:buChar char="•"/>
              <a:defRPr/>
            </a:lvl4pPr>
            <a:lvl5pPr marL="2286000" lvl="4" indent="-342900" algn="l">
              <a:lnSpc>
                <a:spcPct val="15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4"/>
          <p:cNvSpPr txBox="1">
            <a:spLocks noGrp="1"/>
          </p:cNvSpPr>
          <p:nvPr>
            <p:ph type="body" idx="5"/>
          </p:nvPr>
        </p:nvSpPr>
        <p:spPr>
          <a:xfrm>
            <a:off x="6565107" y="3864355"/>
            <a:ext cx="5183188" cy="49450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2400"/>
              <a:buNone/>
              <a:defRPr sz="2400"/>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150000"/>
              </a:lnSpc>
              <a:spcBef>
                <a:spcPts val="500"/>
              </a:spcBef>
              <a:spcAft>
                <a:spcPts val="0"/>
              </a:spcAft>
              <a:buClr>
                <a:schemeClr val="dk1"/>
              </a:buClr>
              <a:buSzPts val="1800"/>
              <a:buChar char="•"/>
              <a:defRPr/>
            </a:lvl3pPr>
            <a:lvl4pPr marL="1828800" lvl="3" indent="-342900" algn="l">
              <a:lnSpc>
                <a:spcPct val="150000"/>
              </a:lnSpc>
              <a:spcBef>
                <a:spcPts val="500"/>
              </a:spcBef>
              <a:spcAft>
                <a:spcPts val="0"/>
              </a:spcAft>
              <a:buClr>
                <a:schemeClr val="dk1"/>
              </a:buClr>
              <a:buSzPts val="1800"/>
              <a:buChar char="•"/>
              <a:defRPr/>
            </a:lvl4pPr>
            <a:lvl5pPr marL="2286000" lvl="4" indent="-342900" algn="l">
              <a:lnSpc>
                <a:spcPct val="15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4"/>
          <p:cNvSpPr txBox="1">
            <a:spLocks noGrp="1"/>
          </p:cNvSpPr>
          <p:nvPr>
            <p:ph type="body" idx="6"/>
          </p:nvPr>
        </p:nvSpPr>
        <p:spPr>
          <a:xfrm>
            <a:off x="6565107" y="4531139"/>
            <a:ext cx="5183188" cy="2039144"/>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1000"/>
              </a:spcBef>
              <a:spcAft>
                <a:spcPts val="0"/>
              </a:spcAft>
              <a:buClr>
                <a:schemeClr val="dk1"/>
              </a:buClr>
              <a:buSzPts val="1800"/>
              <a:buChar char="•"/>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150000"/>
              </a:lnSpc>
              <a:spcBef>
                <a:spcPts val="500"/>
              </a:spcBef>
              <a:spcAft>
                <a:spcPts val="0"/>
              </a:spcAft>
              <a:buClr>
                <a:schemeClr val="dk1"/>
              </a:buClr>
              <a:buSzPts val="1800"/>
              <a:buChar char="•"/>
              <a:defRPr/>
            </a:lvl3pPr>
            <a:lvl4pPr marL="1828800" lvl="3" indent="-342900" algn="l">
              <a:lnSpc>
                <a:spcPct val="150000"/>
              </a:lnSpc>
              <a:spcBef>
                <a:spcPts val="500"/>
              </a:spcBef>
              <a:spcAft>
                <a:spcPts val="0"/>
              </a:spcAft>
              <a:buClr>
                <a:schemeClr val="dk1"/>
              </a:buClr>
              <a:buSzPts val="1800"/>
              <a:buChar char="•"/>
              <a:defRPr/>
            </a:lvl4pPr>
            <a:lvl5pPr marL="2286000" lvl="4" indent="-342900" algn="l">
              <a:lnSpc>
                <a:spcPct val="15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4"/>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96"/>
        <p:cNvGrpSpPr/>
        <p:nvPr/>
      </p:nvGrpSpPr>
      <p:grpSpPr>
        <a:xfrm>
          <a:off x="0" y="0"/>
          <a:ext cx="0" cy="0"/>
          <a:chOff x="0" y="0"/>
          <a:chExt cx="0" cy="0"/>
        </a:xfrm>
      </p:grpSpPr>
      <p:sp>
        <p:nvSpPr>
          <p:cNvPr id="97" name="Google Shape;97;p36"/>
          <p:cNvSpPr>
            <a:spLocks noGrp="1"/>
          </p:cNvSpPr>
          <p:nvPr>
            <p:ph type="pic" idx="2"/>
          </p:nvPr>
        </p:nvSpPr>
        <p:spPr>
          <a:xfrm>
            <a:off x="0" y="0"/>
            <a:ext cx="5416550" cy="6858000"/>
          </a:xfrm>
          <a:prstGeom prst="rect">
            <a:avLst/>
          </a:prstGeom>
          <a:noFill/>
          <a:ln>
            <a:noFill/>
          </a:ln>
        </p:spPr>
      </p:sp>
      <p:sp>
        <p:nvSpPr>
          <p:cNvPr id="98" name="Google Shape;98;p36"/>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99" name="Google Shape;99;p36"/>
          <p:cNvSpPr txBox="1">
            <a:spLocks noGrp="1"/>
          </p:cNvSpPr>
          <p:nvPr>
            <p:ph type="body" idx="1"/>
          </p:nvPr>
        </p:nvSpPr>
        <p:spPr>
          <a:xfrm>
            <a:off x="6096000" y="1661160"/>
            <a:ext cx="4646246" cy="2218585"/>
          </a:xfrm>
          <a:prstGeom prst="rect">
            <a:avLst/>
          </a:prstGeom>
          <a:noFill/>
          <a:ln>
            <a:noFill/>
          </a:ln>
        </p:spPr>
        <p:txBody>
          <a:bodyPr spcFirstLastPara="1" wrap="square" lIns="91425" tIns="45700" rIns="91425" bIns="45700" anchor="t" anchorCtr="0">
            <a:noAutofit/>
          </a:bodyPr>
          <a:lstStyle>
            <a:lvl1pPr marL="457200" lvl="0" indent="-330200" algn="l">
              <a:lnSpc>
                <a:spcPct val="150000"/>
              </a:lnSpc>
              <a:spcBef>
                <a:spcPts val="1000"/>
              </a:spcBef>
              <a:spcAft>
                <a:spcPts val="0"/>
              </a:spcAft>
              <a:buClr>
                <a:schemeClr val="dk1"/>
              </a:buClr>
              <a:buSzPts val="1600"/>
              <a:buChar char="•"/>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150000"/>
              </a:lnSpc>
              <a:spcBef>
                <a:spcPts val="500"/>
              </a:spcBef>
              <a:spcAft>
                <a:spcPts val="0"/>
              </a:spcAft>
              <a:buClr>
                <a:schemeClr val="dk1"/>
              </a:buClr>
              <a:buSzPts val="1800"/>
              <a:buChar char="•"/>
              <a:defRPr/>
            </a:lvl3pPr>
            <a:lvl4pPr marL="1828800" lvl="3" indent="-342900" algn="l">
              <a:lnSpc>
                <a:spcPct val="150000"/>
              </a:lnSpc>
              <a:spcBef>
                <a:spcPts val="500"/>
              </a:spcBef>
              <a:spcAft>
                <a:spcPts val="0"/>
              </a:spcAft>
              <a:buClr>
                <a:schemeClr val="dk1"/>
              </a:buClr>
              <a:buSzPts val="1800"/>
              <a:buChar char="•"/>
              <a:defRPr/>
            </a:lvl4pPr>
            <a:lvl5pPr marL="2286000" lvl="4" indent="-342900" algn="l">
              <a:lnSpc>
                <a:spcPct val="15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6"/>
          <p:cNvSpPr txBox="1"/>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dirty="0">
              <a:solidFill>
                <a:srgbClr val="888888"/>
              </a:solidFill>
              <a:latin typeface="Calibri"/>
              <a:ea typeface="Calibri"/>
              <a:cs typeface="Calibri"/>
              <a:sym typeface="Calibri"/>
            </a:endParaRPr>
          </a:p>
        </p:txBody>
      </p:sp>
      <p:sp>
        <p:nvSpPr>
          <p:cNvPr id="101" name="Google Shape;101;p36"/>
          <p:cNvSpPr txBox="1">
            <a:spLocks noGrp="1"/>
          </p:cNvSpPr>
          <p:nvPr>
            <p:ph type="title"/>
          </p:nvPr>
        </p:nvSpPr>
        <p:spPr>
          <a:xfrm>
            <a:off x="6095999" y="612037"/>
            <a:ext cx="5897218" cy="884238"/>
          </a:xfrm>
          <a:prstGeom prst="rect">
            <a:avLst/>
          </a:prstGeom>
          <a:noFill/>
          <a:ln>
            <a:noFill/>
          </a:ln>
        </p:spPr>
        <p:txBody>
          <a:bodyPr spcFirstLastPara="1" wrap="square" lIns="91425" tIns="45700" rIns="91425" bIns="45700" anchor="t" anchorCtr="0">
            <a:noAutofit/>
          </a:bodyPr>
          <a:lstStyle>
            <a:lvl1pPr lvl="0" algn="l">
              <a:lnSpc>
                <a:spcPct val="150000"/>
              </a:lnSpc>
              <a:spcBef>
                <a:spcPts val="100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6"/>
          <p:cNvSpPr/>
          <p:nvPr/>
        </p:nvSpPr>
        <p:spPr>
          <a:xfrm>
            <a:off x="6107044" y="6303963"/>
            <a:ext cx="3014980" cy="554037"/>
          </a:xfrm>
          <a:prstGeom prst="rect">
            <a:avLst/>
          </a:prstGeom>
          <a:gradFill>
            <a:gsLst>
              <a:gs pos="0">
                <a:schemeClr val="accent5"/>
              </a:gs>
              <a:gs pos="50000">
                <a:schemeClr val="accent1"/>
              </a:gs>
              <a:gs pos="100000">
                <a:srgbClr val="E8995B"/>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losing">
  <p:cSld name="Closing">
    <p:bg>
      <p:bgPr>
        <a:solidFill>
          <a:schemeClr val="dk1"/>
        </a:solidFill>
        <a:effectLst/>
      </p:bgPr>
    </p:bg>
    <p:spTree>
      <p:nvGrpSpPr>
        <p:cNvPr id="1" name="Shape 103"/>
        <p:cNvGrpSpPr/>
        <p:nvPr/>
      </p:nvGrpSpPr>
      <p:grpSpPr>
        <a:xfrm>
          <a:off x="0" y="0"/>
          <a:ext cx="0" cy="0"/>
          <a:chOff x="0" y="0"/>
          <a:chExt cx="0" cy="0"/>
        </a:xfrm>
      </p:grpSpPr>
      <p:sp>
        <p:nvSpPr>
          <p:cNvPr id="104" name="Google Shape;104;p30"/>
          <p:cNvSpPr>
            <a:spLocks noGrp="1"/>
          </p:cNvSpPr>
          <p:nvPr>
            <p:ph type="pic" idx="2"/>
          </p:nvPr>
        </p:nvSpPr>
        <p:spPr>
          <a:xfrm>
            <a:off x="0" y="0"/>
            <a:ext cx="12192000" cy="6858000"/>
          </a:xfrm>
          <a:prstGeom prst="rect">
            <a:avLst/>
          </a:prstGeom>
          <a:noFill/>
          <a:ln>
            <a:noFill/>
          </a:ln>
        </p:spPr>
      </p:sp>
      <p:sp>
        <p:nvSpPr>
          <p:cNvPr id="105" name="Google Shape;105;p30"/>
          <p:cNvSpPr txBox="1">
            <a:spLocks noGrp="1"/>
          </p:cNvSpPr>
          <p:nvPr>
            <p:ph type="title"/>
          </p:nvPr>
        </p:nvSpPr>
        <p:spPr>
          <a:xfrm>
            <a:off x="702365" y="1660810"/>
            <a:ext cx="10787270" cy="83064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0"/>
          <p:cNvSpPr txBox="1">
            <a:spLocks noGrp="1"/>
          </p:cNvSpPr>
          <p:nvPr>
            <p:ph type="body" idx="1"/>
          </p:nvPr>
        </p:nvSpPr>
        <p:spPr>
          <a:xfrm>
            <a:off x="3512343" y="5137992"/>
            <a:ext cx="5167313" cy="518795"/>
          </a:xfrm>
          <a:prstGeom prst="rect">
            <a:avLst/>
          </a:prstGeom>
          <a:gradFill>
            <a:gsLst>
              <a:gs pos="0">
                <a:schemeClr val="accent5"/>
              </a:gs>
              <a:gs pos="50000">
                <a:schemeClr val="accent1"/>
              </a:gs>
              <a:gs pos="100000">
                <a:srgbClr val="E8995B"/>
              </a:gs>
            </a:gsLst>
            <a:lin ang="10800000" scaled="0"/>
          </a:grad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1800"/>
              <a:buNone/>
              <a:defRPr sz="1800">
                <a:solidFill>
                  <a:schemeClr val="lt1"/>
                </a:solidFill>
              </a:defRPr>
            </a:lvl1pPr>
            <a:lvl2pPr marL="914400" lvl="1" indent="-228600" algn="l">
              <a:lnSpc>
                <a:spcPct val="150000"/>
              </a:lnSpc>
              <a:spcBef>
                <a:spcPts val="500"/>
              </a:spcBef>
              <a:spcAft>
                <a:spcPts val="0"/>
              </a:spcAft>
              <a:buClr>
                <a:schemeClr val="lt1"/>
              </a:buClr>
              <a:buSzPts val="1400"/>
              <a:buNone/>
              <a:defRPr/>
            </a:lvl2pPr>
            <a:lvl3pPr marL="1371600" lvl="2" indent="-342900" algn="l">
              <a:lnSpc>
                <a:spcPct val="150000"/>
              </a:lnSpc>
              <a:spcBef>
                <a:spcPts val="500"/>
              </a:spcBef>
              <a:spcAft>
                <a:spcPts val="0"/>
              </a:spcAft>
              <a:buClr>
                <a:schemeClr val="lt1"/>
              </a:buClr>
              <a:buSzPts val="1800"/>
              <a:buChar char="•"/>
              <a:defRPr/>
            </a:lvl3pPr>
            <a:lvl4pPr marL="1828800" lvl="3" indent="-342900" algn="l">
              <a:lnSpc>
                <a:spcPct val="150000"/>
              </a:lnSpc>
              <a:spcBef>
                <a:spcPts val="500"/>
              </a:spcBef>
              <a:spcAft>
                <a:spcPts val="0"/>
              </a:spcAft>
              <a:buClr>
                <a:schemeClr val="lt1"/>
              </a:buClr>
              <a:buSzPts val="1800"/>
              <a:buChar char="•"/>
              <a:defRPr/>
            </a:lvl4pPr>
            <a:lvl5pPr marL="2286000" lvl="4" indent="-342900" algn="l">
              <a:lnSpc>
                <a:spcPct val="15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7" name="Google Shape;107;p30"/>
          <p:cNvSpPr txBox="1">
            <a:spLocks noGrp="1"/>
          </p:cNvSpPr>
          <p:nvPr>
            <p:ph type="body" idx="3"/>
          </p:nvPr>
        </p:nvSpPr>
        <p:spPr>
          <a:xfrm>
            <a:off x="588194" y="3903126"/>
            <a:ext cx="3064668" cy="518795"/>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1800"/>
              <a:buNone/>
              <a:defRPr sz="1800">
                <a:solidFill>
                  <a:schemeClr val="lt1"/>
                </a:solidFill>
              </a:defRPr>
            </a:lvl1pPr>
            <a:lvl2pPr marL="914400" lvl="1" indent="-228600" algn="l">
              <a:lnSpc>
                <a:spcPct val="150000"/>
              </a:lnSpc>
              <a:spcBef>
                <a:spcPts val="500"/>
              </a:spcBef>
              <a:spcAft>
                <a:spcPts val="0"/>
              </a:spcAft>
              <a:buClr>
                <a:schemeClr val="lt1"/>
              </a:buClr>
              <a:buSzPts val="1400"/>
              <a:buNone/>
              <a:defRPr/>
            </a:lvl2pPr>
            <a:lvl3pPr marL="1371600" lvl="2" indent="-342900" algn="l">
              <a:lnSpc>
                <a:spcPct val="150000"/>
              </a:lnSpc>
              <a:spcBef>
                <a:spcPts val="500"/>
              </a:spcBef>
              <a:spcAft>
                <a:spcPts val="0"/>
              </a:spcAft>
              <a:buClr>
                <a:schemeClr val="lt1"/>
              </a:buClr>
              <a:buSzPts val="1800"/>
              <a:buChar char="•"/>
              <a:defRPr/>
            </a:lvl3pPr>
            <a:lvl4pPr marL="1828800" lvl="3" indent="-342900" algn="l">
              <a:lnSpc>
                <a:spcPct val="150000"/>
              </a:lnSpc>
              <a:spcBef>
                <a:spcPts val="500"/>
              </a:spcBef>
              <a:spcAft>
                <a:spcPts val="0"/>
              </a:spcAft>
              <a:buClr>
                <a:schemeClr val="lt1"/>
              </a:buClr>
              <a:buSzPts val="1800"/>
              <a:buChar char="•"/>
              <a:defRPr/>
            </a:lvl4pPr>
            <a:lvl5pPr marL="2286000" lvl="4" indent="-342900" algn="l">
              <a:lnSpc>
                <a:spcPct val="15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8" name="Google Shape;108;p30"/>
          <p:cNvSpPr txBox="1">
            <a:spLocks noGrp="1"/>
          </p:cNvSpPr>
          <p:nvPr>
            <p:ph type="body" idx="4"/>
          </p:nvPr>
        </p:nvSpPr>
        <p:spPr>
          <a:xfrm>
            <a:off x="4563664" y="3893330"/>
            <a:ext cx="3064668" cy="518795"/>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1800"/>
              <a:buNone/>
              <a:defRPr sz="1800">
                <a:solidFill>
                  <a:schemeClr val="lt1"/>
                </a:solidFill>
              </a:defRPr>
            </a:lvl1pPr>
            <a:lvl2pPr marL="914400" lvl="1" indent="-228600" algn="l">
              <a:lnSpc>
                <a:spcPct val="150000"/>
              </a:lnSpc>
              <a:spcBef>
                <a:spcPts val="500"/>
              </a:spcBef>
              <a:spcAft>
                <a:spcPts val="0"/>
              </a:spcAft>
              <a:buClr>
                <a:schemeClr val="lt1"/>
              </a:buClr>
              <a:buSzPts val="1400"/>
              <a:buNone/>
              <a:defRPr/>
            </a:lvl2pPr>
            <a:lvl3pPr marL="1371600" lvl="2" indent="-342900" algn="l">
              <a:lnSpc>
                <a:spcPct val="150000"/>
              </a:lnSpc>
              <a:spcBef>
                <a:spcPts val="500"/>
              </a:spcBef>
              <a:spcAft>
                <a:spcPts val="0"/>
              </a:spcAft>
              <a:buClr>
                <a:schemeClr val="lt1"/>
              </a:buClr>
              <a:buSzPts val="1800"/>
              <a:buChar char="•"/>
              <a:defRPr/>
            </a:lvl3pPr>
            <a:lvl4pPr marL="1828800" lvl="3" indent="-342900" algn="l">
              <a:lnSpc>
                <a:spcPct val="150000"/>
              </a:lnSpc>
              <a:spcBef>
                <a:spcPts val="500"/>
              </a:spcBef>
              <a:spcAft>
                <a:spcPts val="0"/>
              </a:spcAft>
              <a:buClr>
                <a:schemeClr val="lt1"/>
              </a:buClr>
              <a:buSzPts val="1800"/>
              <a:buChar char="•"/>
              <a:defRPr/>
            </a:lvl4pPr>
            <a:lvl5pPr marL="2286000" lvl="4" indent="-342900" algn="l">
              <a:lnSpc>
                <a:spcPct val="15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9" name="Google Shape;109;p30"/>
          <p:cNvSpPr txBox="1">
            <a:spLocks noGrp="1"/>
          </p:cNvSpPr>
          <p:nvPr>
            <p:ph type="body" idx="5"/>
          </p:nvPr>
        </p:nvSpPr>
        <p:spPr>
          <a:xfrm>
            <a:off x="8539138" y="3903126"/>
            <a:ext cx="3064668" cy="518795"/>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1800"/>
              <a:buNone/>
              <a:defRPr sz="1800">
                <a:solidFill>
                  <a:schemeClr val="lt1"/>
                </a:solidFill>
              </a:defRPr>
            </a:lvl1pPr>
            <a:lvl2pPr marL="914400" lvl="1" indent="-228600" algn="l">
              <a:lnSpc>
                <a:spcPct val="150000"/>
              </a:lnSpc>
              <a:spcBef>
                <a:spcPts val="500"/>
              </a:spcBef>
              <a:spcAft>
                <a:spcPts val="0"/>
              </a:spcAft>
              <a:buClr>
                <a:schemeClr val="lt1"/>
              </a:buClr>
              <a:buSzPts val="1400"/>
              <a:buNone/>
              <a:defRPr/>
            </a:lvl2pPr>
            <a:lvl3pPr marL="1371600" lvl="2" indent="-342900" algn="l">
              <a:lnSpc>
                <a:spcPct val="150000"/>
              </a:lnSpc>
              <a:spcBef>
                <a:spcPts val="500"/>
              </a:spcBef>
              <a:spcAft>
                <a:spcPts val="0"/>
              </a:spcAft>
              <a:buClr>
                <a:schemeClr val="lt1"/>
              </a:buClr>
              <a:buSzPts val="1800"/>
              <a:buChar char="•"/>
              <a:defRPr/>
            </a:lvl3pPr>
            <a:lvl4pPr marL="1828800" lvl="3" indent="-342900" algn="l">
              <a:lnSpc>
                <a:spcPct val="150000"/>
              </a:lnSpc>
              <a:spcBef>
                <a:spcPts val="500"/>
              </a:spcBef>
              <a:spcAft>
                <a:spcPts val="0"/>
              </a:spcAft>
              <a:buClr>
                <a:schemeClr val="lt1"/>
              </a:buClr>
              <a:buSzPts val="1800"/>
              <a:buChar char="•"/>
              <a:defRPr/>
            </a:lvl4pPr>
            <a:lvl5pPr marL="2286000" lvl="4" indent="-342900" algn="l">
              <a:lnSpc>
                <a:spcPct val="15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0" name="Google Shape;110;p30"/>
          <p:cNvSpPr>
            <a:spLocks noGrp="1"/>
          </p:cNvSpPr>
          <p:nvPr>
            <p:ph type="clipArt" idx="6"/>
          </p:nvPr>
        </p:nvSpPr>
        <p:spPr>
          <a:xfrm>
            <a:off x="1754768" y="3098985"/>
            <a:ext cx="731520" cy="731520"/>
          </a:xfrm>
          <a:prstGeom prst="rect">
            <a:avLst/>
          </a:prstGeom>
          <a:noFill/>
          <a:ln>
            <a:noFill/>
          </a:ln>
        </p:spPr>
      </p:sp>
      <p:sp>
        <p:nvSpPr>
          <p:cNvPr id="111" name="Google Shape;111;p30"/>
          <p:cNvSpPr>
            <a:spLocks noGrp="1"/>
          </p:cNvSpPr>
          <p:nvPr>
            <p:ph type="clipArt" idx="7"/>
          </p:nvPr>
        </p:nvSpPr>
        <p:spPr>
          <a:xfrm>
            <a:off x="5730240" y="3098985"/>
            <a:ext cx="731520" cy="731520"/>
          </a:xfrm>
          <a:prstGeom prst="rect">
            <a:avLst/>
          </a:prstGeom>
          <a:noFill/>
          <a:ln>
            <a:noFill/>
          </a:ln>
        </p:spPr>
      </p:sp>
      <p:sp>
        <p:nvSpPr>
          <p:cNvPr id="112" name="Google Shape;112;p30"/>
          <p:cNvSpPr>
            <a:spLocks noGrp="1"/>
          </p:cNvSpPr>
          <p:nvPr>
            <p:ph type="clipArt" idx="8"/>
          </p:nvPr>
        </p:nvSpPr>
        <p:spPr>
          <a:xfrm>
            <a:off x="9705712" y="3098985"/>
            <a:ext cx="731520" cy="73152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dk1"/>
        </a:solidFill>
        <a:effectLst/>
      </p:bgPr>
    </p:bg>
    <p:spTree>
      <p:nvGrpSpPr>
        <p:cNvPr id="1" name="Shape 14"/>
        <p:cNvGrpSpPr/>
        <p:nvPr/>
      </p:nvGrpSpPr>
      <p:grpSpPr>
        <a:xfrm>
          <a:off x="0" y="0"/>
          <a:ext cx="0" cy="0"/>
          <a:chOff x="0" y="0"/>
          <a:chExt cx="0" cy="0"/>
        </a:xfrm>
      </p:grpSpPr>
      <p:sp>
        <p:nvSpPr>
          <p:cNvPr id="15" name="Google Shape;15;p25"/>
          <p:cNvSpPr>
            <a:spLocks noGrp="1"/>
          </p:cNvSpPr>
          <p:nvPr>
            <p:ph type="pic" idx="2"/>
          </p:nvPr>
        </p:nvSpPr>
        <p:spPr>
          <a:xfrm>
            <a:off x="0" y="0"/>
            <a:ext cx="12192000" cy="6858000"/>
          </a:xfrm>
          <a:prstGeom prst="rect">
            <a:avLst/>
          </a:prstGeom>
          <a:noFill/>
          <a:ln>
            <a:noFill/>
          </a:ln>
        </p:spPr>
      </p:sp>
      <p:sp>
        <p:nvSpPr>
          <p:cNvPr id="16" name="Google Shape;16;p25"/>
          <p:cNvSpPr txBox="1">
            <a:spLocks noGrp="1"/>
          </p:cNvSpPr>
          <p:nvPr>
            <p:ph type="body" idx="1"/>
          </p:nvPr>
        </p:nvSpPr>
        <p:spPr>
          <a:xfrm>
            <a:off x="3512343" y="5922140"/>
            <a:ext cx="5167313" cy="518795"/>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1800"/>
              <a:buNone/>
              <a:defRPr sz="1800">
                <a:solidFill>
                  <a:schemeClr val="lt1"/>
                </a:solidFill>
              </a:defRPr>
            </a:lvl1pPr>
            <a:lvl2pPr marL="914400" lvl="1" indent="-228600" algn="l">
              <a:lnSpc>
                <a:spcPct val="150000"/>
              </a:lnSpc>
              <a:spcBef>
                <a:spcPts val="500"/>
              </a:spcBef>
              <a:spcAft>
                <a:spcPts val="0"/>
              </a:spcAft>
              <a:buClr>
                <a:schemeClr val="lt1"/>
              </a:buClr>
              <a:buSzPts val="1400"/>
              <a:buNone/>
              <a:defRPr/>
            </a:lvl2pPr>
            <a:lvl3pPr marL="1371600" lvl="2" indent="-342900" algn="l">
              <a:lnSpc>
                <a:spcPct val="150000"/>
              </a:lnSpc>
              <a:spcBef>
                <a:spcPts val="500"/>
              </a:spcBef>
              <a:spcAft>
                <a:spcPts val="0"/>
              </a:spcAft>
              <a:buClr>
                <a:schemeClr val="lt1"/>
              </a:buClr>
              <a:buSzPts val="1800"/>
              <a:buChar char="•"/>
              <a:defRPr/>
            </a:lvl3pPr>
            <a:lvl4pPr marL="1828800" lvl="3" indent="-342900" algn="l">
              <a:lnSpc>
                <a:spcPct val="150000"/>
              </a:lnSpc>
              <a:spcBef>
                <a:spcPts val="500"/>
              </a:spcBef>
              <a:spcAft>
                <a:spcPts val="0"/>
              </a:spcAft>
              <a:buClr>
                <a:schemeClr val="lt1"/>
              </a:buClr>
              <a:buSzPts val="1800"/>
              <a:buChar char="•"/>
              <a:defRPr/>
            </a:lvl4pPr>
            <a:lvl5pPr marL="2286000" lvl="4" indent="-342900" algn="l">
              <a:lnSpc>
                <a:spcPct val="15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7" name="Google Shape;17;p25"/>
          <p:cNvSpPr txBox="1">
            <a:spLocks noGrp="1"/>
          </p:cNvSpPr>
          <p:nvPr>
            <p:ph type="body" idx="3"/>
          </p:nvPr>
        </p:nvSpPr>
        <p:spPr>
          <a:xfrm>
            <a:off x="4038600" y="3608511"/>
            <a:ext cx="4114800" cy="518795"/>
          </a:xfrm>
          <a:prstGeom prst="rect">
            <a:avLst/>
          </a:prstGeom>
          <a:gradFill>
            <a:gsLst>
              <a:gs pos="0">
                <a:schemeClr val="accent5"/>
              </a:gs>
              <a:gs pos="50000">
                <a:schemeClr val="accent1"/>
              </a:gs>
              <a:gs pos="100000">
                <a:srgbClr val="E8995B"/>
              </a:gs>
            </a:gsLst>
            <a:lin ang="10800000" scaled="0"/>
          </a:grad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lt1"/>
              </a:buClr>
              <a:buSzPts val="1800"/>
              <a:buNone/>
              <a:defRPr sz="1800" cap="none"/>
            </a:lvl1pPr>
            <a:lvl2pPr marL="914400" lvl="1" indent="-342900" algn="l">
              <a:lnSpc>
                <a:spcPct val="150000"/>
              </a:lnSpc>
              <a:spcBef>
                <a:spcPts val="500"/>
              </a:spcBef>
              <a:spcAft>
                <a:spcPts val="0"/>
              </a:spcAft>
              <a:buClr>
                <a:schemeClr val="lt1"/>
              </a:buClr>
              <a:buSzPts val="1800"/>
              <a:buChar char="•"/>
              <a:defRPr/>
            </a:lvl2pPr>
            <a:lvl3pPr marL="1371600" lvl="2" indent="-342900" algn="l">
              <a:lnSpc>
                <a:spcPct val="150000"/>
              </a:lnSpc>
              <a:spcBef>
                <a:spcPts val="500"/>
              </a:spcBef>
              <a:spcAft>
                <a:spcPts val="0"/>
              </a:spcAft>
              <a:buClr>
                <a:schemeClr val="lt1"/>
              </a:buClr>
              <a:buSzPts val="1800"/>
              <a:buChar char="•"/>
              <a:defRPr/>
            </a:lvl3pPr>
            <a:lvl4pPr marL="1828800" lvl="3" indent="-342900" algn="l">
              <a:lnSpc>
                <a:spcPct val="150000"/>
              </a:lnSpc>
              <a:spcBef>
                <a:spcPts val="500"/>
              </a:spcBef>
              <a:spcAft>
                <a:spcPts val="0"/>
              </a:spcAft>
              <a:buClr>
                <a:schemeClr val="lt1"/>
              </a:buClr>
              <a:buSzPts val="1800"/>
              <a:buChar char="•"/>
              <a:defRPr/>
            </a:lvl4pPr>
            <a:lvl5pPr marL="2286000" lvl="4" indent="-342900" algn="l">
              <a:lnSpc>
                <a:spcPct val="15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 name="Google Shape;18;p25"/>
          <p:cNvSpPr txBox="1">
            <a:spLocks noGrp="1"/>
          </p:cNvSpPr>
          <p:nvPr>
            <p:ph type="title"/>
          </p:nvPr>
        </p:nvSpPr>
        <p:spPr>
          <a:xfrm>
            <a:off x="350836" y="2445633"/>
            <a:ext cx="11490325" cy="823913"/>
          </a:xfrm>
          <a:prstGeom prst="rect">
            <a:avLst/>
          </a:prstGeom>
          <a:noFill/>
          <a:ln>
            <a:noFill/>
          </a:ln>
        </p:spPr>
        <p:txBody>
          <a:bodyPr spcFirstLastPara="1" wrap="square" lIns="91425" tIns="45700" rIns="91425" bIns="45700" anchor="ctr" anchorCtr="0">
            <a:noAutofit/>
          </a:bodyPr>
          <a:lstStyle>
            <a:lvl1pPr lvl="0" algn="ctr">
              <a:lnSpc>
                <a:spcPct val="150000"/>
              </a:lnSpc>
              <a:spcBef>
                <a:spcPts val="1000"/>
              </a:spcBef>
              <a:spcAft>
                <a:spcPts val="0"/>
              </a:spcAft>
              <a:buClr>
                <a:schemeClr val="lt1"/>
              </a:buClr>
              <a:buSzPts val="4000"/>
              <a:buFont typeface="Calibri"/>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5495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48484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594519" y="365125"/>
            <a:ext cx="11002962" cy="82391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22"/>
          <p:cNvSpPr txBox="1">
            <a:spLocks noGrp="1"/>
          </p:cNvSpPr>
          <p:nvPr>
            <p:ph type="body" idx="1"/>
          </p:nvPr>
        </p:nvSpPr>
        <p:spPr>
          <a:xfrm>
            <a:off x="594519" y="1365813"/>
            <a:ext cx="10989920" cy="481115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50000"/>
              </a:lnSpc>
              <a:spcBef>
                <a:spcPts val="10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5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17500" algn="l" rtl="0">
              <a:lnSpc>
                <a:spcPct val="15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150000"/>
              </a:lnSpc>
              <a:spcBef>
                <a:spcPts val="5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50000"/>
              </a:lnSpc>
              <a:spcBef>
                <a:spcPts val="5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3" name="Google Shape;33;p2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7" r:id="rId3"/>
    <p:sldLayoutId id="2147483658" r:id="rId4"/>
    <p:sldLayoutId id="2147483659" r:id="rId5"/>
    <p:sldLayoutId id="2147483661" r:id="rId6"/>
    <p:sldLayoutId id="2147483662" r:id="rId7"/>
    <p:sldLayoutId id="2147483663" r:id="rId8"/>
    <p:sldLayoutId id="2147483664" r:id="rId9"/>
    <p:sldLayoutId id="2147483665"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hyperlink" Target="https://drive.google.com/drive/folders/1HY7MbuWuMgaGDhQ4qy9h5lixqkj-7go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8" Type="http://schemas.openxmlformats.org/officeDocument/2006/relationships/hyperlink" Target="https://drive.google.com/drive/folders/1HY7MbuWuMgaGDhQ4qy9h5lixqkj-7goY" TargetMode="External"/><Relationship Id="rId3" Type="http://schemas.openxmlformats.org/officeDocument/2006/relationships/image" Target="../media/image5.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hyperlink" Target="https://drive.google.com/drive/folders/1OPTHe5MOiY49EMf_3mE58cS85rHmmGgn" TargetMode="Externa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13" Type="http://schemas.openxmlformats.org/officeDocument/2006/relationships/hyperlink" Target="mailto:leo.j.hanson.civ@army.mil" TargetMode="External"/><Relationship Id="rId18" Type="http://schemas.openxmlformats.org/officeDocument/2006/relationships/hyperlink" Target="mailto:john.t.ground.mil@mail.mil" TargetMode="External"/><Relationship Id="rId26" Type="http://schemas.openxmlformats.org/officeDocument/2006/relationships/hyperlink" Target="mailto:elpidio.villalpando@us.af.mil" TargetMode="External"/><Relationship Id="rId21" Type="http://schemas.openxmlformats.org/officeDocument/2006/relationships/hyperlink" Target="mailto:rcleitn@nsa.gov" TargetMode="External"/><Relationship Id="rId34" Type="http://schemas.openxmlformats.org/officeDocument/2006/relationships/hyperlink" Target="mailto:nathaneal.register@gmail.com" TargetMode="External"/><Relationship Id="rId7" Type="http://schemas.openxmlformats.org/officeDocument/2006/relationships/hyperlink" Target="mailto:amstegn@nsa.gov" TargetMode="External"/><Relationship Id="rId12" Type="http://schemas.openxmlformats.org/officeDocument/2006/relationships/hyperlink" Target="mailto:john.degennaro.1@us.af.mil" TargetMode="External"/><Relationship Id="rId17" Type="http://schemas.openxmlformats.org/officeDocument/2006/relationships/hyperlink" Target="mailto:jacob.l.worley.mil@army.mil" TargetMode="External"/><Relationship Id="rId25" Type="http://schemas.openxmlformats.org/officeDocument/2006/relationships/hyperlink" Target="mailto:john.r.barrett12.mil@us.navy.mil" TargetMode="External"/><Relationship Id="rId33" Type="http://schemas.openxmlformats.org/officeDocument/2006/relationships/hyperlink" Target="mailto:emsanti@nsa.gov" TargetMode="External"/><Relationship Id="rId38" Type="http://schemas.openxmlformats.org/officeDocument/2006/relationships/hyperlink" Target="mailto:jaluebb@nsa.gov" TargetMode="External"/><Relationship Id="rId2" Type="http://schemas.openxmlformats.org/officeDocument/2006/relationships/notesSlide" Target="../notesSlides/notesSlide19.xml"/><Relationship Id="rId16" Type="http://schemas.openxmlformats.org/officeDocument/2006/relationships/hyperlink" Target="mailto:ramensa@nsa.gov" TargetMode="External"/><Relationship Id="rId20" Type="http://schemas.openxmlformats.org/officeDocument/2006/relationships/hyperlink" Target="mailto:dclopez@cybercom.mil" TargetMode="External"/><Relationship Id="rId29" Type="http://schemas.openxmlformats.org/officeDocument/2006/relationships/hyperlink" Target="mailto:daniel.l.lopez32.mil@us.navy.mil" TargetMode="External"/><Relationship Id="rId1" Type="http://schemas.openxmlformats.org/officeDocument/2006/relationships/slideLayout" Target="../slideLayouts/slideLayout1.xml"/><Relationship Id="rId6" Type="http://schemas.openxmlformats.org/officeDocument/2006/relationships/hyperlink" Target="mailto:rtlane@cybercom.mil" TargetMode="External"/><Relationship Id="rId11" Type="http://schemas.openxmlformats.org/officeDocument/2006/relationships/hyperlink" Target="mailto:ron.puertollano.1@us.af.mil" TargetMode="External"/><Relationship Id="rId24" Type="http://schemas.openxmlformats.org/officeDocument/2006/relationships/hyperlink" Target="mailto:tyler.j.bleau2@navy.mil" TargetMode="External"/><Relationship Id="rId32" Type="http://schemas.openxmlformats.org/officeDocument/2006/relationships/hyperlink" Target="mailto:joseph.mcdowell.3@us.af.mil" TargetMode="External"/><Relationship Id="rId37" Type="http://schemas.openxmlformats.org/officeDocument/2006/relationships/hyperlink" Target="mailto:swthom7@nsa.gov" TargetMode="External"/><Relationship Id="rId5" Type="http://schemas.openxmlformats.org/officeDocument/2006/relationships/hyperlink" Target="mailto:daniel.garcia36.mil@army.mil" TargetMode="External"/><Relationship Id="rId15" Type="http://schemas.openxmlformats.org/officeDocument/2006/relationships/hyperlink" Target="mailto:dkivi@cybercom.mil" TargetMode="External"/><Relationship Id="rId23" Type="http://schemas.openxmlformats.org/officeDocument/2006/relationships/hyperlink" Target="mailto:oscar.w.frear.mil@us.navy.mil" TargetMode="External"/><Relationship Id="rId28" Type="http://schemas.openxmlformats.org/officeDocument/2006/relationships/hyperlink" Target="mailto:mark.s.javate@navy.mil" TargetMode="External"/><Relationship Id="rId36" Type="http://schemas.openxmlformats.org/officeDocument/2006/relationships/hyperlink" Target="mailto:hilario.carrizales.1@us.af.mil" TargetMode="External"/><Relationship Id="rId10" Type="http://schemas.openxmlformats.org/officeDocument/2006/relationships/hyperlink" Target="mailto:clevon.a.gaspar.mil@army.mil" TargetMode="External"/><Relationship Id="rId19" Type="http://schemas.openxmlformats.org/officeDocument/2006/relationships/hyperlink" Target="mailto:mlgirau@nsa.gov" TargetMode="External"/><Relationship Id="rId31" Type="http://schemas.openxmlformats.org/officeDocument/2006/relationships/hyperlink" Target="mailto:dillon.pettit.1@us.af.mil" TargetMode="External"/><Relationship Id="rId4" Type="http://schemas.openxmlformats.org/officeDocument/2006/relationships/hyperlink" Target="mailto:aaron.a.robertson.mil@army.mil" TargetMode="External"/><Relationship Id="rId9" Type="http://schemas.openxmlformats.org/officeDocument/2006/relationships/hyperlink" Target="mailto:malcolm.a.letts.civ@army.mil" TargetMode="External"/><Relationship Id="rId14" Type="http://schemas.openxmlformats.org/officeDocument/2006/relationships/hyperlink" Target="mailto:david.m.wilson282.mil@mail.mil" TargetMode="External"/><Relationship Id="rId22" Type="http://schemas.openxmlformats.org/officeDocument/2006/relationships/hyperlink" Target="mailto:kjmyers@nsa.gov" TargetMode="External"/><Relationship Id="rId27" Type="http://schemas.openxmlformats.org/officeDocument/2006/relationships/hyperlink" Target="mailto:john.mcnary.2@us.af.mil" TargetMode="External"/><Relationship Id="rId30" Type="http://schemas.openxmlformats.org/officeDocument/2006/relationships/hyperlink" Target="mailto:christopher.karski@pacom.mil" TargetMode="External"/><Relationship Id="rId35" Type="http://schemas.openxmlformats.org/officeDocument/2006/relationships/hyperlink" Target="mailto:adam.byne.2@us.af.mil" TargetMode="External"/><Relationship Id="rId8" Type="http://schemas.openxmlformats.org/officeDocument/2006/relationships/hyperlink" Target="mailto:miheier@cybercom.mil" TargetMode="Externa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60.jpe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62.jpe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64.png"/><Relationship Id="rId4" Type="http://schemas.openxmlformats.org/officeDocument/2006/relationships/image" Target="../media/image63.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65.png"/><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109EA6E9-9E87-3E45-6A95-F503226087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924634"/>
          </a:xfrm>
          <a:prstGeom prst="rect">
            <a:avLst/>
          </a:prstGeom>
        </p:spPr>
      </p:pic>
      <p:pic>
        <p:nvPicPr>
          <p:cNvPr id="117" name="Google Shape;117;p1" descr="abstract image"/>
          <p:cNvPicPr preferRelativeResize="0">
            <a:picLocks noGrp="1"/>
          </p:cNvPicPr>
          <p:nvPr>
            <p:ph type="pic" idx="2"/>
          </p:nvPr>
        </p:nvPicPr>
        <p:blipFill rotWithShape="1">
          <a:blip r:embed="rId4">
            <a:alphaModFix amt="20000"/>
          </a:blip>
          <a:srcRect/>
          <a:stretch/>
        </p:blipFill>
        <p:spPr>
          <a:xfrm>
            <a:off x="0" y="0"/>
            <a:ext cx="12192000" cy="6924634"/>
          </a:xfrm>
          <a:prstGeom prst="rect">
            <a:avLst/>
          </a:prstGeom>
          <a:noFill/>
          <a:ln>
            <a:noFill/>
          </a:ln>
        </p:spPr>
      </p:pic>
      <p:sp>
        <p:nvSpPr>
          <p:cNvPr id="10" name="Rectangle 9">
            <a:extLst>
              <a:ext uri="{FF2B5EF4-FFF2-40B4-BE49-F238E27FC236}">
                <a16:creationId xmlns:a16="http://schemas.microsoft.com/office/drawing/2014/main" id="{E05FC09C-5A29-6C9F-9E87-17E7F325EF1B}"/>
              </a:ext>
            </a:extLst>
          </p:cNvPr>
          <p:cNvSpPr/>
          <p:nvPr/>
        </p:nvSpPr>
        <p:spPr>
          <a:xfrm>
            <a:off x="0" y="4114800"/>
            <a:ext cx="12192000" cy="219710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0" name="Google Shape;120;p1"/>
          <p:cNvPicPr preferRelativeResize="0"/>
          <p:nvPr/>
        </p:nvPicPr>
        <p:blipFill rotWithShape="1">
          <a:blip r:embed="rId5">
            <a:alphaModFix/>
            <a:lum bright="70000" contrast="-70000"/>
          </a:blip>
          <a:srcRect/>
          <a:stretch/>
        </p:blipFill>
        <p:spPr>
          <a:xfrm>
            <a:off x="2604495" y="4802234"/>
            <a:ext cx="8989617" cy="825337"/>
          </a:xfrm>
          <a:prstGeom prst="rect">
            <a:avLst/>
          </a:prstGeom>
          <a:noFill/>
          <a:ln>
            <a:noFill/>
          </a:ln>
        </p:spPr>
      </p:pic>
      <p:sp>
        <p:nvSpPr>
          <p:cNvPr id="121" name="Google Shape;121;p1"/>
          <p:cNvSpPr txBox="1">
            <a:spLocks noGrp="1"/>
          </p:cNvSpPr>
          <p:nvPr>
            <p:ph type="body" idx="1"/>
          </p:nvPr>
        </p:nvSpPr>
        <p:spPr>
          <a:xfrm>
            <a:off x="2434627" y="5624376"/>
            <a:ext cx="8106373" cy="518795"/>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lt1"/>
              </a:buClr>
              <a:buSzPts val="2000"/>
              <a:buNone/>
            </a:pPr>
            <a:r>
              <a:rPr lang="en-US" sz="2000" i="0" u="none" strike="noStrike" cap="none" dirty="0">
                <a:latin typeface="Calibri"/>
                <a:ea typeface="Calibri"/>
                <a:cs typeface="Calibri"/>
                <a:sym typeface="Calibri"/>
              </a:rPr>
              <a:t>Only First-Hand Operational Insight Can Ensure Mission Success</a:t>
            </a:r>
            <a:endParaRPr sz="2000" dirty="0">
              <a:latin typeface="Calibri"/>
              <a:ea typeface="Calibri"/>
              <a:cs typeface="Calibri"/>
              <a:sym typeface="Calibri"/>
            </a:endParaRPr>
          </a:p>
        </p:txBody>
      </p:sp>
      <p:pic>
        <p:nvPicPr>
          <p:cNvPr id="122" name="Google Shape;122;p1" descr="Icon&#10;&#10;Description automatically generated"/>
          <p:cNvPicPr preferRelativeResize="0"/>
          <p:nvPr/>
        </p:nvPicPr>
        <p:blipFill rotWithShape="1">
          <a:blip r:embed="rId6">
            <a:alphaModFix/>
          </a:blip>
          <a:srcRect/>
          <a:stretch/>
        </p:blipFill>
        <p:spPr>
          <a:xfrm>
            <a:off x="476142" y="4340972"/>
            <a:ext cx="1755285" cy="17478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1" name="Google Shape;131;p2"/>
          <p:cNvSpPr txBox="1">
            <a:spLocks noGrp="1"/>
          </p:cNvSpPr>
          <p:nvPr>
            <p:ph type="sldNum" idx="12"/>
          </p:nvPr>
        </p:nvSpPr>
        <p:spPr>
          <a:xfrm>
            <a:off x="11549269" y="65064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dirty="0"/>
          </a:p>
        </p:txBody>
      </p: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cxnSp>
        <p:nvCxnSpPr>
          <p:cNvPr id="134" name="Google Shape;134;p2"/>
          <p:cNvCxnSpPr>
            <a:cxnSpLocks/>
          </p:cNvCxnSpPr>
          <p:nvPr/>
        </p:nvCxnSpPr>
        <p:spPr>
          <a:xfrm>
            <a:off x="7379527" y="6518328"/>
            <a:ext cx="4169742" cy="0"/>
          </a:xfrm>
          <a:prstGeom prst="straightConnector1">
            <a:avLst/>
          </a:prstGeom>
          <a:noFill/>
          <a:ln w="9525" cap="flat" cmpd="sng">
            <a:solidFill>
              <a:schemeClr val="dk1"/>
            </a:solidFill>
            <a:prstDash val="solid"/>
            <a:miter lim="800000"/>
            <a:headEnd type="none" w="sm" len="sm"/>
            <a:tailEnd type="none" w="sm" len="sm"/>
          </a:ln>
        </p:spPr>
      </p:cxnSp>
      <p:sp>
        <p:nvSpPr>
          <p:cNvPr id="11" name="Google Shape;144;p3">
            <a:extLst>
              <a:ext uri="{FF2B5EF4-FFF2-40B4-BE49-F238E27FC236}">
                <a16:creationId xmlns:a16="http://schemas.microsoft.com/office/drawing/2014/main" id="{C066416B-CEA5-D6DD-5F90-C68EB9639080}"/>
              </a:ext>
            </a:extLst>
          </p:cNvPr>
          <p:cNvSpPr txBox="1">
            <a:spLocks/>
          </p:cNvSpPr>
          <p:nvPr/>
        </p:nvSpPr>
        <p:spPr>
          <a:xfrm>
            <a:off x="803358" y="-86613"/>
            <a:ext cx="8550954"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4000" dirty="0"/>
              <a:t>DISTANT ROOK– Platform Subsystems</a:t>
            </a:r>
            <a:endParaRPr lang="en-US" dirty="0"/>
          </a:p>
        </p:txBody>
      </p:sp>
      <p:cxnSp>
        <p:nvCxnSpPr>
          <p:cNvPr id="12" name="Google Shape;151;p3">
            <a:extLst>
              <a:ext uri="{FF2B5EF4-FFF2-40B4-BE49-F238E27FC236}">
                <a16:creationId xmlns:a16="http://schemas.microsoft.com/office/drawing/2014/main" id="{55026431-88EB-54A2-44E9-FF33BF4202CF}"/>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9" name="Text Placeholder 8">
            <a:extLst>
              <a:ext uri="{FF2B5EF4-FFF2-40B4-BE49-F238E27FC236}">
                <a16:creationId xmlns:a16="http://schemas.microsoft.com/office/drawing/2014/main" id="{4ED929D7-A77D-E872-E9F0-6A61DAC412C7}"/>
              </a:ext>
            </a:extLst>
          </p:cNvPr>
          <p:cNvSpPr>
            <a:spLocks noGrp="1"/>
          </p:cNvSpPr>
          <p:nvPr>
            <p:ph type="body" idx="1"/>
          </p:nvPr>
        </p:nvSpPr>
        <p:spPr/>
        <p:txBody>
          <a:bodyPr/>
          <a:lstStyle/>
          <a:p>
            <a:endParaRPr lang="en-US"/>
          </a:p>
        </p:txBody>
      </p:sp>
      <p:pic>
        <p:nvPicPr>
          <p:cNvPr id="15" name="Picture 14" descr="A computer software program with text&#10;&#10;Description automatically generated with low confidence">
            <a:extLst>
              <a:ext uri="{FF2B5EF4-FFF2-40B4-BE49-F238E27FC236}">
                <a16:creationId xmlns:a16="http://schemas.microsoft.com/office/drawing/2014/main" id="{C2356031-366A-080F-3F05-2BA53C67D448}"/>
              </a:ext>
            </a:extLst>
          </p:cNvPr>
          <p:cNvPicPr>
            <a:picLocks noChangeAspect="1"/>
          </p:cNvPicPr>
          <p:nvPr/>
        </p:nvPicPr>
        <p:blipFill>
          <a:blip r:embed="rId4"/>
          <a:stretch>
            <a:fillRect/>
          </a:stretch>
        </p:blipFill>
        <p:spPr>
          <a:xfrm>
            <a:off x="0" y="727861"/>
            <a:ext cx="12192000" cy="5805148"/>
          </a:xfrm>
          <a:prstGeom prst="rect">
            <a:avLst/>
          </a:prstGeom>
        </p:spPr>
      </p:pic>
      <p:pic>
        <p:nvPicPr>
          <p:cNvPr id="2" name="Picture 1">
            <a:extLst>
              <a:ext uri="{FF2B5EF4-FFF2-40B4-BE49-F238E27FC236}">
                <a16:creationId xmlns:a16="http://schemas.microsoft.com/office/drawing/2014/main" id="{BFB57AEC-7C83-482C-4983-7CB081C678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31440" y="2064195"/>
            <a:ext cx="699943" cy="728330"/>
          </a:xfrm>
          <a:prstGeom prst="rect">
            <a:avLst/>
          </a:prstGeom>
        </p:spPr>
      </p:pic>
      <p:pic>
        <p:nvPicPr>
          <p:cNvPr id="4" name="Picture 3">
            <a:extLst>
              <a:ext uri="{FF2B5EF4-FFF2-40B4-BE49-F238E27FC236}">
                <a16:creationId xmlns:a16="http://schemas.microsoft.com/office/drawing/2014/main" id="{6A9E7516-5CA5-E39F-800B-C51C04490E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60419" y="3230566"/>
            <a:ext cx="770964" cy="752866"/>
          </a:xfrm>
          <a:prstGeom prst="rect">
            <a:avLst/>
          </a:prstGeom>
        </p:spPr>
      </p:pic>
    </p:spTree>
    <p:extLst>
      <p:ext uri="{BB962C8B-B14F-4D97-AF65-F5344CB8AC3E}">
        <p14:creationId xmlns:p14="http://schemas.microsoft.com/office/powerpoint/2010/main" val="3145772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4" name="Rectangle 3">
            <a:extLst>
              <a:ext uri="{FF2B5EF4-FFF2-40B4-BE49-F238E27FC236}">
                <a16:creationId xmlns:a16="http://schemas.microsoft.com/office/drawing/2014/main" id="{EA3B15CD-F880-ABAD-B7DE-E76417205F31}"/>
              </a:ext>
            </a:extLst>
          </p:cNvPr>
          <p:cNvSpPr/>
          <p:nvPr/>
        </p:nvSpPr>
        <p:spPr>
          <a:xfrm>
            <a:off x="284671" y="677833"/>
            <a:ext cx="6416180" cy="5721109"/>
          </a:xfrm>
          <a:prstGeom prst="rect">
            <a:avLst/>
          </a:prstGeom>
          <a:solidFill>
            <a:schemeClr val="bg1">
              <a:lumMod val="95000"/>
            </a:schemeClr>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Cloud 245">
            <a:extLst>
              <a:ext uri="{FF2B5EF4-FFF2-40B4-BE49-F238E27FC236}">
                <a16:creationId xmlns:a16="http://schemas.microsoft.com/office/drawing/2014/main" id="{5D31D6B0-3BE2-F53B-CBB4-19E5CF097089}"/>
              </a:ext>
            </a:extLst>
          </p:cNvPr>
          <p:cNvSpPr/>
          <p:nvPr/>
        </p:nvSpPr>
        <p:spPr>
          <a:xfrm>
            <a:off x="542351" y="2815784"/>
            <a:ext cx="4205790" cy="1637432"/>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1" name="Google Shape;131;p2"/>
          <p:cNvSpPr txBox="1">
            <a:spLocks noGrp="1"/>
          </p:cNvSpPr>
          <p:nvPr>
            <p:ph type="sldNum" idx="12"/>
          </p:nvPr>
        </p:nvSpPr>
        <p:spPr>
          <a:xfrm>
            <a:off x="11549269" y="65064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dirty="0"/>
          </a:p>
        </p:txBody>
      </p:sp>
      <p:cxnSp>
        <p:nvCxnSpPr>
          <p:cNvPr id="137" name="Straight Connector 136">
            <a:extLst>
              <a:ext uri="{FF2B5EF4-FFF2-40B4-BE49-F238E27FC236}">
                <a16:creationId xmlns:a16="http://schemas.microsoft.com/office/drawing/2014/main" id="{759EBD95-DCBE-A567-FE7F-C8670C97666C}"/>
              </a:ext>
            </a:extLst>
          </p:cNvPr>
          <p:cNvCxnSpPr>
            <a:cxnSpLocks/>
          </p:cNvCxnSpPr>
          <p:nvPr/>
        </p:nvCxnSpPr>
        <p:spPr>
          <a:xfrm>
            <a:off x="284671" y="4604133"/>
            <a:ext cx="6487065" cy="1201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DF62CF8E-7360-7DEE-682E-230EA15B930B}"/>
              </a:ext>
            </a:extLst>
          </p:cNvPr>
          <p:cNvSpPr txBox="1"/>
          <p:nvPr/>
        </p:nvSpPr>
        <p:spPr>
          <a:xfrm>
            <a:off x="2594597" y="592769"/>
            <a:ext cx="1215791" cy="369332"/>
          </a:xfrm>
          <a:prstGeom prst="rect">
            <a:avLst/>
          </a:prstGeom>
          <a:noFill/>
        </p:spPr>
        <p:txBody>
          <a:bodyPr wrap="square" rtlCol="0">
            <a:spAutoFit/>
          </a:bodyPr>
          <a:lstStyle/>
          <a:p>
            <a:r>
              <a:rPr lang="en-US" sz="1800" b="1" dirty="0"/>
              <a:t>Cloud</a:t>
            </a:r>
          </a:p>
        </p:txBody>
      </p:sp>
      <p:cxnSp>
        <p:nvCxnSpPr>
          <p:cNvPr id="136" name="Straight Connector 135">
            <a:extLst>
              <a:ext uri="{FF2B5EF4-FFF2-40B4-BE49-F238E27FC236}">
                <a16:creationId xmlns:a16="http://schemas.microsoft.com/office/drawing/2014/main" id="{6BA4853A-2CA6-9090-50CE-95F05CF71A5B}"/>
              </a:ext>
            </a:extLst>
          </p:cNvPr>
          <p:cNvCxnSpPr>
            <a:cxnSpLocks/>
          </p:cNvCxnSpPr>
          <p:nvPr/>
        </p:nvCxnSpPr>
        <p:spPr>
          <a:xfrm flipV="1">
            <a:off x="551142" y="2743545"/>
            <a:ext cx="6149709" cy="415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4E0A5C29-94E3-D9B0-7EA4-24471BBFDC2F}"/>
              </a:ext>
            </a:extLst>
          </p:cNvPr>
          <p:cNvSpPr txBox="1"/>
          <p:nvPr/>
        </p:nvSpPr>
        <p:spPr>
          <a:xfrm>
            <a:off x="2109270" y="2828159"/>
            <a:ext cx="1708355" cy="369332"/>
          </a:xfrm>
          <a:prstGeom prst="rect">
            <a:avLst/>
          </a:prstGeom>
          <a:noFill/>
        </p:spPr>
        <p:txBody>
          <a:bodyPr wrap="square" rtlCol="0">
            <a:spAutoFit/>
          </a:bodyPr>
          <a:lstStyle/>
          <a:p>
            <a:r>
              <a:rPr lang="en-US" sz="1800" b="1" dirty="0"/>
              <a:t>Depot/Forge</a:t>
            </a:r>
          </a:p>
        </p:txBody>
      </p:sp>
      <p:sp>
        <p:nvSpPr>
          <p:cNvPr id="140" name="TextBox 139">
            <a:extLst>
              <a:ext uri="{FF2B5EF4-FFF2-40B4-BE49-F238E27FC236}">
                <a16:creationId xmlns:a16="http://schemas.microsoft.com/office/drawing/2014/main" id="{B60387E7-5699-4A10-A825-FC36C5B65C11}"/>
              </a:ext>
            </a:extLst>
          </p:cNvPr>
          <p:cNvSpPr txBox="1"/>
          <p:nvPr/>
        </p:nvSpPr>
        <p:spPr>
          <a:xfrm>
            <a:off x="2530446" y="4616144"/>
            <a:ext cx="1527972" cy="707886"/>
          </a:xfrm>
          <a:prstGeom prst="rect">
            <a:avLst/>
          </a:prstGeom>
          <a:noFill/>
        </p:spPr>
        <p:txBody>
          <a:bodyPr wrap="square" rtlCol="0">
            <a:spAutoFit/>
          </a:bodyPr>
          <a:lstStyle/>
          <a:p>
            <a:r>
              <a:rPr lang="en-US" sz="2000" b="1" dirty="0"/>
              <a:t>Tactical   Edge</a:t>
            </a:r>
          </a:p>
        </p:txBody>
      </p:sp>
      <p:sp>
        <p:nvSpPr>
          <p:cNvPr id="15" name="Rectangle 14">
            <a:extLst>
              <a:ext uri="{FF2B5EF4-FFF2-40B4-BE49-F238E27FC236}">
                <a16:creationId xmlns:a16="http://schemas.microsoft.com/office/drawing/2014/main" id="{AC869B64-5D76-4793-9540-A47A7E15FFE7}"/>
              </a:ext>
            </a:extLst>
          </p:cNvPr>
          <p:cNvSpPr/>
          <p:nvPr/>
        </p:nvSpPr>
        <p:spPr>
          <a:xfrm>
            <a:off x="317733" y="896659"/>
            <a:ext cx="731520" cy="2743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err="1"/>
              <a:t>Gots</a:t>
            </a:r>
            <a:r>
              <a:rPr lang="en-US" sz="1100" dirty="0"/>
              <a:t> Repos</a:t>
            </a:r>
          </a:p>
        </p:txBody>
      </p:sp>
      <p:sp>
        <p:nvSpPr>
          <p:cNvPr id="16" name="Rectangle 15">
            <a:extLst>
              <a:ext uri="{FF2B5EF4-FFF2-40B4-BE49-F238E27FC236}">
                <a16:creationId xmlns:a16="http://schemas.microsoft.com/office/drawing/2014/main" id="{7A1DD6AA-9B27-48A8-BA7C-9B4F65F70FFA}"/>
              </a:ext>
            </a:extLst>
          </p:cNvPr>
          <p:cNvSpPr/>
          <p:nvPr/>
        </p:nvSpPr>
        <p:spPr>
          <a:xfrm>
            <a:off x="317733" y="1186495"/>
            <a:ext cx="731520" cy="2743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a:t>Vendors</a:t>
            </a:r>
          </a:p>
        </p:txBody>
      </p:sp>
      <p:sp>
        <p:nvSpPr>
          <p:cNvPr id="17" name="Rectangle 16">
            <a:extLst>
              <a:ext uri="{FF2B5EF4-FFF2-40B4-BE49-F238E27FC236}">
                <a16:creationId xmlns:a16="http://schemas.microsoft.com/office/drawing/2014/main" id="{6ED7D608-ACB1-5A36-6B62-44E74BE984AF}"/>
              </a:ext>
            </a:extLst>
          </p:cNvPr>
          <p:cNvSpPr/>
          <p:nvPr/>
        </p:nvSpPr>
        <p:spPr>
          <a:xfrm>
            <a:off x="317733" y="1428460"/>
            <a:ext cx="731520" cy="2743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a:t>Open Source</a:t>
            </a:r>
          </a:p>
        </p:txBody>
      </p:sp>
      <p:sp>
        <p:nvSpPr>
          <p:cNvPr id="18" name="Rectangle 17">
            <a:extLst>
              <a:ext uri="{FF2B5EF4-FFF2-40B4-BE49-F238E27FC236}">
                <a16:creationId xmlns:a16="http://schemas.microsoft.com/office/drawing/2014/main" id="{0C02875B-9DF2-D100-1574-3FD8C40C00D8}"/>
              </a:ext>
            </a:extLst>
          </p:cNvPr>
          <p:cNvSpPr/>
          <p:nvPr/>
        </p:nvSpPr>
        <p:spPr>
          <a:xfrm>
            <a:off x="302151" y="1725719"/>
            <a:ext cx="731520" cy="22539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50" dirty="0"/>
              <a:t>Secure Repos</a:t>
            </a:r>
          </a:p>
        </p:txBody>
      </p:sp>
      <p:sp>
        <p:nvSpPr>
          <p:cNvPr id="181" name="Rectangle 180">
            <a:extLst>
              <a:ext uri="{FF2B5EF4-FFF2-40B4-BE49-F238E27FC236}">
                <a16:creationId xmlns:a16="http://schemas.microsoft.com/office/drawing/2014/main" id="{AFD21C80-93A2-7BC5-51E8-119322571223}"/>
              </a:ext>
            </a:extLst>
          </p:cNvPr>
          <p:cNvSpPr/>
          <p:nvPr/>
        </p:nvSpPr>
        <p:spPr>
          <a:xfrm rot="16200000">
            <a:off x="3895718" y="5890645"/>
            <a:ext cx="731520" cy="26073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a:t>Node </a:t>
            </a:r>
          </a:p>
        </p:txBody>
      </p:sp>
      <p:sp>
        <p:nvSpPr>
          <p:cNvPr id="182" name="Rectangle 181">
            <a:extLst>
              <a:ext uri="{FF2B5EF4-FFF2-40B4-BE49-F238E27FC236}">
                <a16:creationId xmlns:a16="http://schemas.microsoft.com/office/drawing/2014/main" id="{5705A127-DB75-F5A2-7C77-E8B966108AFE}"/>
              </a:ext>
            </a:extLst>
          </p:cNvPr>
          <p:cNvSpPr/>
          <p:nvPr/>
        </p:nvSpPr>
        <p:spPr>
          <a:xfrm rot="16200000">
            <a:off x="4167885" y="5890644"/>
            <a:ext cx="731520" cy="26073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a:t>Node </a:t>
            </a:r>
          </a:p>
        </p:txBody>
      </p:sp>
      <p:sp>
        <p:nvSpPr>
          <p:cNvPr id="183" name="Rectangle 182">
            <a:extLst>
              <a:ext uri="{FF2B5EF4-FFF2-40B4-BE49-F238E27FC236}">
                <a16:creationId xmlns:a16="http://schemas.microsoft.com/office/drawing/2014/main" id="{6F692E3E-A790-D817-B949-C0C7376584C2}"/>
              </a:ext>
            </a:extLst>
          </p:cNvPr>
          <p:cNvSpPr/>
          <p:nvPr/>
        </p:nvSpPr>
        <p:spPr>
          <a:xfrm rot="16200000">
            <a:off x="4440053" y="5890643"/>
            <a:ext cx="731520" cy="26073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a:t>Node </a:t>
            </a:r>
          </a:p>
        </p:txBody>
      </p:sp>
      <p:sp>
        <p:nvSpPr>
          <p:cNvPr id="184" name="Rectangle 183">
            <a:extLst>
              <a:ext uri="{FF2B5EF4-FFF2-40B4-BE49-F238E27FC236}">
                <a16:creationId xmlns:a16="http://schemas.microsoft.com/office/drawing/2014/main" id="{7D191578-436B-01FD-318D-1E845A789BF8}"/>
              </a:ext>
            </a:extLst>
          </p:cNvPr>
          <p:cNvSpPr/>
          <p:nvPr/>
        </p:nvSpPr>
        <p:spPr>
          <a:xfrm rot="16200000">
            <a:off x="4946156" y="5890642"/>
            <a:ext cx="731520" cy="26073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a:t>Node </a:t>
            </a:r>
          </a:p>
        </p:txBody>
      </p:sp>
      <p:sp>
        <p:nvSpPr>
          <p:cNvPr id="185" name="Rectangle 184">
            <a:extLst>
              <a:ext uri="{FF2B5EF4-FFF2-40B4-BE49-F238E27FC236}">
                <a16:creationId xmlns:a16="http://schemas.microsoft.com/office/drawing/2014/main" id="{48B88943-9D74-74A6-9EAC-CDACDAD1931E}"/>
              </a:ext>
            </a:extLst>
          </p:cNvPr>
          <p:cNvSpPr/>
          <p:nvPr/>
        </p:nvSpPr>
        <p:spPr>
          <a:xfrm rot="16200000">
            <a:off x="5211968" y="5890641"/>
            <a:ext cx="731520" cy="26073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a:t>Node </a:t>
            </a:r>
          </a:p>
        </p:txBody>
      </p:sp>
      <p:sp>
        <p:nvSpPr>
          <p:cNvPr id="186" name="Rectangle 185">
            <a:extLst>
              <a:ext uri="{FF2B5EF4-FFF2-40B4-BE49-F238E27FC236}">
                <a16:creationId xmlns:a16="http://schemas.microsoft.com/office/drawing/2014/main" id="{2485881D-6173-851B-0BA2-A85A8061A872}"/>
              </a:ext>
            </a:extLst>
          </p:cNvPr>
          <p:cNvSpPr/>
          <p:nvPr/>
        </p:nvSpPr>
        <p:spPr>
          <a:xfrm rot="16200000">
            <a:off x="5469673" y="5890640"/>
            <a:ext cx="731520" cy="26073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a:t>Node </a:t>
            </a:r>
          </a:p>
        </p:txBody>
      </p:sp>
      <p:sp>
        <p:nvSpPr>
          <p:cNvPr id="187" name="Rectangle 186">
            <a:extLst>
              <a:ext uri="{FF2B5EF4-FFF2-40B4-BE49-F238E27FC236}">
                <a16:creationId xmlns:a16="http://schemas.microsoft.com/office/drawing/2014/main" id="{3189136B-9DE0-C3DD-14BC-B374225BDA77}"/>
              </a:ext>
            </a:extLst>
          </p:cNvPr>
          <p:cNvSpPr/>
          <p:nvPr/>
        </p:nvSpPr>
        <p:spPr>
          <a:xfrm rot="16200000">
            <a:off x="5723146" y="5890639"/>
            <a:ext cx="731520" cy="26073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a:t>Node </a:t>
            </a:r>
          </a:p>
        </p:txBody>
      </p:sp>
      <p:sp>
        <p:nvSpPr>
          <p:cNvPr id="188" name="Rectangle 187">
            <a:extLst>
              <a:ext uri="{FF2B5EF4-FFF2-40B4-BE49-F238E27FC236}">
                <a16:creationId xmlns:a16="http://schemas.microsoft.com/office/drawing/2014/main" id="{BC0A5AD8-650C-91CC-4767-069FD6ABDF09}"/>
              </a:ext>
            </a:extLst>
          </p:cNvPr>
          <p:cNvSpPr/>
          <p:nvPr/>
        </p:nvSpPr>
        <p:spPr>
          <a:xfrm rot="16200000">
            <a:off x="4705865" y="5890638"/>
            <a:ext cx="731520" cy="26073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a:t>Noe </a:t>
            </a:r>
          </a:p>
        </p:txBody>
      </p:sp>
      <p:sp>
        <p:nvSpPr>
          <p:cNvPr id="198" name="Rectangle 197">
            <a:extLst>
              <a:ext uri="{FF2B5EF4-FFF2-40B4-BE49-F238E27FC236}">
                <a16:creationId xmlns:a16="http://schemas.microsoft.com/office/drawing/2014/main" id="{F56F3251-F6BC-99ED-5471-33A0688CB732}"/>
              </a:ext>
            </a:extLst>
          </p:cNvPr>
          <p:cNvSpPr/>
          <p:nvPr/>
        </p:nvSpPr>
        <p:spPr>
          <a:xfrm>
            <a:off x="1372092" y="886897"/>
            <a:ext cx="1003625" cy="1277209"/>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sz="1100" dirty="0"/>
              <a:t>AWS Dev ENV</a:t>
            </a:r>
          </a:p>
          <a:p>
            <a:pPr algn="ctr"/>
            <a:endParaRPr lang="en-US" sz="1100" dirty="0"/>
          </a:p>
          <a:p>
            <a:r>
              <a:rPr lang="en-US" sz="1100" dirty="0"/>
              <a:t>Automation    ACAS </a:t>
            </a:r>
          </a:p>
          <a:p>
            <a:r>
              <a:rPr lang="en-US" sz="1100" dirty="0"/>
              <a:t>Artifact     REPOSVM</a:t>
            </a:r>
            <a:r>
              <a:rPr lang="en-US" sz="1200" dirty="0"/>
              <a:t>				</a:t>
            </a:r>
          </a:p>
        </p:txBody>
      </p:sp>
      <p:sp>
        <p:nvSpPr>
          <p:cNvPr id="200" name="Rectangle 199">
            <a:extLst>
              <a:ext uri="{FF2B5EF4-FFF2-40B4-BE49-F238E27FC236}">
                <a16:creationId xmlns:a16="http://schemas.microsoft.com/office/drawing/2014/main" id="{B8F2E3B2-823F-981C-10E1-E0C51DB496EF}"/>
              </a:ext>
            </a:extLst>
          </p:cNvPr>
          <p:cNvSpPr/>
          <p:nvPr/>
        </p:nvSpPr>
        <p:spPr>
          <a:xfrm>
            <a:off x="2961325" y="896659"/>
            <a:ext cx="1003625" cy="1444341"/>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sz="1100" dirty="0"/>
              <a:t>AWSGOV PROD ENV</a:t>
            </a:r>
          </a:p>
          <a:p>
            <a:pPr algn="ctr"/>
            <a:endParaRPr lang="en-US" sz="1100" dirty="0"/>
          </a:p>
          <a:p>
            <a:r>
              <a:rPr lang="en-US" sz="1100" dirty="0"/>
              <a:t>REPO</a:t>
            </a:r>
          </a:p>
          <a:p>
            <a:r>
              <a:rPr lang="en-US" sz="1100" dirty="0"/>
              <a:t>VM        License</a:t>
            </a:r>
          </a:p>
          <a:p>
            <a:r>
              <a:rPr lang="en-US" sz="1100" dirty="0"/>
              <a:t>Hardware</a:t>
            </a:r>
          </a:p>
          <a:p>
            <a:r>
              <a:rPr lang="en-US" sz="1100" dirty="0"/>
              <a:t>Central View</a:t>
            </a:r>
            <a:r>
              <a:rPr lang="en-US" sz="1200" dirty="0"/>
              <a:t>				</a:t>
            </a:r>
          </a:p>
        </p:txBody>
      </p:sp>
      <p:cxnSp>
        <p:nvCxnSpPr>
          <p:cNvPr id="202" name="Straight Arrow Connector 201">
            <a:extLst>
              <a:ext uri="{FF2B5EF4-FFF2-40B4-BE49-F238E27FC236}">
                <a16:creationId xmlns:a16="http://schemas.microsoft.com/office/drawing/2014/main" id="{E5293597-9019-AB40-68C4-1B7555601A7B}"/>
              </a:ext>
            </a:extLst>
          </p:cNvPr>
          <p:cNvCxnSpPr>
            <a:stCxn id="15" idx="3"/>
          </p:cNvCxnSpPr>
          <p:nvPr/>
        </p:nvCxnSpPr>
        <p:spPr>
          <a:xfrm flipV="1">
            <a:off x="1049253" y="1031776"/>
            <a:ext cx="308338" cy="2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238A3913-01F9-3157-87D1-D16F572C9DB2}"/>
              </a:ext>
            </a:extLst>
          </p:cNvPr>
          <p:cNvCxnSpPr>
            <a:stCxn id="16" idx="3"/>
          </p:cNvCxnSpPr>
          <p:nvPr/>
        </p:nvCxnSpPr>
        <p:spPr>
          <a:xfrm>
            <a:off x="1049253" y="1323655"/>
            <a:ext cx="338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29760DEA-72A9-4852-CD38-106D4A4BDC48}"/>
              </a:ext>
            </a:extLst>
          </p:cNvPr>
          <p:cNvCxnSpPr>
            <a:stCxn id="17" idx="3"/>
          </p:cNvCxnSpPr>
          <p:nvPr/>
        </p:nvCxnSpPr>
        <p:spPr>
          <a:xfrm>
            <a:off x="1049253" y="1565620"/>
            <a:ext cx="3228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307A2135-EFF6-9747-1605-F9D463BBFDD3}"/>
              </a:ext>
            </a:extLst>
          </p:cNvPr>
          <p:cNvCxnSpPr>
            <a:stCxn id="18" idx="3"/>
          </p:cNvCxnSpPr>
          <p:nvPr/>
        </p:nvCxnSpPr>
        <p:spPr>
          <a:xfrm>
            <a:off x="1033671" y="1838417"/>
            <a:ext cx="3540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9" name="Arrow: Right 208">
            <a:extLst>
              <a:ext uri="{FF2B5EF4-FFF2-40B4-BE49-F238E27FC236}">
                <a16:creationId xmlns:a16="http://schemas.microsoft.com/office/drawing/2014/main" id="{1B86863B-4490-DA9A-D9C5-F7A69A0409F2}"/>
              </a:ext>
            </a:extLst>
          </p:cNvPr>
          <p:cNvSpPr/>
          <p:nvPr/>
        </p:nvSpPr>
        <p:spPr>
          <a:xfrm>
            <a:off x="2396481" y="1565620"/>
            <a:ext cx="564844" cy="272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0" name="Graphic 209" descr="Laptop with solid fill">
            <a:extLst>
              <a:ext uri="{FF2B5EF4-FFF2-40B4-BE49-F238E27FC236}">
                <a16:creationId xmlns:a16="http://schemas.microsoft.com/office/drawing/2014/main" id="{D80F07FE-7810-BC16-AB7D-B021033813F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89283" y="5006679"/>
            <a:ext cx="541673" cy="541673"/>
          </a:xfrm>
          <a:prstGeom prst="rect">
            <a:avLst/>
          </a:prstGeom>
        </p:spPr>
      </p:pic>
      <p:sp>
        <p:nvSpPr>
          <p:cNvPr id="211" name="Cloud 210">
            <a:extLst>
              <a:ext uri="{FF2B5EF4-FFF2-40B4-BE49-F238E27FC236}">
                <a16:creationId xmlns:a16="http://schemas.microsoft.com/office/drawing/2014/main" id="{DA065060-4AA2-C2D5-DA82-3BFFEA6BB378}"/>
              </a:ext>
            </a:extLst>
          </p:cNvPr>
          <p:cNvSpPr/>
          <p:nvPr/>
        </p:nvSpPr>
        <p:spPr>
          <a:xfrm>
            <a:off x="4652528" y="927597"/>
            <a:ext cx="1888691" cy="1557973"/>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Commercial/</a:t>
            </a:r>
          </a:p>
          <a:p>
            <a:pPr algn="ctr"/>
            <a:r>
              <a:rPr lang="en-US" dirty="0"/>
              <a:t>DODIN </a:t>
            </a:r>
          </a:p>
        </p:txBody>
      </p:sp>
      <p:sp>
        <p:nvSpPr>
          <p:cNvPr id="212" name="Arrow: Right 211">
            <a:extLst>
              <a:ext uri="{FF2B5EF4-FFF2-40B4-BE49-F238E27FC236}">
                <a16:creationId xmlns:a16="http://schemas.microsoft.com/office/drawing/2014/main" id="{7C520E0B-552A-9C67-B38D-AF347C82C5CD}"/>
              </a:ext>
            </a:extLst>
          </p:cNvPr>
          <p:cNvSpPr/>
          <p:nvPr/>
        </p:nvSpPr>
        <p:spPr>
          <a:xfrm>
            <a:off x="3964950" y="1235138"/>
            <a:ext cx="699064" cy="428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Arrow: Down 212">
            <a:extLst>
              <a:ext uri="{FF2B5EF4-FFF2-40B4-BE49-F238E27FC236}">
                <a16:creationId xmlns:a16="http://schemas.microsoft.com/office/drawing/2014/main" id="{8A26695A-F224-26FC-AEF5-01AE128AF442}"/>
              </a:ext>
            </a:extLst>
          </p:cNvPr>
          <p:cNvSpPr/>
          <p:nvPr/>
        </p:nvSpPr>
        <p:spPr>
          <a:xfrm rot="5400000">
            <a:off x="4098701" y="1715332"/>
            <a:ext cx="395138" cy="758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Arrow Connector 214">
            <a:extLst>
              <a:ext uri="{FF2B5EF4-FFF2-40B4-BE49-F238E27FC236}">
                <a16:creationId xmlns:a16="http://schemas.microsoft.com/office/drawing/2014/main" id="{9D5D0F09-22F9-6C44-B620-3C193011B819}"/>
              </a:ext>
            </a:extLst>
          </p:cNvPr>
          <p:cNvCxnSpPr>
            <a:cxnSpLocks/>
            <a:endCxn id="181" idx="3"/>
          </p:cNvCxnSpPr>
          <p:nvPr/>
        </p:nvCxnSpPr>
        <p:spPr>
          <a:xfrm flipH="1">
            <a:off x="4261479" y="5447547"/>
            <a:ext cx="884111" cy="2077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7A9244E3-4D66-40D3-D8CF-DF8E767E3D30}"/>
              </a:ext>
            </a:extLst>
          </p:cNvPr>
          <p:cNvCxnSpPr>
            <a:cxnSpLocks/>
            <a:endCxn id="182" idx="3"/>
          </p:cNvCxnSpPr>
          <p:nvPr/>
        </p:nvCxnSpPr>
        <p:spPr>
          <a:xfrm flipH="1">
            <a:off x="4533646" y="5435372"/>
            <a:ext cx="595899" cy="2198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962D861B-05A4-8698-6962-BC16E552F140}"/>
              </a:ext>
            </a:extLst>
          </p:cNvPr>
          <p:cNvCxnSpPr>
            <a:cxnSpLocks/>
            <a:endCxn id="183" idx="3"/>
          </p:cNvCxnSpPr>
          <p:nvPr/>
        </p:nvCxnSpPr>
        <p:spPr>
          <a:xfrm flipH="1">
            <a:off x="4805814" y="5388010"/>
            <a:ext cx="361270" cy="2672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C209601D-2AF7-2B0D-78F5-C17FDD4E0C05}"/>
              </a:ext>
            </a:extLst>
          </p:cNvPr>
          <p:cNvCxnSpPr>
            <a:endCxn id="188" idx="3"/>
          </p:cNvCxnSpPr>
          <p:nvPr/>
        </p:nvCxnSpPr>
        <p:spPr>
          <a:xfrm flipH="1">
            <a:off x="5071626" y="5389694"/>
            <a:ext cx="93876" cy="2655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C2DAF137-2840-80FC-93D7-58D8C79A1259}"/>
              </a:ext>
            </a:extLst>
          </p:cNvPr>
          <p:cNvCxnSpPr>
            <a:endCxn id="184" idx="3"/>
          </p:cNvCxnSpPr>
          <p:nvPr/>
        </p:nvCxnSpPr>
        <p:spPr>
          <a:xfrm>
            <a:off x="5113606" y="5435372"/>
            <a:ext cx="198311" cy="2198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2357CEEF-6C83-FF79-4327-4CB357E0837C}"/>
              </a:ext>
            </a:extLst>
          </p:cNvPr>
          <p:cNvCxnSpPr>
            <a:endCxn id="185" idx="3"/>
          </p:cNvCxnSpPr>
          <p:nvPr/>
        </p:nvCxnSpPr>
        <p:spPr>
          <a:xfrm>
            <a:off x="5096669" y="5444498"/>
            <a:ext cx="481060" cy="2107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98F6C466-2200-2DFF-5845-9C62710497C4}"/>
              </a:ext>
            </a:extLst>
          </p:cNvPr>
          <p:cNvSpPr/>
          <p:nvPr/>
        </p:nvSpPr>
        <p:spPr>
          <a:xfrm>
            <a:off x="437076" y="2404962"/>
            <a:ext cx="2457167" cy="293337"/>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sz="1200" dirty="0"/>
              <a:t>Ephemeral Test Env</a:t>
            </a:r>
          </a:p>
        </p:txBody>
      </p:sp>
      <p:cxnSp>
        <p:nvCxnSpPr>
          <p:cNvPr id="231" name="Straight Arrow Connector 230">
            <a:extLst>
              <a:ext uri="{FF2B5EF4-FFF2-40B4-BE49-F238E27FC236}">
                <a16:creationId xmlns:a16="http://schemas.microsoft.com/office/drawing/2014/main" id="{CD27E32C-CD20-B3C3-FB84-BC14F7067CD7}"/>
              </a:ext>
            </a:extLst>
          </p:cNvPr>
          <p:cNvCxnSpPr>
            <a:stCxn id="198" idx="2"/>
          </p:cNvCxnSpPr>
          <p:nvPr/>
        </p:nvCxnSpPr>
        <p:spPr>
          <a:xfrm>
            <a:off x="1873905" y="2164106"/>
            <a:ext cx="17488" cy="2408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B318B338-1F9A-F71F-532D-457FBA67F6E3}"/>
              </a:ext>
            </a:extLst>
          </p:cNvPr>
          <p:cNvCxnSpPr>
            <a:cxnSpLocks/>
            <a:endCxn id="186" idx="3"/>
          </p:cNvCxnSpPr>
          <p:nvPr/>
        </p:nvCxnSpPr>
        <p:spPr>
          <a:xfrm>
            <a:off x="5039370" y="5415941"/>
            <a:ext cx="796064" cy="2393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4EF90F19-F2D5-513E-4806-B5735679E846}"/>
              </a:ext>
            </a:extLst>
          </p:cNvPr>
          <p:cNvCxnSpPr>
            <a:endCxn id="187" idx="3"/>
          </p:cNvCxnSpPr>
          <p:nvPr/>
        </p:nvCxnSpPr>
        <p:spPr>
          <a:xfrm>
            <a:off x="5106311" y="5415941"/>
            <a:ext cx="982596" cy="2393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9" name="Connector: Curved 238">
            <a:extLst>
              <a:ext uri="{FF2B5EF4-FFF2-40B4-BE49-F238E27FC236}">
                <a16:creationId xmlns:a16="http://schemas.microsoft.com/office/drawing/2014/main" id="{1C205C31-C246-D220-F284-D107B66EB803}"/>
              </a:ext>
            </a:extLst>
          </p:cNvPr>
          <p:cNvCxnSpPr>
            <a:stCxn id="211" idx="1"/>
            <a:endCxn id="210" idx="0"/>
          </p:cNvCxnSpPr>
          <p:nvPr/>
        </p:nvCxnSpPr>
        <p:spPr>
          <a:xfrm rot="5400000">
            <a:off x="4117113" y="3526918"/>
            <a:ext cx="2522768" cy="436754"/>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0" name="Rectangle 239">
            <a:extLst>
              <a:ext uri="{FF2B5EF4-FFF2-40B4-BE49-F238E27FC236}">
                <a16:creationId xmlns:a16="http://schemas.microsoft.com/office/drawing/2014/main" id="{F27F6DFB-F2E0-87CB-CA39-0A01E1653A90}"/>
              </a:ext>
            </a:extLst>
          </p:cNvPr>
          <p:cNvSpPr/>
          <p:nvPr/>
        </p:nvSpPr>
        <p:spPr>
          <a:xfrm>
            <a:off x="1074617" y="3277424"/>
            <a:ext cx="1497884" cy="32778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a:t>Georgia QB</a:t>
            </a:r>
            <a:endParaRPr lang="en-US" sz="1200" dirty="0"/>
          </a:p>
        </p:txBody>
      </p:sp>
      <p:sp>
        <p:nvSpPr>
          <p:cNvPr id="241" name="Rectangle 240">
            <a:extLst>
              <a:ext uri="{FF2B5EF4-FFF2-40B4-BE49-F238E27FC236}">
                <a16:creationId xmlns:a16="http://schemas.microsoft.com/office/drawing/2014/main" id="{E228B20E-D083-CE79-AC32-E19202324B9F}"/>
              </a:ext>
            </a:extLst>
          </p:cNvPr>
          <p:cNvSpPr/>
          <p:nvPr/>
        </p:nvSpPr>
        <p:spPr>
          <a:xfrm>
            <a:off x="2582155" y="3277265"/>
            <a:ext cx="1497884" cy="32778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a:t>Texas QB</a:t>
            </a:r>
            <a:endParaRPr lang="en-US" sz="1200" dirty="0"/>
          </a:p>
        </p:txBody>
      </p:sp>
      <p:sp>
        <p:nvSpPr>
          <p:cNvPr id="242" name="Rectangle 241">
            <a:extLst>
              <a:ext uri="{FF2B5EF4-FFF2-40B4-BE49-F238E27FC236}">
                <a16:creationId xmlns:a16="http://schemas.microsoft.com/office/drawing/2014/main" id="{1D8D2181-85C8-9DB7-3ABC-D2A80F96EE77}"/>
              </a:ext>
            </a:extLst>
          </p:cNvPr>
          <p:cNvSpPr/>
          <p:nvPr/>
        </p:nvSpPr>
        <p:spPr>
          <a:xfrm>
            <a:off x="1072123" y="3588600"/>
            <a:ext cx="1497884" cy="32778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a:t>Hawaii QB</a:t>
            </a:r>
            <a:endParaRPr lang="en-US" sz="1200" dirty="0"/>
          </a:p>
        </p:txBody>
      </p:sp>
      <p:sp>
        <p:nvSpPr>
          <p:cNvPr id="243" name="Rectangle 242">
            <a:extLst>
              <a:ext uri="{FF2B5EF4-FFF2-40B4-BE49-F238E27FC236}">
                <a16:creationId xmlns:a16="http://schemas.microsoft.com/office/drawing/2014/main" id="{09FD0A9C-01F0-1FDB-3E37-27519534BD29}"/>
              </a:ext>
            </a:extLst>
          </p:cNvPr>
          <p:cNvSpPr/>
          <p:nvPr/>
        </p:nvSpPr>
        <p:spPr>
          <a:xfrm>
            <a:off x="2581236" y="3584851"/>
            <a:ext cx="1497884" cy="32778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a:t>Belvoir QB</a:t>
            </a:r>
            <a:endParaRPr lang="en-US" sz="1200" dirty="0"/>
          </a:p>
        </p:txBody>
      </p:sp>
      <p:cxnSp>
        <p:nvCxnSpPr>
          <p:cNvPr id="245" name="Straight Arrow Connector 244">
            <a:extLst>
              <a:ext uri="{FF2B5EF4-FFF2-40B4-BE49-F238E27FC236}">
                <a16:creationId xmlns:a16="http://schemas.microsoft.com/office/drawing/2014/main" id="{CC608207-5D85-C939-828F-4A55621748FB}"/>
              </a:ext>
            </a:extLst>
          </p:cNvPr>
          <p:cNvCxnSpPr>
            <a:endCxn id="210" idx="1"/>
          </p:cNvCxnSpPr>
          <p:nvPr/>
        </p:nvCxnSpPr>
        <p:spPr>
          <a:xfrm>
            <a:off x="2592800" y="3925805"/>
            <a:ext cx="2296483" cy="13517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9" name="Rectangle 248">
            <a:extLst>
              <a:ext uri="{FF2B5EF4-FFF2-40B4-BE49-F238E27FC236}">
                <a16:creationId xmlns:a16="http://schemas.microsoft.com/office/drawing/2014/main" id="{097A4B35-B6D4-BE57-9FFA-134F18819820}"/>
              </a:ext>
            </a:extLst>
          </p:cNvPr>
          <p:cNvSpPr/>
          <p:nvPr/>
        </p:nvSpPr>
        <p:spPr>
          <a:xfrm>
            <a:off x="295115" y="6056774"/>
            <a:ext cx="731520" cy="2743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a:t>7000</a:t>
            </a:r>
          </a:p>
        </p:txBody>
      </p:sp>
      <p:sp>
        <p:nvSpPr>
          <p:cNvPr id="250" name="Rectangle 249">
            <a:extLst>
              <a:ext uri="{FF2B5EF4-FFF2-40B4-BE49-F238E27FC236}">
                <a16:creationId xmlns:a16="http://schemas.microsoft.com/office/drawing/2014/main" id="{CEA95F5B-620A-9B0D-D858-334091989C2E}"/>
              </a:ext>
            </a:extLst>
          </p:cNvPr>
          <p:cNvSpPr/>
          <p:nvPr/>
        </p:nvSpPr>
        <p:spPr>
          <a:xfrm>
            <a:off x="292047" y="5746686"/>
            <a:ext cx="731520" cy="2743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a:t>7000</a:t>
            </a:r>
          </a:p>
        </p:txBody>
      </p:sp>
      <p:pic>
        <p:nvPicPr>
          <p:cNvPr id="251" name="Graphic 250" descr="Laptop with solid fill">
            <a:extLst>
              <a:ext uri="{FF2B5EF4-FFF2-40B4-BE49-F238E27FC236}">
                <a16:creationId xmlns:a16="http://schemas.microsoft.com/office/drawing/2014/main" id="{F2264D51-2327-F595-139B-B44F2550C4D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82243" y="5173661"/>
            <a:ext cx="541673" cy="541673"/>
          </a:xfrm>
          <a:prstGeom prst="rect">
            <a:avLst/>
          </a:prstGeom>
        </p:spPr>
      </p:pic>
      <p:sp>
        <p:nvSpPr>
          <p:cNvPr id="252" name="Rectangle 251">
            <a:extLst>
              <a:ext uri="{FF2B5EF4-FFF2-40B4-BE49-F238E27FC236}">
                <a16:creationId xmlns:a16="http://schemas.microsoft.com/office/drawing/2014/main" id="{BED6A49C-51AA-91BA-9D10-3D95C4E84F6A}"/>
              </a:ext>
            </a:extLst>
          </p:cNvPr>
          <p:cNvSpPr/>
          <p:nvPr/>
        </p:nvSpPr>
        <p:spPr>
          <a:xfrm rot="16200000">
            <a:off x="1545810" y="5902813"/>
            <a:ext cx="731520" cy="26073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a:t>Node </a:t>
            </a:r>
          </a:p>
        </p:txBody>
      </p:sp>
      <p:sp>
        <p:nvSpPr>
          <p:cNvPr id="253" name="Rectangle 252">
            <a:extLst>
              <a:ext uri="{FF2B5EF4-FFF2-40B4-BE49-F238E27FC236}">
                <a16:creationId xmlns:a16="http://schemas.microsoft.com/office/drawing/2014/main" id="{F7FC98C8-1D13-4A4E-C45D-D46F29B2AA96}"/>
              </a:ext>
            </a:extLst>
          </p:cNvPr>
          <p:cNvSpPr/>
          <p:nvPr/>
        </p:nvSpPr>
        <p:spPr>
          <a:xfrm rot="16200000">
            <a:off x="1812294" y="5902813"/>
            <a:ext cx="731520" cy="26073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a:t>Node </a:t>
            </a:r>
          </a:p>
        </p:txBody>
      </p:sp>
      <p:sp>
        <p:nvSpPr>
          <p:cNvPr id="254" name="Rectangle 253">
            <a:extLst>
              <a:ext uri="{FF2B5EF4-FFF2-40B4-BE49-F238E27FC236}">
                <a16:creationId xmlns:a16="http://schemas.microsoft.com/office/drawing/2014/main" id="{2192523F-5CC7-E6DE-7E54-57BD4ED3AB3B}"/>
              </a:ext>
            </a:extLst>
          </p:cNvPr>
          <p:cNvSpPr/>
          <p:nvPr/>
        </p:nvSpPr>
        <p:spPr>
          <a:xfrm rot="16200000">
            <a:off x="2078106" y="5915763"/>
            <a:ext cx="731520" cy="26073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a:t>Node </a:t>
            </a:r>
          </a:p>
        </p:txBody>
      </p:sp>
      <p:sp>
        <p:nvSpPr>
          <p:cNvPr id="255" name="Rectangle 254">
            <a:extLst>
              <a:ext uri="{FF2B5EF4-FFF2-40B4-BE49-F238E27FC236}">
                <a16:creationId xmlns:a16="http://schemas.microsoft.com/office/drawing/2014/main" id="{02148303-1099-AB28-2737-801868866C79}"/>
              </a:ext>
            </a:extLst>
          </p:cNvPr>
          <p:cNvSpPr/>
          <p:nvPr/>
        </p:nvSpPr>
        <p:spPr>
          <a:xfrm>
            <a:off x="292047" y="5471535"/>
            <a:ext cx="731520" cy="2743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a:t>7000</a:t>
            </a:r>
          </a:p>
        </p:txBody>
      </p:sp>
      <p:cxnSp>
        <p:nvCxnSpPr>
          <p:cNvPr id="257" name="Straight Arrow Connector 256">
            <a:extLst>
              <a:ext uri="{FF2B5EF4-FFF2-40B4-BE49-F238E27FC236}">
                <a16:creationId xmlns:a16="http://schemas.microsoft.com/office/drawing/2014/main" id="{E5BDF05B-F7E8-70B5-ACD2-A31CF769B75D}"/>
              </a:ext>
            </a:extLst>
          </p:cNvPr>
          <p:cNvCxnSpPr>
            <a:endCxn id="251" idx="0"/>
          </p:cNvCxnSpPr>
          <p:nvPr/>
        </p:nvCxnSpPr>
        <p:spPr>
          <a:xfrm flipH="1">
            <a:off x="1453080" y="3925805"/>
            <a:ext cx="1176262" cy="12478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06CF4DDB-1C42-4045-36DA-93FF99D5D980}"/>
              </a:ext>
            </a:extLst>
          </p:cNvPr>
          <p:cNvCxnSpPr>
            <a:cxnSpLocks/>
            <a:endCxn id="255" idx="3"/>
          </p:cNvCxnSpPr>
          <p:nvPr/>
        </p:nvCxnSpPr>
        <p:spPr>
          <a:xfrm flipH="1">
            <a:off x="1023567" y="5564770"/>
            <a:ext cx="441852" cy="439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7A08C29F-6743-22DA-F281-30CD5CBF5A1B}"/>
              </a:ext>
            </a:extLst>
          </p:cNvPr>
          <p:cNvCxnSpPr>
            <a:cxnSpLocks/>
            <a:endCxn id="250" idx="3"/>
          </p:cNvCxnSpPr>
          <p:nvPr/>
        </p:nvCxnSpPr>
        <p:spPr>
          <a:xfrm flipH="1">
            <a:off x="1023567" y="5593435"/>
            <a:ext cx="401927" cy="2904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9F68D0B0-3AA5-20A4-DCF3-407EB6DDFD5F}"/>
              </a:ext>
            </a:extLst>
          </p:cNvPr>
          <p:cNvCxnSpPr>
            <a:endCxn id="249" idx="3"/>
          </p:cNvCxnSpPr>
          <p:nvPr/>
        </p:nvCxnSpPr>
        <p:spPr>
          <a:xfrm flipH="1">
            <a:off x="1026635" y="5596266"/>
            <a:ext cx="409106" cy="5976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80994278-5E71-7296-D2E8-FE25F44074A1}"/>
              </a:ext>
            </a:extLst>
          </p:cNvPr>
          <p:cNvCxnSpPr>
            <a:cxnSpLocks/>
            <a:endCxn id="252" idx="3"/>
          </p:cNvCxnSpPr>
          <p:nvPr/>
        </p:nvCxnSpPr>
        <p:spPr>
          <a:xfrm>
            <a:off x="1614990" y="5494261"/>
            <a:ext cx="296581" cy="17316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7A8C460D-D7F2-1B5B-02C1-65950242ACE5}"/>
              </a:ext>
            </a:extLst>
          </p:cNvPr>
          <p:cNvCxnSpPr>
            <a:endCxn id="253" idx="3"/>
          </p:cNvCxnSpPr>
          <p:nvPr/>
        </p:nvCxnSpPr>
        <p:spPr>
          <a:xfrm>
            <a:off x="1611921" y="5471535"/>
            <a:ext cx="566134" cy="1958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5EDF06A5-7698-DBA5-7FDF-D48AB1F8BDD9}"/>
              </a:ext>
            </a:extLst>
          </p:cNvPr>
          <p:cNvCxnSpPr>
            <a:cxnSpLocks/>
            <a:endCxn id="254" idx="3"/>
          </p:cNvCxnSpPr>
          <p:nvPr/>
        </p:nvCxnSpPr>
        <p:spPr>
          <a:xfrm>
            <a:off x="1597458" y="5471535"/>
            <a:ext cx="846409" cy="2088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0" name="Connector: Curved 279">
            <a:extLst>
              <a:ext uri="{FF2B5EF4-FFF2-40B4-BE49-F238E27FC236}">
                <a16:creationId xmlns:a16="http://schemas.microsoft.com/office/drawing/2014/main" id="{78938276-7C65-15DE-F5AA-91BDF27C22FA}"/>
              </a:ext>
            </a:extLst>
          </p:cNvPr>
          <p:cNvCxnSpPr>
            <a:stCxn id="211" idx="1"/>
          </p:cNvCxnSpPr>
          <p:nvPr/>
        </p:nvCxnSpPr>
        <p:spPr>
          <a:xfrm rot="5400000">
            <a:off x="2186265" y="2060926"/>
            <a:ext cx="2987624" cy="3833594"/>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9E72047-08C5-925A-EC1C-F151F9A5722A}"/>
              </a:ext>
            </a:extLst>
          </p:cNvPr>
          <p:cNvCxnSpPr/>
          <p:nvPr/>
        </p:nvCxnSpPr>
        <p:spPr>
          <a:xfrm flipV="1">
            <a:off x="4261479" y="2483911"/>
            <a:ext cx="1316250" cy="5351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BAC04F8-A2A4-3EF7-F3DB-32A28FC00902}"/>
              </a:ext>
            </a:extLst>
          </p:cNvPr>
          <p:cNvSpPr txBox="1"/>
          <p:nvPr/>
        </p:nvSpPr>
        <p:spPr>
          <a:xfrm>
            <a:off x="9743385" y="1045774"/>
            <a:ext cx="2259341" cy="4493538"/>
          </a:xfrm>
          <a:prstGeom prst="rect">
            <a:avLst/>
          </a:prstGeom>
          <a:gradFill flip="none" rotWithShape="1">
            <a:gsLst>
              <a:gs pos="0">
                <a:schemeClr val="bg1">
                  <a:lumMod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5">
                <a:shade val="95000"/>
                <a:satMod val="105000"/>
              </a:schemeClr>
            </a:solidFill>
          </a:ln>
        </p:spPr>
        <p:txBody>
          <a:bodyPr wrap="square" rtlCol="0">
            <a:spAutoFit/>
          </a:bodyPr>
          <a:lstStyle/>
          <a:p>
            <a:r>
              <a:rPr lang="en-US" sz="1600" b="1" dirty="0"/>
              <a:t>Distant Rook Software Suite Highlights</a:t>
            </a:r>
          </a:p>
          <a:p>
            <a:pPr marL="285750" indent="-285750">
              <a:buFont typeface="Arial" panose="020B0604020202020204" pitchFamily="34" charset="0"/>
              <a:buChar char="•"/>
            </a:pPr>
            <a:r>
              <a:rPr lang="en-US" dirty="0"/>
              <a:t>Bi-Direction information flow</a:t>
            </a:r>
          </a:p>
          <a:p>
            <a:pPr marL="285750" indent="-285750">
              <a:buFont typeface="Arial" panose="020B0604020202020204" pitchFamily="34" charset="0"/>
              <a:buChar char="•"/>
            </a:pPr>
            <a:r>
              <a:rPr lang="en-US" dirty="0"/>
              <a:t>Infinite Baselines</a:t>
            </a:r>
          </a:p>
          <a:p>
            <a:pPr marL="285750" indent="-285750">
              <a:buFont typeface="Arial" panose="020B0604020202020204" pitchFamily="34" charset="0"/>
              <a:buChar char="•"/>
            </a:pPr>
            <a:r>
              <a:rPr lang="en-US" dirty="0"/>
              <a:t>All Nodes configured</a:t>
            </a:r>
          </a:p>
          <a:p>
            <a:pPr marL="285750" indent="-285750">
              <a:buFont typeface="Arial" panose="020B0604020202020204" pitchFamily="34" charset="0"/>
              <a:buChar char="•"/>
            </a:pPr>
            <a:r>
              <a:rPr lang="en-US" dirty="0"/>
              <a:t>Automated License Management</a:t>
            </a:r>
          </a:p>
          <a:p>
            <a:pPr marL="285750" indent="-285750">
              <a:buFont typeface="Arial" panose="020B0604020202020204" pitchFamily="34" charset="0"/>
              <a:buChar char="•"/>
            </a:pPr>
            <a:r>
              <a:rPr lang="en-US" dirty="0"/>
              <a:t>Automated HW Management</a:t>
            </a:r>
          </a:p>
          <a:p>
            <a:pPr marL="285750" indent="-285750">
              <a:buFont typeface="Arial" panose="020B0604020202020204" pitchFamily="34" charset="0"/>
              <a:buChar char="•"/>
            </a:pPr>
            <a:r>
              <a:rPr lang="en-US" dirty="0"/>
              <a:t>Metrics Collected</a:t>
            </a:r>
          </a:p>
          <a:p>
            <a:pPr marL="285750" indent="-285750">
              <a:buFont typeface="Arial" panose="020B0604020202020204" pitchFamily="34" charset="0"/>
              <a:buChar char="•"/>
            </a:pPr>
            <a:r>
              <a:rPr lang="en-US" dirty="0"/>
              <a:t>Depot Can be Deployed anywhere with a connection to Comm. or DODIN</a:t>
            </a:r>
          </a:p>
          <a:p>
            <a:pPr marL="285750" indent="-285750">
              <a:buFont typeface="Arial" panose="020B0604020202020204" pitchFamily="34" charset="0"/>
              <a:buChar char="•"/>
            </a:pPr>
            <a:r>
              <a:rPr lang="en-US" dirty="0"/>
              <a:t>Can Update directly to AWS GovCloud</a:t>
            </a:r>
          </a:p>
          <a:p>
            <a:pPr marL="285750" indent="-285750">
              <a:buFont typeface="Arial" panose="020B0604020202020204" pitchFamily="34" charset="0"/>
              <a:buChar char="•"/>
            </a:pPr>
            <a:r>
              <a:rPr lang="en-US" dirty="0"/>
              <a:t>Synced Nightly</a:t>
            </a:r>
          </a:p>
          <a:p>
            <a:pPr marL="285750" indent="-285750">
              <a:buFont typeface="Arial" panose="020B0604020202020204" pitchFamily="34" charset="0"/>
              <a:buChar char="•"/>
            </a:pPr>
            <a:endParaRPr lang="en-US" dirty="0"/>
          </a:p>
        </p:txBody>
      </p:sp>
      <p:sp>
        <p:nvSpPr>
          <p:cNvPr id="21" name="TextBox 20">
            <a:extLst>
              <a:ext uri="{FF2B5EF4-FFF2-40B4-BE49-F238E27FC236}">
                <a16:creationId xmlns:a16="http://schemas.microsoft.com/office/drawing/2014/main" id="{A8E2C87D-561E-A623-D2A6-53527D61B7F0}"/>
              </a:ext>
            </a:extLst>
          </p:cNvPr>
          <p:cNvSpPr txBox="1"/>
          <p:nvPr/>
        </p:nvSpPr>
        <p:spPr>
          <a:xfrm>
            <a:off x="6978769" y="927597"/>
            <a:ext cx="2618633"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Cloud Tier Software</a:t>
            </a:r>
          </a:p>
          <a:p>
            <a:pPr marL="285750" indent="-285750">
              <a:buFont typeface="Arial" panose="020B0604020202020204" pitchFamily="34" charset="0"/>
              <a:buChar char="•"/>
            </a:pPr>
            <a:r>
              <a:rPr lang="en-US" dirty="0"/>
              <a:t>CLOUD ROOK</a:t>
            </a:r>
          </a:p>
          <a:p>
            <a:pPr marL="285750" indent="-285750">
              <a:buFont typeface="Arial" panose="020B0604020202020204" pitchFamily="34" charset="0"/>
              <a:buChar char="•"/>
            </a:pPr>
            <a:r>
              <a:rPr lang="en-US" dirty="0"/>
              <a:t>PAWN SHOP</a:t>
            </a:r>
          </a:p>
          <a:p>
            <a:pPr marL="285750" indent="-285750">
              <a:buFont typeface="Arial" panose="020B0604020202020204" pitchFamily="34" charset="0"/>
              <a:buChar char="•"/>
            </a:pPr>
            <a:r>
              <a:rPr lang="en-US" dirty="0"/>
              <a:t>Ephemeral Test</a:t>
            </a:r>
          </a:p>
        </p:txBody>
      </p:sp>
      <p:pic>
        <p:nvPicPr>
          <p:cNvPr id="22" name="Google Shape;133;p2">
            <a:extLst>
              <a:ext uri="{FF2B5EF4-FFF2-40B4-BE49-F238E27FC236}">
                <a16:creationId xmlns:a16="http://schemas.microsoft.com/office/drawing/2014/main" id="{2738CB7A-8E45-331E-D150-5FD0E3340106}"/>
              </a:ext>
            </a:extLst>
          </p:cNvPr>
          <p:cNvPicPr preferRelativeResize="0"/>
          <p:nvPr/>
        </p:nvPicPr>
        <p:blipFill rotWithShape="1">
          <a:blip r:embed="rId5">
            <a:alphaModFix/>
          </a:blip>
          <a:srcRect/>
          <a:stretch/>
        </p:blipFill>
        <p:spPr>
          <a:xfrm>
            <a:off x="140680" y="140680"/>
            <a:ext cx="530769" cy="528926"/>
          </a:xfrm>
          <a:prstGeom prst="rect">
            <a:avLst/>
          </a:prstGeom>
          <a:noFill/>
          <a:ln>
            <a:noFill/>
          </a:ln>
        </p:spPr>
      </p:pic>
      <p:sp>
        <p:nvSpPr>
          <p:cNvPr id="23" name="Google Shape;144;p3">
            <a:extLst>
              <a:ext uri="{FF2B5EF4-FFF2-40B4-BE49-F238E27FC236}">
                <a16:creationId xmlns:a16="http://schemas.microsoft.com/office/drawing/2014/main" id="{10865E4B-75D9-53D3-6959-046E8BAF3C83}"/>
              </a:ext>
            </a:extLst>
          </p:cNvPr>
          <p:cNvSpPr txBox="1">
            <a:spLocks/>
          </p:cNvSpPr>
          <p:nvPr/>
        </p:nvSpPr>
        <p:spPr>
          <a:xfrm>
            <a:off x="657807" y="24076"/>
            <a:ext cx="7095903" cy="3661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3200" dirty="0"/>
              <a:t>Three Tiers of Implementation  </a:t>
            </a:r>
            <a:endParaRPr lang="en-US" sz="4400" dirty="0"/>
          </a:p>
        </p:txBody>
      </p:sp>
      <p:sp>
        <p:nvSpPr>
          <p:cNvPr id="26" name="TextBox 25">
            <a:extLst>
              <a:ext uri="{FF2B5EF4-FFF2-40B4-BE49-F238E27FC236}">
                <a16:creationId xmlns:a16="http://schemas.microsoft.com/office/drawing/2014/main" id="{9601D6E2-B2EE-461C-4AA2-3CD6520B392D}"/>
              </a:ext>
            </a:extLst>
          </p:cNvPr>
          <p:cNvSpPr txBox="1"/>
          <p:nvPr/>
        </p:nvSpPr>
        <p:spPr>
          <a:xfrm>
            <a:off x="6978769" y="3019058"/>
            <a:ext cx="2613884" cy="7386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Depot Tier Software</a:t>
            </a:r>
          </a:p>
          <a:p>
            <a:pPr marL="285750" indent="-285750">
              <a:buFont typeface="Arial" panose="020B0604020202020204" pitchFamily="34" charset="0"/>
              <a:buChar char="•"/>
            </a:pPr>
            <a:r>
              <a:rPr lang="en-US" dirty="0"/>
              <a:t>QUEEN BEE</a:t>
            </a:r>
          </a:p>
          <a:p>
            <a:pPr marL="285750" indent="-285750">
              <a:buFont typeface="Arial" panose="020B0604020202020204" pitchFamily="34" charset="0"/>
              <a:buChar char="•"/>
            </a:pPr>
            <a:r>
              <a:rPr lang="en-US" dirty="0"/>
              <a:t>PAWN SHOP</a:t>
            </a:r>
          </a:p>
        </p:txBody>
      </p:sp>
      <p:sp>
        <p:nvSpPr>
          <p:cNvPr id="30" name="TextBox 29">
            <a:extLst>
              <a:ext uri="{FF2B5EF4-FFF2-40B4-BE49-F238E27FC236}">
                <a16:creationId xmlns:a16="http://schemas.microsoft.com/office/drawing/2014/main" id="{7AE0D6A1-3AA5-962C-6845-A0F047180CE5}"/>
              </a:ext>
            </a:extLst>
          </p:cNvPr>
          <p:cNvSpPr txBox="1"/>
          <p:nvPr/>
        </p:nvSpPr>
        <p:spPr>
          <a:xfrm>
            <a:off x="7009813" y="5018678"/>
            <a:ext cx="2613884"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Tactical Edge Tier Software</a:t>
            </a:r>
          </a:p>
          <a:p>
            <a:pPr marL="285750" indent="-285750">
              <a:buFont typeface="Arial" panose="020B0604020202020204" pitchFamily="34" charset="0"/>
              <a:buChar char="•"/>
            </a:pPr>
            <a:r>
              <a:rPr lang="en-US" dirty="0"/>
              <a:t>TURBO ROOK</a:t>
            </a:r>
          </a:p>
          <a:p>
            <a:pPr marL="285750" indent="-285750">
              <a:buFont typeface="Arial" panose="020B0604020202020204" pitchFamily="34" charset="0"/>
              <a:buChar char="•"/>
            </a:pPr>
            <a:r>
              <a:rPr lang="en-US" dirty="0"/>
              <a:t>TRUSTY KNIGHT</a:t>
            </a:r>
          </a:p>
          <a:p>
            <a:endParaRPr lang="en-US" dirty="0"/>
          </a:p>
        </p:txBody>
      </p:sp>
    </p:spTree>
    <p:extLst>
      <p:ext uri="{BB962C8B-B14F-4D97-AF65-F5344CB8AC3E}">
        <p14:creationId xmlns:p14="http://schemas.microsoft.com/office/powerpoint/2010/main" val="370295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p:nvPr/>
        </p:nvSpPr>
        <p:spPr>
          <a:xfrm>
            <a:off x="6622026" y="5877763"/>
            <a:ext cx="4114800" cy="980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8" name="Google Shape;128;p2"/>
          <p:cNvSpPr txBox="1">
            <a:spLocks noGrp="1"/>
          </p:cNvSpPr>
          <p:nvPr>
            <p:ph type="title"/>
          </p:nvPr>
        </p:nvSpPr>
        <p:spPr>
          <a:xfrm>
            <a:off x="5622581" y="270244"/>
            <a:ext cx="6428739" cy="143594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000"/>
              <a:buFont typeface="Calibri"/>
              <a:buNone/>
            </a:pPr>
            <a:r>
              <a:rPr lang="en-US" sz="2800" dirty="0"/>
              <a:t>CLOUD ROOK</a:t>
            </a:r>
            <a:br>
              <a:rPr lang="en-US" sz="2800" dirty="0"/>
            </a:br>
            <a:r>
              <a:rPr lang="en-US" sz="2800" dirty="0"/>
              <a:t>Enterprise Cloud Environment</a:t>
            </a:r>
            <a:endParaRPr sz="4000" dirty="0"/>
          </a:p>
        </p:txBody>
      </p:sp>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dirty="0"/>
          </a:p>
        </p:txBody>
      </p:sp>
      <p:cxnSp>
        <p:nvCxnSpPr>
          <p:cNvPr id="132" name="Google Shape;132;p2"/>
          <p:cNvCxnSpPr/>
          <p:nvPr/>
        </p:nvCxnSpPr>
        <p:spPr>
          <a:xfrm>
            <a:off x="6739292" y="775552"/>
            <a:ext cx="4504838" cy="0"/>
          </a:xfrm>
          <a:prstGeom prst="straightConnector1">
            <a:avLst/>
          </a:prstGeom>
          <a:noFill/>
          <a:ln w="9525" cap="flat" cmpd="sng">
            <a:solidFill>
              <a:schemeClr val="dk1"/>
            </a:solidFill>
            <a:prstDash val="solid"/>
            <a:miter lim="800000"/>
            <a:headEnd type="none" w="sm" len="sm"/>
            <a:tailEnd type="none" w="sm" len="sm"/>
          </a:ln>
        </p:spPr>
      </p:cxn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cxnSp>
        <p:nvCxnSpPr>
          <p:cNvPr id="134" name="Google Shape;134;p2"/>
          <p:cNvCxnSpPr>
            <a:cxnSpLocks/>
          </p:cNvCxnSpPr>
          <p:nvPr/>
        </p:nvCxnSpPr>
        <p:spPr>
          <a:xfrm>
            <a:off x="7379527" y="6556428"/>
            <a:ext cx="4169742" cy="0"/>
          </a:xfrm>
          <a:prstGeom prst="straightConnector1">
            <a:avLst/>
          </a:prstGeom>
          <a:noFill/>
          <a:ln w="9525" cap="flat" cmpd="sng">
            <a:solidFill>
              <a:schemeClr val="dk1"/>
            </a:solidFill>
            <a:prstDash val="solid"/>
            <a:miter lim="800000"/>
            <a:headEnd type="none" w="sm" len="sm"/>
            <a:tailEnd type="none" w="sm" len="sm"/>
          </a:ln>
        </p:spPr>
      </p:cxnSp>
      <p:pic>
        <p:nvPicPr>
          <p:cNvPr id="7" name="Picture 6">
            <a:extLst>
              <a:ext uri="{FF2B5EF4-FFF2-40B4-BE49-F238E27FC236}">
                <a16:creationId xmlns:a16="http://schemas.microsoft.com/office/drawing/2014/main" id="{5DEB0190-292B-2FA8-F35B-03A62845C3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8" y="0"/>
            <a:ext cx="5185171" cy="6858000"/>
          </a:xfrm>
          <a:prstGeom prst="parallelogram">
            <a:avLst>
              <a:gd name="adj" fmla="val 15552"/>
            </a:avLst>
          </a:prstGeom>
          <a:solidFill>
            <a:srgbClr val="002060"/>
          </a:solidFill>
          <a:ln>
            <a:noFill/>
          </a:ln>
        </p:spPr>
      </p:pic>
      <p:sp>
        <p:nvSpPr>
          <p:cNvPr id="2" name="Google Shape;130;p2">
            <a:extLst>
              <a:ext uri="{FF2B5EF4-FFF2-40B4-BE49-F238E27FC236}">
                <a16:creationId xmlns:a16="http://schemas.microsoft.com/office/drawing/2014/main" id="{F2AFB2CB-7605-336A-C3EE-114CEBC0CF56}"/>
              </a:ext>
            </a:extLst>
          </p:cNvPr>
          <p:cNvSpPr txBox="1">
            <a:spLocks noGrp="1"/>
          </p:cNvSpPr>
          <p:nvPr>
            <p:ph type="body" idx="1"/>
          </p:nvPr>
        </p:nvSpPr>
        <p:spPr>
          <a:xfrm>
            <a:off x="5236291" y="1454218"/>
            <a:ext cx="6534952" cy="45143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600"/>
              </a:spcAft>
              <a:buClr>
                <a:srgbClr val="000000"/>
              </a:buClr>
              <a:buSzPts val="2400"/>
            </a:pPr>
            <a:r>
              <a:rPr lang="en-US" i="1" dirty="0">
                <a:solidFill>
                  <a:srgbClr val="000000"/>
                </a:solidFill>
              </a:rPr>
              <a:t>Enterprise Authoritative Repository</a:t>
            </a:r>
          </a:p>
          <a:p>
            <a:pPr marL="342900" marR="0" lvl="0" indent="-342900" algn="l" rtl="0">
              <a:lnSpc>
                <a:spcPct val="100000"/>
              </a:lnSpc>
              <a:spcBef>
                <a:spcPts val="0"/>
              </a:spcBef>
              <a:spcAft>
                <a:spcPts val="600"/>
              </a:spcAft>
              <a:buClr>
                <a:srgbClr val="000000"/>
              </a:buClr>
              <a:buSzPts val="2400"/>
              <a:buFont typeface="Arial"/>
              <a:buChar char="•"/>
            </a:pPr>
            <a:r>
              <a:rPr lang="en-US" dirty="0">
                <a:solidFill>
                  <a:srgbClr val="000000"/>
                </a:solidFill>
              </a:rPr>
              <a:t>Hosts the </a:t>
            </a:r>
            <a:r>
              <a:rPr lang="en-US" u="sng" dirty="0">
                <a:solidFill>
                  <a:srgbClr val="000000"/>
                </a:solidFill>
              </a:rPr>
              <a:t>Unified Platform Enterprise Authoritative Repository</a:t>
            </a:r>
          </a:p>
          <a:p>
            <a:pPr marL="342900" marR="0" lvl="0" indent="-342900" algn="l" rtl="0">
              <a:lnSpc>
                <a:spcPct val="100000"/>
              </a:lnSpc>
              <a:spcBef>
                <a:spcPts val="0"/>
              </a:spcBef>
              <a:spcAft>
                <a:spcPts val="600"/>
              </a:spcAft>
              <a:buClr>
                <a:srgbClr val="000000"/>
              </a:buClr>
              <a:buSzPts val="2400"/>
              <a:buFont typeface="Arial"/>
              <a:buChar char="•"/>
            </a:pPr>
            <a:r>
              <a:rPr lang="en-US" dirty="0">
                <a:solidFill>
                  <a:srgbClr val="000000"/>
                </a:solidFill>
              </a:rPr>
              <a:t>Currently hosted in </a:t>
            </a:r>
            <a:r>
              <a:rPr lang="en-US" i="1" dirty="0">
                <a:solidFill>
                  <a:srgbClr val="000000"/>
                </a:solidFill>
              </a:rPr>
              <a:t>AWS Commercial Cloud Environment </a:t>
            </a:r>
            <a:r>
              <a:rPr lang="en-US" dirty="0">
                <a:solidFill>
                  <a:srgbClr val="000000"/>
                </a:solidFill>
              </a:rPr>
              <a:t>and available in AWS Gov Cloud Environment</a:t>
            </a:r>
          </a:p>
          <a:p>
            <a:pPr marL="342900" indent="-342900">
              <a:lnSpc>
                <a:spcPct val="100000"/>
              </a:lnSpc>
              <a:spcBef>
                <a:spcPts val="0"/>
              </a:spcBef>
              <a:spcAft>
                <a:spcPts val="600"/>
              </a:spcAft>
              <a:buClr>
                <a:srgbClr val="000000"/>
              </a:buClr>
              <a:buSzPts val="2400"/>
              <a:buFont typeface="Arial"/>
              <a:buChar char="•"/>
            </a:pPr>
            <a:r>
              <a:rPr lang="en-US" dirty="0">
                <a:solidFill>
                  <a:srgbClr val="000000"/>
                </a:solidFill>
              </a:rPr>
              <a:t>Developed using </a:t>
            </a:r>
            <a:r>
              <a:rPr lang="en-US" i="1" dirty="0">
                <a:solidFill>
                  <a:srgbClr val="000000"/>
                </a:solidFill>
              </a:rPr>
              <a:t>Infrastructure as Code (IaC) </a:t>
            </a:r>
            <a:r>
              <a:rPr lang="en-US" dirty="0">
                <a:solidFill>
                  <a:srgbClr val="000000"/>
                </a:solidFill>
              </a:rPr>
              <a:t>so can be stood up in any AWS environment</a:t>
            </a:r>
          </a:p>
          <a:p>
            <a:pPr marL="0" indent="0">
              <a:lnSpc>
                <a:spcPct val="100000"/>
              </a:lnSpc>
              <a:spcBef>
                <a:spcPts val="0"/>
              </a:spcBef>
              <a:spcAft>
                <a:spcPts val="600"/>
              </a:spcAft>
              <a:buClr>
                <a:srgbClr val="000000"/>
              </a:buClr>
              <a:buSzPts val="2400"/>
            </a:pPr>
            <a:endParaRPr lang="en-US" dirty="0">
              <a:solidFill>
                <a:srgbClr val="000000"/>
              </a:solidFill>
            </a:endParaRPr>
          </a:p>
          <a:p>
            <a:pPr marL="0" indent="0">
              <a:lnSpc>
                <a:spcPct val="100000"/>
              </a:lnSpc>
              <a:spcBef>
                <a:spcPts val="0"/>
              </a:spcBef>
              <a:spcAft>
                <a:spcPts val="600"/>
              </a:spcAft>
              <a:buClr>
                <a:srgbClr val="000000"/>
              </a:buClr>
              <a:buSzPts val="2400"/>
            </a:pPr>
            <a:r>
              <a:rPr lang="en-US" i="1" dirty="0">
                <a:solidFill>
                  <a:srgbClr val="000000"/>
                </a:solidFill>
              </a:rPr>
              <a:t>Software Pipeline &amp; Ephemeral Test Environment </a:t>
            </a:r>
          </a:p>
          <a:p>
            <a:pPr marL="342900" indent="-342900">
              <a:lnSpc>
                <a:spcPct val="100000"/>
              </a:lnSpc>
              <a:spcBef>
                <a:spcPts val="0"/>
              </a:spcBef>
              <a:spcAft>
                <a:spcPts val="600"/>
              </a:spcAft>
              <a:buClr>
                <a:srgbClr val="000000"/>
              </a:buClr>
              <a:buSzPts val="2400"/>
              <a:buFont typeface="Arial"/>
              <a:buChar char="•"/>
            </a:pPr>
            <a:r>
              <a:rPr lang="en-US" dirty="0">
                <a:solidFill>
                  <a:srgbClr val="000000"/>
                </a:solidFill>
              </a:rPr>
              <a:t>Leverages Robust </a:t>
            </a:r>
            <a:r>
              <a:rPr lang="en-US" u="sng" dirty="0">
                <a:solidFill>
                  <a:srgbClr val="000000"/>
                </a:solidFill>
              </a:rPr>
              <a:t>Software Pipeline</a:t>
            </a:r>
          </a:p>
          <a:p>
            <a:pPr marL="342900" indent="-342900">
              <a:lnSpc>
                <a:spcPct val="100000"/>
              </a:lnSpc>
              <a:spcBef>
                <a:spcPts val="0"/>
              </a:spcBef>
              <a:spcAft>
                <a:spcPts val="600"/>
              </a:spcAft>
              <a:buClr>
                <a:srgbClr val="000000"/>
              </a:buClr>
              <a:buSzPts val="2400"/>
              <a:buFont typeface="Arial"/>
              <a:buChar char="•"/>
            </a:pPr>
            <a:r>
              <a:rPr lang="en-US" dirty="0">
                <a:solidFill>
                  <a:srgbClr val="000000"/>
                </a:solidFill>
              </a:rPr>
              <a:t>Accounts for </a:t>
            </a:r>
            <a:r>
              <a:rPr lang="en-US" i="1" dirty="0">
                <a:solidFill>
                  <a:srgbClr val="000000"/>
                </a:solidFill>
              </a:rPr>
              <a:t>External Contributors </a:t>
            </a:r>
            <a:r>
              <a:rPr lang="en-US" dirty="0">
                <a:solidFill>
                  <a:srgbClr val="000000"/>
                </a:solidFill>
              </a:rPr>
              <a:t>of Automation Scripts (Ansible)</a:t>
            </a:r>
          </a:p>
          <a:p>
            <a:pPr marL="342900" marR="0" lvl="0" indent="-342900" algn="l" rtl="0">
              <a:lnSpc>
                <a:spcPct val="100000"/>
              </a:lnSpc>
              <a:spcBef>
                <a:spcPts val="0"/>
              </a:spcBef>
              <a:spcAft>
                <a:spcPts val="600"/>
              </a:spcAft>
              <a:buClr>
                <a:srgbClr val="000000"/>
              </a:buClr>
              <a:buSzPts val="2400"/>
              <a:buFont typeface="Arial"/>
              <a:buChar char="•"/>
            </a:pPr>
            <a:r>
              <a:rPr lang="en-US" dirty="0">
                <a:solidFill>
                  <a:srgbClr val="000000"/>
                </a:solidFill>
              </a:rPr>
              <a:t>Hosts </a:t>
            </a:r>
            <a:r>
              <a:rPr lang="en-US" u="sng" dirty="0">
                <a:solidFill>
                  <a:srgbClr val="000000"/>
                </a:solidFill>
              </a:rPr>
              <a:t>Ephemeral Test Environment </a:t>
            </a:r>
          </a:p>
          <a:p>
            <a:pPr marL="342900" marR="0" lvl="0" indent="-342900" algn="l" rtl="0">
              <a:lnSpc>
                <a:spcPct val="100000"/>
              </a:lnSpc>
              <a:spcBef>
                <a:spcPts val="0"/>
              </a:spcBef>
              <a:spcAft>
                <a:spcPts val="600"/>
              </a:spcAft>
              <a:buClr>
                <a:srgbClr val="000000"/>
              </a:buClr>
              <a:buSzPts val="2400"/>
              <a:buFont typeface="Arial"/>
              <a:buChar char="•"/>
            </a:pPr>
            <a:r>
              <a:rPr lang="en-US" dirty="0">
                <a:solidFill>
                  <a:schemeClr val="tx1"/>
                </a:solidFill>
              </a:rPr>
              <a:t>Hosts a Containerized Web Application to allows users to </a:t>
            </a:r>
            <a:r>
              <a:rPr lang="en-US" u="sng" dirty="0">
                <a:solidFill>
                  <a:schemeClr val="tx1"/>
                </a:solidFill>
              </a:rPr>
              <a:t>choose the software applications </a:t>
            </a:r>
            <a:r>
              <a:rPr lang="en-US" dirty="0">
                <a:solidFill>
                  <a:schemeClr val="tx1"/>
                </a:solidFill>
              </a:rPr>
              <a:t>they want to use</a:t>
            </a:r>
          </a:p>
          <a:p>
            <a:pPr marL="342900" marR="0" lvl="0" indent="-342900" algn="l" rtl="0">
              <a:lnSpc>
                <a:spcPct val="100000"/>
              </a:lnSpc>
              <a:spcBef>
                <a:spcPts val="0"/>
              </a:spcBef>
              <a:spcAft>
                <a:spcPts val="600"/>
              </a:spcAft>
              <a:buClr>
                <a:srgbClr val="000000"/>
              </a:buClr>
              <a:buSzPts val="2400"/>
              <a:buFont typeface="Arial"/>
              <a:buChar char="•"/>
            </a:pPr>
            <a:endParaRPr lang="en-US" dirty="0">
              <a:solidFill>
                <a:srgbClr val="000000"/>
              </a:solidFill>
            </a:endParaRPr>
          </a:p>
          <a:p>
            <a:pPr marL="342900" indent="-342900">
              <a:lnSpc>
                <a:spcPct val="100000"/>
              </a:lnSpc>
              <a:spcBef>
                <a:spcPts val="0"/>
              </a:spcBef>
              <a:spcAft>
                <a:spcPts val="600"/>
              </a:spcAft>
              <a:buClr>
                <a:srgbClr val="000000"/>
              </a:buClr>
              <a:buSzPts val="2400"/>
              <a:buFont typeface="Arial"/>
              <a:buChar char="•"/>
            </a:pPr>
            <a:endParaRPr lang="en-US" i="0" u="none" strike="noStrike" cap="none"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0" marR="0" lvl="0" indent="0" algn="l" rtl="0">
              <a:lnSpc>
                <a:spcPct val="100000"/>
              </a:lnSpc>
              <a:spcBef>
                <a:spcPts val="0"/>
              </a:spcBef>
              <a:spcAft>
                <a:spcPts val="0"/>
              </a:spcAft>
              <a:buClr>
                <a:srgbClr val="000000"/>
              </a:buClr>
              <a:buSzPts val="2400"/>
            </a:pPr>
            <a:endParaRPr lang="en-US" dirty="0">
              <a:solidFill>
                <a:srgbClr val="000000"/>
              </a:solidFill>
            </a:endParaRPr>
          </a:p>
        </p:txBody>
      </p:sp>
    </p:spTree>
    <p:extLst>
      <p:ext uri="{BB962C8B-B14F-4D97-AF65-F5344CB8AC3E}">
        <p14:creationId xmlns:p14="http://schemas.microsoft.com/office/powerpoint/2010/main" val="217899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p:nvPr/>
        </p:nvSpPr>
        <p:spPr>
          <a:xfrm>
            <a:off x="6622026" y="5877763"/>
            <a:ext cx="4114800" cy="980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dirty="0"/>
          </a:p>
        </p:txBody>
      </p:sp>
      <p:cxnSp>
        <p:nvCxnSpPr>
          <p:cNvPr id="132" name="Google Shape;132;p2"/>
          <p:cNvCxnSpPr/>
          <p:nvPr/>
        </p:nvCxnSpPr>
        <p:spPr>
          <a:xfrm>
            <a:off x="6739292" y="775552"/>
            <a:ext cx="4504838" cy="0"/>
          </a:xfrm>
          <a:prstGeom prst="straightConnector1">
            <a:avLst/>
          </a:prstGeom>
          <a:noFill/>
          <a:ln w="9525" cap="flat" cmpd="sng">
            <a:solidFill>
              <a:schemeClr val="dk1"/>
            </a:solidFill>
            <a:prstDash val="solid"/>
            <a:miter lim="800000"/>
            <a:headEnd type="none" w="sm" len="sm"/>
            <a:tailEnd type="none" w="sm" len="sm"/>
          </a:ln>
        </p:spPr>
      </p:cxn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cxnSp>
        <p:nvCxnSpPr>
          <p:cNvPr id="134" name="Google Shape;134;p2"/>
          <p:cNvCxnSpPr>
            <a:cxnSpLocks/>
          </p:cNvCxnSpPr>
          <p:nvPr/>
        </p:nvCxnSpPr>
        <p:spPr>
          <a:xfrm>
            <a:off x="7379527" y="6556428"/>
            <a:ext cx="4169742" cy="0"/>
          </a:xfrm>
          <a:prstGeom prst="straightConnector1">
            <a:avLst/>
          </a:prstGeom>
          <a:noFill/>
          <a:ln w="9525" cap="flat" cmpd="sng">
            <a:solidFill>
              <a:schemeClr val="dk1"/>
            </a:solidFill>
            <a:prstDash val="solid"/>
            <a:miter lim="800000"/>
            <a:headEnd type="none" w="sm" len="sm"/>
            <a:tailEnd type="none" w="sm" len="sm"/>
          </a:ln>
        </p:spPr>
      </p:cxnSp>
      <p:pic>
        <p:nvPicPr>
          <p:cNvPr id="4" name="Picture 3">
            <a:extLst>
              <a:ext uri="{FF2B5EF4-FFF2-40B4-BE49-F238E27FC236}">
                <a16:creationId xmlns:a16="http://schemas.microsoft.com/office/drawing/2014/main" id="{8670F7B8-6D44-777B-BDA0-36ACCEA78E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5251786" cy="6858000"/>
          </a:xfrm>
          <a:prstGeom prst="parallelogram">
            <a:avLst>
              <a:gd name="adj" fmla="val 15552"/>
            </a:avLst>
          </a:prstGeom>
          <a:solidFill>
            <a:srgbClr val="002060"/>
          </a:solidFill>
          <a:ln>
            <a:noFill/>
          </a:ln>
        </p:spPr>
      </p:pic>
      <p:sp>
        <p:nvSpPr>
          <p:cNvPr id="8" name="Google Shape;128;p2">
            <a:extLst>
              <a:ext uri="{FF2B5EF4-FFF2-40B4-BE49-F238E27FC236}">
                <a16:creationId xmlns:a16="http://schemas.microsoft.com/office/drawing/2014/main" id="{1218C0B7-A894-F3A6-F13E-E8EE35C01EBC}"/>
              </a:ext>
            </a:extLst>
          </p:cNvPr>
          <p:cNvSpPr txBox="1">
            <a:spLocks/>
          </p:cNvSpPr>
          <p:nvPr/>
        </p:nvSpPr>
        <p:spPr>
          <a:xfrm>
            <a:off x="5622581" y="270244"/>
            <a:ext cx="6428739" cy="14359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spcBef>
                <a:spcPts val="0"/>
              </a:spcBef>
              <a:buSzPts val="4000"/>
            </a:pPr>
            <a:r>
              <a:rPr lang="en-US" sz="2800" dirty="0"/>
              <a:t>QUEEN BEE</a:t>
            </a:r>
            <a:br>
              <a:rPr lang="en-US" sz="2800" dirty="0"/>
            </a:br>
            <a:r>
              <a:rPr lang="en-US" sz="2400" dirty="0"/>
              <a:t>Depot Server &amp; Provisioning Laptop Builder</a:t>
            </a:r>
            <a:endParaRPr lang="en-US" sz="4000" dirty="0"/>
          </a:p>
        </p:txBody>
      </p:sp>
      <p:sp>
        <p:nvSpPr>
          <p:cNvPr id="2" name="Google Shape;130;p2">
            <a:extLst>
              <a:ext uri="{FF2B5EF4-FFF2-40B4-BE49-F238E27FC236}">
                <a16:creationId xmlns:a16="http://schemas.microsoft.com/office/drawing/2014/main" id="{487AAC96-3EE0-2E72-AE60-A817D0BDE246}"/>
              </a:ext>
            </a:extLst>
          </p:cNvPr>
          <p:cNvSpPr txBox="1">
            <a:spLocks noGrp="1"/>
          </p:cNvSpPr>
          <p:nvPr>
            <p:ph type="body" idx="1"/>
          </p:nvPr>
        </p:nvSpPr>
        <p:spPr>
          <a:xfrm>
            <a:off x="5400091" y="1454218"/>
            <a:ext cx="6534952" cy="45143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600"/>
              </a:spcAft>
              <a:buClr>
                <a:srgbClr val="000000"/>
              </a:buClr>
              <a:buSzPts val="2400"/>
            </a:pPr>
            <a:r>
              <a:rPr lang="en-US" i="1" dirty="0">
                <a:solidFill>
                  <a:srgbClr val="000000"/>
                </a:solidFill>
              </a:rPr>
              <a:t>Managed Local Repository</a:t>
            </a:r>
          </a:p>
          <a:p>
            <a:pPr marL="342900" marR="0" lvl="0" indent="-342900" algn="l" rtl="0">
              <a:lnSpc>
                <a:spcPct val="100000"/>
              </a:lnSpc>
              <a:spcBef>
                <a:spcPts val="0"/>
              </a:spcBef>
              <a:spcAft>
                <a:spcPts val="600"/>
              </a:spcAft>
              <a:buClr>
                <a:srgbClr val="000000"/>
              </a:buClr>
              <a:buSzPts val="2400"/>
              <a:buFont typeface="Arial"/>
              <a:buChar char="•"/>
            </a:pPr>
            <a:r>
              <a:rPr lang="en-US" dirty="0">
                <a:solidFill>
                  <a:srgbClr val="000000"/>
                </a:solidFill>
              </a:rPr>
              <a:t>Local </a:t>
            </a:r>
            <a:r>
              <a:rPr lang="en-US" u="sng" dirty="0">
                <a:solidFill>
                  <a:srgbClr val="000000"/>
                </a:solidFill>
              </a:rPr>
              <a:t>Cached Copy of Enterprise Authoritative Repository</a:t>
            </a:r>
          </a:p>
          <a:p>
            <a:pPr marL="342900" marR="0" lvl="0" indent="-342900" algn="l" rtl="0">
              <a:lnSpc>
                <a:spcPct val="100000"/>
              </a:lnSpc>
              <a:spcBef>
                <a:spcPts val="0"/>
              </a:spcBef>
              <a:spcAft>
                <a:spcPts val="600"/>
              </a:spcAft>
              <a:buClr>
                <a:srgbClr val="000000"/>
              </a:buClr>
              <a:buSzPts val="2400"/>
              <a:buFont typeface="Arial"/>
              <a:buChar char="•"/>
            </a:pPr>
            <a:r>
              <a:rPr lang="en-US" dirty="0">
                <a:solidFill>
                  <a:srgbClr val="000000"/>
                </a:solidFill>
              </a:rPr>
              <a:t>Can run connected or disconnected from Enterprise</a:t>
            </a:r>
          </a:p>
          <a:p>
            <a:pPr marL="342900" marR="0" lvl="0" indent="-342900" algn="l" rtl="0">
              <a:lnSpc>
                <a:spcPct val="100000"/>
              </a:lnSpc>
              <a:spcBef>
                <a:spcPts val="0"/>
              </a:spcBef>
              <a:spcAft>
                <a:spcPts val="600"/>
              </a:spcAft>
              <a:buClr>
                <a:srgbClr val="000000"/>
              </a:buClr>
              <a:buSzPts val="2400"/>
              <a:buFont typeface="Arial"/>
              <a:buChar char="•"/>
            </a:pPr>
            <a:r>
              <a:rPr lang="en-US" dirty="0">
                <a:solidFill>
                  <a:srgbClr val="000000"/>
                </a:solidFill>
              </a:rPr>
              <a:t>User Driven Update Frequency of Repository</a:t>
            </a:r>
          </a:p>
          <a:p>
            <a:pPr marL="342900" marR="0" lvl="0" indent="-342900" algn="l" rtl="0">
              <a:lnSpc>
                <a:spcPct val="100000"/>
              </a:lnSpc>
              <a:spcBef>
                <a:spcPts val="0"/>
              </a:spcBef>
              <a:spcAft>
                <a:spcPts val="600"/>
              </a:spcAft>
              <a:buClr>
                <a:srgbClr val="000000"/>
              </a:buClr>
              <a:buSzPts val="2400"/>
              <a:buFont typeface="Arial"/>
              <a:buChar char="•"/>
            </a:pPr>
            <a:r>
              <a:rPr lang="en-US" u="sng" dirty="0">
                <a:solidFill>
                  <a:srgbClr val="000000"/>
                </a:solidFill>
              </a:rPr>
              <a:t>Software Synchronization</a:t>
            </a:r>
            <a:r>
              <a:rPr lang="en-US" dirty="0">
                <a:solidFill>
                  <a:srgbClr val="000000"/>
                </a:solidFill>
              </a:rPr>
              <a:t> with Enterprise Authoritative Repository managed through User Interface </a:t>
            </a:r>
          </a:p>
          <a:p>
            <a:pPr marL="342900" marR="0" lvl="0" indent="-342900" algn="l" rtl="0">
              <a:lnSpc>
                <a:spcPct val="100000"/>
              </a:lnSpc>
              <a:spcBef>
                <a:spcPts val="0"/>
              </a:spcBef>
              <a:spcAft>
                <a:spcPts val="600"/>
              </a:spcAft>
              <a:buClr>
                <a:srgbClr val="000000"/>
              </a:buClr>
              <a:buSzPts val="2400"/>
              <a:buFont typeface="Arial"/>
              <a:buChar char="•"/>
            </a:pPr>
            <a:endParaRPr lang="en-US" dirty="0">
              <a:solidFill>
                <a:srgbClr val="000000"/>
              </a:solidFill>
            </a:endParaRPr>
          </a:p>
          <a:p>
            <a:pPr marL="0" indent="0">
              <a:lnSpc>
                <a:spcPct val="100000"/>
              </a:lnSpc>
              <a:spcBef>
                <a:spcPts val="0"/>
              </a:spcBef>
              <a:spcAft>
                <a:spcPts val="600"/>
              </a:spcAft>
              <a:buClr>
                <a:srgbClr val="000000"/>
              </a:buClr>
              <a:buSzPts val="2400"/>
            </a:pPr>
            <a:r>
              <a:rPr lang="en-US" i="1" dirty="0">
                <a:solidFill>
                  <a:srgbClr val="000000"/>
                </a:solidFill>
              </a:rPr>
              <a:t>Manage Provisioning Laptop</a:t>
            </a:r>
            <a:endParaRPr lang="en-US" dirty="0">
              <a:solidFill>
                <a:srgbClr val="000000"/>
              </a:solidFill>
            </a:endParaRPr>
          </a:p>
          <a:p>
            <a:pPr marL="342900" marR="0" lvl="0" indent="-342900" algn="l" rtl="0">
              <a:lnSpc>
                <a:spcPct val="100000"/>
              </a:lnSpc>
              <a:spcBef>
                <a:spcPts val="0"/>
              </a:spcBef>
              <a:spcAft>
                <a:spcPts val="600"/>
              </a:spcAft>
              <a:buClr>
                <a:srgbClr val="000000"/>
              </a:buClr>
              <a:buSzPts val="2400"/>
              <a:buFont typeface="Arial"/>
              <a:buChar char="•"/>
            </a:pPr>
            <a:r>
              <a:rPr lang="en-US" dirty="0">
                <a:solidFill>
                  <a:srgbClr val="000000"/>
                </a:solidFill>
              </a:rPr>
              <a:t>Install and Configure TURBO ROOK Software and Local Repository on </a:t>
            </a:r>
            <a:r>
              <a:rPr lang="en-US" u="sng" dirty="0">
                <a:solidFill>
                  <a:srgbClr val="000000"/>
                </a:solidFill>
              </a:rPr>
              <a:t>new Provisioning Laptop</a:t>
            </a:r>
          </a:p>
          <a:p>
            <a:pPr marL="342900" marR="0" lvl="0" indent="-342900" algn="l" rtl="0">
              <a:lnSpc>
                <a:spcPct val="100000"/>
              </a:lnSpc>
              <a:spcBef>
                <a:spcPts val="0"/>
              </a:spcBef>
              <a:spcAft>
                <a:spcPts val="600"/>
              </a:spcAft>
              <a:buClr>
                <a:srgbClr val="000000"/>
              </a:buClr>
              <a:buSzPts val="2400"/>
              <a:buFont typeface="Arial"/>
              <a:buChar char="•"/>
            </a:pPr>
            <a:r>
              <a:rPr lang="en-US" u="sng" dirty="0">
                <a:solidFill>
                  <a:srgbClr val="000000"/>
                </a:solidFill>
              </a:rPr>
              <a:t>Update existing Provisioning Laptop </a:t>
            </a:r>
            <a:r>
              <a:rPr lang="en-US" dirty="0">
                <a:solidFill>
                  <a:srgbClr val="000000"/>
                </a:solidFill>
              </a:rPr>
              <a:t>to most current available release </a:t>
            </a:r>
          </a:p>
          <a:p>
            <a:pPr marL="342900" marR="0" lvl="0" indent="-342900" algn="l" rtl="0">
              <a:lnSpc>
                <a:spcPct val="100000"/>
              </a:lnSpc>
              <a:spcBef>
                <a:spcPts val="0"/>
              </a:spcBef>
              <a:spcAft>
                <a:spcPts val="600"/>
              </a:spcAft>
              <a:buClr>
                <a:srgbClr val="000000"/>
              </a:buClr>
              <a:buSzPts val="2400"/>
              <a:buFont typeface="Arial"/>
              <a:buChar char="•"/>
            </a:pPr>
            <a:r>
              <a:rPr lang="en-US" dirty="0">
                <a:solidFill>
                  <a:srgbClr val="000000"/>
                </a:solidFill>
              </a:rPr>
              <a:t>Updated local Repository on Provisioning Laptop with latest software versions and automation scripts</a:t>
            </a:r>
          </a:p>
          <a:p>
            <a:pPr marL="0" marR="0" lvl="0" indent="0" algn="l" rtl="0">
              <a:lnSpc>
                <a:spcPct val="100000"/>
              </a:lnSpc>
              <a:spcBef>
                <a:spcPts val="0"/>
              </a:spcBef>
              <a:spcAft>
                <a:spcPts val="600"/>
              </a:spcAft>
              <a:buClr>
                <a:srgbClr val="000000"/>
              </a:buClr>
              <a:buSzPts val="2400"/>
            </a:pPr>
            <a:endParaRPr lang="en-US" dirty="0">
              <a:solidFill>
                <a:srgbClr val="000000"/>
              </a:solidFill>
            </a:endParaRPr>
          </a:p>
          <a:p>
            <a:pPr marL="342900" marR="0" lvl="0" indent="-342900" algn="l" rtl="0">
              <a:lnSpc>
                <a:spcPct val="100000"/>
              </a:lnSpc>
              <a:spcBef>
                <a:spcPts val="0"/>
              </a:spcBef>
              <a:spcAft>
                <a:spcPts val="600"/>
              </a:spcAft>
              <a:buClr>
                <a:srgbClr val="000000"/>
              </a:buClr>
              <a:buSzPts val="2400"/>
              <a:buFont typeface="Arial"/>
              <a:buChar char="•"/>
            </a:pPr>
            <a:endParaRPr lang="en-US" dirty="0">
              <a:solidFill>
                <a:srgbClr val="000000"/>
              </a:solidFill>
            </a:endParaRPr>
          </a:p>
          <a:p>
            <a:pPr marL="342900" marR="0" lvl="0" indent="-342900" algn="l" rtl="0">
              <a:lnSpc>
                <a:spcPct val="100000"/>
              </a:lnSpc>
              <a:spcBef>
                <a:spcPts val="0"/>
              </a:spcBef>
              <a:spcAft>
                <a:spcPts val="600"/>
              </a:spcAft>
              <a:buClr>
                <a:srgbClr val="000000"/>
              </a:buClr>
              <a:buSzPts val="2400"/>
              <a:buFont typeface="Arial"/>
              <a:buChar char="•"/>
            </a:pPr>
            <a:endParaRPr lang="en-US" dirty="0">
              <a:solidFill>
                <a:srgbClr val="000000"/>
              </a:solidFill>
            </a:endParaRPr>
          </a:p>
          <a:p>
            <a:pPr marL="342900" indent="-342900">
              <a:lnSpc>
                <a:spcPct val="100000"/>
              </a:lnSpc>
              <a:spcBef>
                <a:spcPts val="0"/>
              </a:spcBef>
              <a:spcAft>
                <a:spcPts val="600"/>
              </a:spcAft>
              <a:buClr>
                <a:srgbClr val="000000"/>
              </a:buClr>
              <a:buSzPts val="2400"/>
              <a:buFont typeface="Arial"/>
              <a:buChar char="•"/>
            </a:pPr>
            <a:endParaRPr lang="en-US" i="0" u="none" strike="noStrike" cap="none"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0" marR="0" lvl="0" indent="0" algn="l" rtl="0">
              <a:lnSpc>
                <a:spcPct val="100000"/>
              </a:lnSpc>
              <a:spcBef>
                <a:spcPts val="0"/>
              </a:spcBef>
              <a:spcAft>
                <a:spcPts val="0"/>
              </a:spcAft>
              <a:buClr>
                <a:srgbClr val="000000"/>
              </a:buClr>
              <a:buSzPts val="2400"/>
            </a:pPr>
            <a:endParaRPr lang="en-US" dirty="0">
              <a:solidFill>
                <a:srgbClr val="000000"/>
              </a:solidFill>
            </a:endParaRPr>
          </a:p>
        </p:txBody>
      </p:sp>
    </p:spTree>
    <p:extLst>
      <p:ext uri="{BB962C8B-B14F-4D97-AF65-F5344CB8AC3E}">
        <p14:creationId xmlns:p14="http://schemas.microsoft.com/office/powerpoint/2010/main" val="2922583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dirty="0"/>
          </a:p>
        </p:txBody>
      </p: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sp>
        <p:nvSpPr>
          <p:cNvPr id="9" name="Google Shape;144;p3">
            <a:extLst>
              <a:ext uri="{FF2B5EF4-FFF2-40B4-BE49-F238E27FC236}">
                <a16:creationId xmlns:a16="http://schemas.microsoft.com/office/drawing/2014/main" id="{021461E4-8FEF-3239-C4D6-0712AC22E5BB}"/>
              </a:ext>
            </a:extLst>
          </p:cNvPr>
          <p:cNvSpPr txBox="1">
            <a:spLocks/>
          </p:cNvSpPr>
          <p:nvPr/>
        </p:nvSpPr>
        <p:spPr>
          <a:xfrm>
            <a:off x="803358" y="-86613"/>
            <a:ext cx="10416330"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3200" dirty="0"/>
              <a:t>Build Provisioning Laptop</a:t>
            </a:r>
            <a:endParaRPr lang="en-US" sz="4400" dirty="0"/>
          </a:p>
        </p:txBody>
      </p:sp>
      <p:cxnSp>
        <p:nvCxnSpPr>
          <p:cNvPr id="2" name="Google Shape;151;p3">
            <a:extLst>
              <a:ext uri="{FF2B5EF4-FFF2-40B4-BE49-F238E27FC236}">
                <a16:creationId xmlns:a16="http://schemas.microsoft.com/office/drawing/2014/main" id="{586051E5-FF73-DE35-6BAD-184F2F49D699}"/>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3" name="Google Shape;130;p2">
            <a:extLst>
              <a:ext uri="{FF2B5EF4-FFF2-40B4-BE49-F238E27FC236}">
                <a16:creationId xmlns:a16="http://schemas.microsoft.com/office/drawing/2014/main" id="{65E3C974-F248-83B7-67F1-5780B99443E7}"/>
              </a:ext>
            </a:extLst>
          </p:cNvPr>
          <p:cNvSpPr txBox="1">
            <a:spLocks noGrp="1"/>
          </p:cNvSpPr>
          <p:nvPr>
            <p:ph type="body" idx="1"/>
          </p:nvPr>
        </p:nvSpPr>
        <p:spPr>
          <a:xfrm>
            <a:off x="195912" y="940086"/>
            <a:ext cx="5738850" cy="4514383"/>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spcAft>
                <a:spcPts val="600"/>
              </a:spcAft>
              <a:buClr>
                <a:srgbClr val="000000"/>
              </a:buClr>
              <a:buSzPts val="2400"/>
            </a:pPr>
            <a:r>
              <a:rPr lang="en-US" b="1" dirty="0">
                <a:solidFill>
                  <a:srgbClr val="000000"/>
                </a:solidFill>
              </a:rPr>
              <a:t>Building/Updating Provisioning Laptop from QUEEN BEE</a:t>
            </a:r>
          </a:p>
          <a:p>
            <a:pPr marL="342900" indent="-342900">
              <a:lnSpc>
                <a:spcPct val="100000"/>
              </a:lnSpc>
              <a:spcBef>
                <a:spcPts val="0"/>
              </a:spcBef>
              <a:spcAft>
                <a:spcPts val="600"/>
              </a:spcAft>
              <a:buClr>
                <a:srgbClr val="000000"/>
              </a:buClr>
              <a:buSzPts val="2400"/>
              <a:buFont typeface="Arial"/>
              <a:buChar char="•"/>
            </a:pPr>
            <a:r>
              <a:rPr lang="en-US" dirty="0">
                <a:solidFill>
                  <a:srgbClr val="000000"/>
                </a:solidFill>
              </a:rPr>
              <a:t>Ability to designate </a:t>
            </a:r>
            <a:r>
              <a:rPr lang="en-US" u="sng" dirty="0">
                <a:solidFill>
                  <a:srgbClr val="000000"/>
                </a:solidFill>
              </a:rPr>
              <a:t>any commodity laptop</a:t>
            </a:r>
            <a:r>
              <a:rPr lang="en-US" dirty="0">
                <a:solidFill>
                  <a:srgbClr val="000000"/>
                </a:solidFill>
              </a:rPr>
              <a:t> to be built as a provisioning laptop (caveat: must have enough storage to pull down a local version of Repository (~2TB maximum)</a:t>
            </a:r>
          </a:p>
          <a:p>
            <a:pPr marL="342900" indent="-342900">
              <a:lnSpc>
                <a:spcPct val="100000"/>
              </a:lnSpc>
              <a:spcBef>
                <a:spcPts val="0"/>
              </a:spcBef>
              <a:spcAft>
                <a:spcPts val="600"/>
              </a:spcAft>
              <a:buClr>
                <a:srgbClr val="000000"/>
              </a:buClr>
              <a:buSzPts val="2400"/>
              <a:buFont typeface="Arial"/>
              <a:buChar char="•"/>
            </a:pPr>
            <a:r>
              <a:rPr lang="en-US" dirty="0">
                <a:solidFill>
                  <a:srgbClr val="000000"/>
                </a:solidFill>
              </a:rPr>
              <a:t>Leverages </a:t>
            </a:r>
            <a:r>
              <a:rPr lang="en-US" u="sng" dirty="0">
                <a:solidFill>
                  <a:srgbClr val="000000"/>
                </a:solidFill>
              </a:rPr>
              <a:t>same provisioning technology</a:t>
            </a:r>
            <a:r>
              <a:rPr lang="en-US" dirty="0">
                <a:solidFill>
                  <a:srgbClr val="000000"/>
                </a:solidFill>
              </a:rPr>
              <a:t> to build a Provisioning Laptop that is used by TURBO ROOK</a:t>
            </a:r>
          </a:p>
          <a:p>
            <a:pPr marL="342900" indent="-342900">
              <a:lnSpc>
                <a:spcPct val="100000"/>
              </a:lnSpc>
              <a:spcBef>
                <a:spcPts val="0"/>
              </a:spcBef>
              <a:spcAft>
                <a:spcPts val="600"/>
              </a:spcAft>
              <a:buClr>
                <a:srgbClr val="000000"/>
              </a:buClr>
              <a:buSzPts val="2400"/>
              <a:buFont typeface="Arial"/>
              <a:buChar char="•"/>
            </a:pPr>
            <a:r>
              <a:rPr lang="en-US" dirty="0">
                <a:solidFill>
                  <a:srgbClr val="000000"/>
                </a:solidFill>
              </a:rPr>
              <a:t>Ability to </a:t>
            </a:r>
            <a:r>
              <a:rPr lang="en-US" u="sng" dirty="0">
                <a:solidFill>
                  <a:srgbClr val="000000"/>
                </a:solidFill>
              </a:rPr>
              <a:t>track current status</a:t>
            </a:r>
            <a:r>
              <a:rPr lang="en-US" dirty="0">
                <a:solidFill>
                  <a:srgbClr val="000000"/>
                </a:solidFill>
              </a:rPr>
              <a:t> of Provisioning Laptop build</a:t>
            </a:r>
          </a:p>
          <a:p>
            <a:pPr marL="342900" indent="-342900">
              <a:lnSpc>
                <a:spcPct val="100000"/>
              </a:lnSpc>
              <a:spcBef>
                <a:spcPts val="0"/>
              </a:spcBef>
              <a:spcAft>
                <a:spcPts val="600"/>
              </a:spcAft>
              <a:buClr>
                <a:srgbClr val="000000"/>
              </a:buClr>
              <a:buSzPts val="2400"/>
              <a:buFont typeface="Arial"/>
              <a:buChar char="•"/>
            </a:pPr>
            <a:r>
              <a:rPr lang="en-US" dirty="0">
                <a:solidFill>
                  <a:srgbClr val="000000"/>
                </a:solidFill>
              </a:rPr>
              <a:t>Ability to </a:t>
            </a:r>
            <a:r>
              <a:rPr lang="en-US" u="sng" dirty="0">
                <a:solidFill>
                  <a:srgbClr val="000000"/>
                </a:solidFill>
              </a:rPr>
              <a:t>view all Ansible output</a:t>
            </a:r>
            <a:r>
              <a:rPr lang="en-US" dirty="0">
                <a:solidFill>
                  <a:srgbClr val="000000"/>
                </a:solidFill>
              </a:rPr>
              <a:t> for Provisioning Laptop build</a:t>
            </a:r>
          </a:p>
          <a:p>
            <a:pPr marL="342900" indent="-342900">
              <a:lnSpc>
                <a:spcPct val="100000"/>
              </a:lnSpc>
              <a:spcBef>
                <a:spcPts val="0"/>
              </a:spcBef>
              <a:spcAft>
                <a:spcPts val="600"/>
              </a:spcAft>
              <a:buClr>
                <a:srgbClr val="000000"/>
              </a:buClr>
              <a:buSzPts val="2400"/>
              <a:buFont typeface="Arial"/>
              <a:buChar char="•"/>
            </a:pPr>
            <a:r>
              <a:rPr lang="en-US" dirty="0">
                <a:solidFill>
                  <a:srgbClr val="000000"/>
                </a:solidFill>
              </a:rPr>
              <a:t>Typical Time to build a Provisioning Laptop with full repository is approximately: 3.5-4 hours (with 1GB NIC) OR 2.0 hours with a 2.5GB NIC (using USBC dongle) </a:t>
            </a:r>
          </a:p>
          <a:p>
            <a:pPr marL="457200" lvl="1" indent="0">
              <a:lnSpc>
                <a:spcPct val="100000"/>
              </a:lnSpc>
              <a:spcBef>
                <a:spcPts val="0"/>
              </a:spcBef>
              <a:spcAft>
                <a:spcPts val="600"/>
              </a:spcAft>
              <a:buClr>
                <a:srgbClr val="000000"/>
              </a:buClr>
              <a:buSzPts val="2400"/>
              <a:buNone/>
            </a:pPr>
            <a:r>
              <a:rPr lang="en-US" sz="1000" i="1" dirty="0">
                <a:solidFill>
                  <a:srgbClr val="000000"/>
                </a:solidFill>
              </a:rPr>
              <a:t>Note: most of this time is coping the repository</a:t>
            </a:r>
            <a:endParaRPr lang="en-US" sz="1000" dirty="0">
              <a:solidFill>
                <a:srgbClr val="000000"/>
              </a:solidFill>
            </a:endParaRPr>
          </a:p>
          <a:p>
            <a:pPr marL="342900" indent="-342900">
              <a:lnSpc>
                <a:spcPct val="100000"/>
              </a:lnSpc>
              <a:spcBef>
                <a:spcPts val="0"/>
              </a:spcBef>
              <a:spcAft>
                <a:spcPts val="600"/>
              </a:spcAft>
              <a:buClr>
                <a:srgbClr val="000000"/>
              </a:buClr>
              <a:buSzPts val="2400"/>
              <a:buFont typeface="Arial"/>
              <a:buChar char="•"/>
            </a:pPr>
            <a:r>
              <a:rPr lang="en-US" dirty="0">
                <a:solidFill>
                  <a:srgbClr val="000000"/>
                </a:solidFill>
              </a:rPr>
              <a:t>At any time, the Provisioning Laptop can be connected to the QUEEN BEE for a </a:t>
            </a:r>
            <a:r>
              <a:rPr lang="en-US" u="sng" dirty="0">
                <a:solidFill>
                  <a:srgbClr val="000000"/>
                </a:solidFill>
              </a:rPr>
              <a:t>forced update</a:t>
            </a:r>
            <a:r>
              <a:rPr lang="en-US" dirty="0">
                <a:solidFill>
                  <a:srgbClr val="000000"/>
                </a:solidFill>
              </a:rPr>
              <a:t> to get the latest QUEEN BEE Software and Updated Repository</a:t>
            </a: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0" marR="0" lvl="0" indent="0" algn="l" rtl="0">
              <a:lnSpc>
                <a:spcPct val="100000"/>
              </a:lnSpc>
              <a:spcBef>
                <a:spcPts val="0"/>
              </a:spcBef>
              <a:spcAft>
                <a:spcPts val="0"/>
              </a:spcAft>
              <a:buClr>
                <a:srgbClr val="000000"/>
              </a:buClr>
              <a:buSzPts val="2400"/>
            </a:pPr>
            <a:endParaRPr lang="en-US" dirty="0">
              <a:solidFill>
                <a:srgbClr val="000000"/>
              </a:solidFill>
            </a:endParaRPr>
          </a:p>
        </p:txBody>
      </p:sp>
      <p:sp>
        <p:nvSpPr>
          <p:cNvPr id="4" name="Rectangle 3">
            <a:extLst>
              <a:ext uri="{FF2B5EF4-FFF2-40B4-BE49-F238E27FC236}">
                <a16:creationId xmlns:a16="http://schemas.microsoft.com/office/drawing/2014/main" id="{B89DC411-1374-FE51-AEB3-82008DB396A0}"/>
              </a:ext>
            </a:extLst>
          </p:cNvPr>
          <p:cNvSpPr/>
          <p:nvPr/>
        </p:nvSpPr>
        <p:spPr>
          <a:xfrm>
            <a:off x="5964411" y="1243401"/>
            <a:ext cx="4967558" cy="1888035"/>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Admin, business, laptop, laptop users, office, person, user icon ">
            <a:extLst>
              <a:ext uri="{FF2B5EF4-FFF2-40B4-BE49-F238E27FC236}">
                <a16:creationId xmlns:a16="http://schemas.microsoft.com/office/drawing/2014/main" id="{D564D28F-4B92-E650-7ABC-D6C063DDB2C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45951" y="1651801"/>
            <a:ext cx="1144277" cy="124604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4E2EAA04-F367-7478-846C-0CA0691B4F6F}"/>
              </a:ext>
            </a:extLst>
          </p:cNvPr>
          <p:cNvCxnSpPr>
            <a:cxnSpLocks/>
          </p:cNvCxnSpPr>
          <p:nvPr/>
        </p:nvCxnSpPr>
        <p:spPr>
          <a:xfrm flipV="1">
            <a:off x="6714306" y="1911577"/>
            <a:ext cx="2674449" cy="37299"/>
          </a:xfrm>
          <a:prstGeom prst="line">
            <a:avLst/>
          </a:prstGeom>
          <a:ln w="698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2D77D9-E84B-F60B-C3CE-427F3B048633}"/>
              </a:ext>
            </a:extLst>
          </p:cNvPr>
          <p:cNvCxnSpPr>
            <a:cxnSpLocks/>
          </p:cNvCxnSpPr>
          <p:nvPr/>
        </p:nvCxnSpPr>
        <p:spPr>
          <a:xfrm flipH="1">
            <a:off x="6723324" y="2754855"/>
            <a:ext cx="2570668" cy="8643"/>
          </a:xfrm>
          <a:prstGeom prst="line">
            <a:avLst/>
          </a:prstGeom>
          <a:ln w="698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0" name="Google Shape;285;p6" descr="A close-up of a computer&#10;&#10;Description automatically generated with medium confidence">
            <a:extLst>
              <a:ext uri="{FF2B5EF4-FFF2-40B4-BE49-F238E27FC236}">
                <a16:creationId xmlns:a16="http://schemas.microsoft.com/office/drawing/2014/main" id="{BA07A49E-EE56-8611-CF66-B50EB0A3CBC8}"/>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294427" y="1779356"/>
            <a:ext cx="1172442" cy="1124173"/>
          </a:xfrm>
          <a:prstGeom prst="rect">
            <a:avLst/>
          </a:prstGeom>
          <a:noFill/>
          <a:ln>
            <a:noFill/>
          </a:ln>
        </p:spPr>
      </p:pic>
      <p:pic>
        <p:nvPicPr>
          <p:cNvPr id="22" name="Picture 21">
            <a:extLst>
              <a:ext uri="{FF2B5EF4-FFF2-40B4-BE49-F238E27FC236}">
                <a16:creationId xmlns:a16="http://schemas.microsoft.com/office/drawing/2014/main" id="{79C8E3E5-017E-6EEA-34EF-5D5976EA23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2655" y="2058841"/>
            <a:ext cx="638858" cy="623861"/>
          </a:xfrm>
          <a:prstGeom prst="rect">
            <a:avLst/>
          </a:prstGeom>
        </p:spPr>
      </p:pic>
      <p:pic>
        <p:nvPicPr>
          <p:cNvPr id="25" name="Google Shape;220;p6" descr="A picture containing cup, indoor, table, sitting&#10;&#10;Description automatically generated">
            <a:extLst>
              <a:ext uri="{FF2B5EF4-FFF2-40B4-BE49-F238E27FC236}">
                <a16:creationId xmlns:a16="http://schemas.microsoft.com/office/drawing/2014/main" id="{630109FD-86AF-28FC-9111-C3A94A5DE780}"/>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191983" y="2375336"/>
            <a:ext cx="274886" cy="379519"/>
          </a:xfrm>
          <a:prstGeom prst="rect">
            <a:avLst/>
          </a:prstGeom>
          <a:noFill/>
          <a:ln>
            <a:noFill/>
          </a:ln>
        </p:spPr>
      </p:pic>
      <p:pic>
        <p:nvPicPr>
          <p:cNvPr id="26" name="Google Shape;225;p6" descr="A computer with a blank screen&#10;&#10;Description automatically generated with medium confidence">
            <a:extLst>
              <a:ext uri="{FF2B5EF4-FFF2-40B4-BE49-F238E27FC236}">
                <a16:creationId xmlns:a16="http://schemas.microsoft.com/office/drawing/2014/main" id="{6B67FA5A-A09B-0930-AA8D-A22B00BEBFB3}"/>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797312" y="1582227"/>
            <a:ext cx="778333" cy="658701"/>
          </a:xfrm>
          <a:prstGeom prst="rect">
            <a:avLst/>
          </a:prstGeom>
          <a:noFill/>
          <a:ln>
            <a:noFill/>
          </a:ln>
        </p:spPr>
      </p:pic>
      <p:pic>
        <p:nvPicPr>
          <p:cNvPr id="27" name="Google Shape;225;p6" descr="A computer with a blank screen&#10;&#10;Description automatically generated with medium confidence">
            <a:extLst>
              <a:ext uri="{FF2B5EF4-FFF2-40B4-BE49-F238E27FC236}">
                <a16:creationId xmlns:a16="http://schemas.microsoft.com/office/drawing/2014/main" id="{F8A24717-A2E8-F920-3037-3D7BEEDFE883}"/>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103762" y="2472735"/>
            <a:ext cx="778333" cy="658701"/>
          </a:xfrm>
          <a:prstGeom prst="rect">
            <a:avLst/>
          </a:prstGeom>
          <a:noFill/>
          <a:ln>
            <a:noFill/>
          </a:ln>
        </p:spPr>
      </p:pic>
      <p:sp>
        <p:nvSpPr>
          <p:cNvPr id="30" name="Google Shape;273;p6">
            <a:extLst>
              <a:ext uri="{FF2B5EF4-FFF2-40B4-BE49-F238E27FC236}">
                <a16:creationId xmlns:a16="http://schemas.microsoft.com/office/drawing/2014/main" id="{C4C6B5E4-FFC7-9821-C080-29B917401E4D}"/>
              </a:ext>
            </a:extLst>
          </p:cNvPr>
          <p:cNvSpPr txBox="1"/>
          <p:nvPr/>
        </p:nvSpPr>
        <p:spPr>
          <a:xfrm>
            <a:off x="7797312" y="1195043"/>
            <a:ext cx="1133282"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dirty="0">
                <a:solidFill>
                  <a:srgbClr val="7F7F7F"/>
                </a:solidFill>
              </a:rPr>
              <a:t>Commodity</a:t>
            </a: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7F7F7F"/>
                </a:solidFill>
                <a:latin typeface="Arial"/>
                <a:ea typeface="Arial"/>
                <a:cs typeface="Arial"/>
                <a:sym typeface="Arial"/>
              </a:rPr>
              <a:t>Laptop</a:t>
            </a:r>
            <a:endParaRPr sz="1400" b="0" i="0" u="none" strike="noStrike" cap="none" dirty="0">
              <a:solidFill>
                <a:srgbClr val="000000"/>
              </a:solidFill>
              <a:latin typeface="Arial"/>
              <a:ea typeface="Arial"/>
              <a:cs typeface="Arial"/>
              <a:sym typeface="Arial"/>
            </a:endParaRPr>
          </a:p>
        </p:txBody>
      </p:sp>
      <p:sp>
        <p:nvSpPr>
          <p:cNvPr id="32" name="Google Shape;273;p6">
            <a:extLst>
              <a:ext uri="{FF2B5EF4-FFF2-40B4-BE49-F238E27FC236}">
                <a16:creationId xmlns:a16="http://schemas.microsoft.com/office/drawing/2014/main" id="{88F1E1C9-6634-9305-3459-E93390372AE3}"/>
              </a:ext>
            </a:extLst>
          </p:cNvPr>
          <p:cNvSpPr txBox="1"/>
          <p:nvPr/>
        </p:nvSpPr>
        <p:spPr>
          <a:xfrm>
            <a:off x="7110427" y="2086536"/>
            <a:ext cx="1133282"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dirty="0">
                <a:solidFill>
                  <a:srgbClr val="7F7F7F"/>
                </a:solidFill>
              </a:rPr>
              <a:t>Provisioning Laptop</a:t>
            </a:r>
            <a:endParaRPr sz="1400" b="0" i="0" u="none" strike="noStrike" cap="none" dirty="0">
              <a:solidFill>
                <a:srgbClr val="000000"/>
              </a:solidFill>
              <a:latin typeface="Arial"/>
              <a:ea typeface="Arial"/>
              <a:cs typeface="Arial"/>
              <a:sym typeface="Arial"/>
            </a:endParaRPr>
          </a:p>
        </p:txBody>
      </p:sp>
      <p:pic>
        <p:nvPicPr>
          <p:cNvPr id="34" name="Picture 33">
            <a:extLst>
              <a:ext uri="{FF2B5EF4-FFF2-40B4-BE49-F238E27FC236}">
                <a16:creationId xmlns:a16="http://schemas.microsoft.com/office/drawing/2014/main" id="{E01FF105-90BB-6542-EFB9-40BD05A51B4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96756" y="2554731"/>
            <a:ext cx="392343" cy="343115"/>
          </a:xfrm>
          <a:prstGeom prst="rect">
            <a:avLst/>
          </a:prstGeom>
        </p:spPr>
      </p:pic>
      <p:sp>
        <p:nvSpPr>
          <p:cNvPr id="35" name="Google Shape;273;p6">
            <a:extLst>
              <a:ext uri="{FF2B5EF4-FFF2-40B4-BE49-F238E27FC236}">
                <a16:creationId xmlns:a16="http://schemas.microsoft.com/office/drawing/2014/main" id="{813E8638-A271-816E-36AF-B6470AEF1199}"/>
              </a:ext>
            </a:extLst>
          </p:cNvPr>
          <p:cNvSpPr txBox="1"/>
          <p:nvPr/>
        </p:nvSpPr>
        <p:spPr>
          <a:xfrm>
            <a:off x="6873058" y="3522865"/>
            <a:ext cx="4428108"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dirty="0">
                <a:solidFill>
                  <a:srgbClr val="7F7F7F"/>
                </a:solidFill>
              </a:rPr>
              <a:t>Monitor QUEEN BEE Build Status</a:t>
            </a:r>
            <a:endParaRPr sz="1400" b="1" i="0" u="none" strike="noStrike" cap="none" dirty="0">
              <a:solidFill>
                <a:srgbClr val="000000"/>
              </a:solidFill>
              <a:latin typeface="Arial"/>
              <a:ea typeface="Arial"/>
              <a:cs typeface="Arial"/>
              <a:sym typeface="Arial"/>
            </a:endParaRPr>
          </a:p>
        </p:txBody>
      </p:sp>
      <p:pic>
        <p:nvPicPr>
          <p:cNvPr id="36" name="Picture 35">
            <a:extLst>
              <a:ext uri="{FF2B5EF4-FFF2-40B4-BE49-F238E27FC236}">
                <a16:creationId xmlns:a16="http://schemas.microsoft.com/office/drawing/2014/main" id="{1665793A-8474-6D91-9D83-9577AC6350E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415062" y="5689681"/>
            <a:ext cx="5267921" cy="1101011"/>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39" name="Rectangle 38">
            <a:extLst>
              <a:ext uri="{FF2B5EF4-FFF2-40B4-BE49-F238E27FC236}">
                <a16:creationId xmlns:a16="http://schemas.microsoft.com/office/drawing/2014/main" id="{64C10B82-2B2E-F7BC-98CB-9265A8CDEC76}"/>
              </a:ext>
            </a:extLst>
          </p:cNvPr>
          <p:cNvSpPr/>
          <p:nvPr/>
        </p:nvSpPr>
        <p:spPr>
          <a:xfrm>
            <a:off x="6429686" y="5676114"/>
            <a:ext cx="5267921" cy="1132945"/>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62AEC82-DE84-1398-049E-3FFB9E9BD491}"/>
              </a:ext>
            </a:extLst>
          </p:cNvPr>
          <p:cNvSpPr txBox="1"/>
          <p:nvPr/>
        </p:nvSpPr>
        <p:spPr>
          <a:xfrm>
            <a:off x="6340038" y="5676114"/>
            <a:ext cx="5243613" cy="1077218"/>
          </a:xfrm>
          <a:prstGeom prst="rect">
            <a:avLst/>
          </a:prstGeom>
          <a:noFill/>
        </p:spPr>
        <p:txBody>
          <a:bodyPr wrap="square" rtlCol="0">
            <a:spAutoFit/>
          </a:bodyPr>
          <a:lstStyle/>
          <a:p>
            <a:pPr>
              <a:spcAft>
                <a:spcPts val="600"/>
              </a:spcAft>
              <a:buSzPts val="2400"/>
            </a:pPr>
            <a:r>
              <a:rPr lang="en-US" sz="1800" b="1" dirty="0">
                <a:latin typeface="Calibri"/>
                <a:cs typeface="Calibri"/>
                <a:sym typeface="Calibri"/>
              </a:rPr>
              <a:t>Focus:</a:t>
            </a:r>
          </a:p>
          <a:p>
            <a:pPr marL="285750" indent="-285750">
              <a:spcAft>
                <a:spcPts val="600"/>
              </a:spcAft>
              <a:buSzPts val="2400"/>
              <a:buFont typeface="Arial" panose="020B0604020202020204" pitchFamily="34" charset="0"/>
              <a:buChar char="•"/>
            </a:pPr>
            <a:r>
              <a:rPr lang="en-US" sz="1800" b="1" dirty="0">
                <a:latin typeface="Calibri"/>
                <a:cs typeface="Calibri"/>
                <a:sym typeface="Calibri"/>
              </a:rPr>
              <a:t>Easily Create Provisioning Laptop</a:t>
            </a:r>
          </a:p>
          <a:p>
            <a:pPr marL="285750" indent="-285750">
              <a:spcAft>
                <a:spcPts val="600"/>
              </a:spcAft>
              <a:buSzPts val="2400"/>
              <a:buFont typeface="Arial" panose="020B0604020202020204" pitchFamily="34" charset="0"/>
              <a:buChar char="•"/>
            </a:pPr>
            <a:r>
              <a:rPr lang="en-US" sz="1800" b="1" dirty="0">
                <a:latin typeface="Calibri"/>
                <a:cs typeface="Calibri"/>
                <a:sym typeface="Calibri"/>
              </a:rPr>
              <a:t>Easily Update Provisioning Laptop</a:t>
            </a:r>
          </a:p>
        </p:txBody>
      </p:sp>
      <p:pic>
        <p:nvPicPr>
          <p:cNvPr id="7" name="Picture 6">
            <a:extLst>
              <a:ext uri="{FF2B5EF4-FFF2-40B4-BE49-F238E27FC236}">
                <a16:creationId xmlns:a16="http://schemas.microsoft.com/office/drawing/2014/main" id="{81B9F1A7-CA26-BABB-404F-36A9005D73A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075221" y="140680"/>
            <a:ext cx="773608" cy="755448"/>
          </a:xfrm>
          <a:prstGeom prst="rect">
            <a:avLst/>
          </a:prstGeom>
        </p:spPr>
      </p:pic>
      <p:pic>
        <p:nvPicPr>
          <p:cNvPr id="15" name="Picture 14" descr="Text&#10;&#10;Description automatically generated">
            <a:extLst>
              <a:ext uri="{FF2B5EF4-FFF2-40B4-BE49-F238E27FC236}">
                <a16:creationId xmlns:a16="http://schemas.microsoft.com/office/drawing/2014/main" id="{17ADC7DB-0A35-41C3-9D84-410909C8874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320580" y="3131436"/>
            <a:ext cx="2754115" cy="1926217"/>
          </a:xfrm>
          <a:prstGeom prst="rect">
            <a:avLst/>
          </a:prstGeom>
        </p:spPr>
      </p:pic>
      <p:pic>
        <p:nvPicPr>
          <p:cNvPr id="19" name="Picture 18" descr="Graphical user interface, website&#10;&#10;Description automatically generated">
            <a:extLst>
              <a:ext uri="{FF2B5EF4-FFF2-40B4-BE49-F238E27FC236}">
                <a16:creationId xmlns:a16="http://schemas.microsoft.com/office/drawing/2014/main" id="{1730898D-02BC-47CA-691E-61C5BE606B3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113403" y="3743970"/>
            <a:ext cx="4015094" cy="1786769"/>
          </a:xfrm>
          <a:prstGeom prst="rect">
            <a:avLst/>
          </a:prstGeom>
        </p:spPr>
      </p:pic>
      <p:sp>
        <p:nvSpPr>
          <p:cNvPr id="5" name="TextBox 4">
            <a:extLst>
              <a:ext uri="{FF2B5EF4-FFF2-40B4-BE49-F238E27FC236}">
                <a16:creationId xmlns:a16="http://schemas.microsoft.com/office/drawing/2014/main" id="{F60EC45A-4862-49DC-5751-D882E9FAD58D}"/>
              </a:ext>
            </a:extLst>
          </p:cNvPr>
          <p:cNvSpPr txBox="1"/>
          <p:nvPr/>
        </p:nvSpPr>
        <p:spPr>
          <a:xfrm>
            <a:off x="5945951" y="864661"/>
            <a:ext cx="4658989" cy="307777"/>
          </a:xfrm>
          <a:prstGeom prst="rect">
            <a:avLst/>
          </a:prstGeom>
          <a:noFill/>
        </p:spPr>
        <p:txBody>
          <a:bodyPr wrap="square" rtlCol="0">
            <a:spAutoFit/>
          </a:bodyPr>
          <a:lstStyle/>
          <a:p>
            <a:r>
              <a:rPr lang="en-US" dirty="0">
                <a:solidFill>
                  <a:schemeClr val="accent5">
                    <a:lumMod val="50000"/>
                    <a:lumOff val="50000"/>
                  </a:schemeClr>
                </a:solidFill>
                <a:hlinkClick r:id="rId14">
                  <a:extLst>
                    <a:ext uri="{A12FA001-AC4F-418D-AE19-62706E023703}">
                      <ahyp:hlinkClr xmlns:ahyp="http://schemas.microsoft.com/office/drawing/2018/hyperlinkcolor" val="tx"/>
                    </a:ext>
                  </a:extLst>
                </a:hlinkClick>
              </a:rPr>
              <a:t>Building a Provisioning Laptop Demonstration</a:t>
            </a:r>
            <a:r>
              <a:rPr lang="en-US" dirty="0">
                <a:solidFill>
                  <a:schemeClr val="accent5">
                    <a:lumMod val="50000"/>
                    <a:lumOff val="50000"/>
                  </a:schemeClr>
                </a:solidFill>
              </a:rPr>
              <a:t> (3.5 mins)</a:t>
            </a:r>
          </a:p>
        </p:txBody>
      </p:sp>
    </p:spTree>
    <p:extLst>
      <p:ext uri="{BB962C8B-B14F-4D97-AF65-F5344CB8AC3E}">
        <p14:creationId xmlns:p14="http://schemas.microsoft.com/office/powerpoint/2010/main" val="379684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p:nvPr/>
        </p:nvSpPr>
        <p:spPr>
          <a:xfrm>
            <a:off x="6622026" y="5877763"/>
            <a:ext cx="4114800" cy="980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8" name="Google Shape;128;p2"/>
          <p:cNvSpPr txBox="1">
            <a:spLocks noGrp="1"/>
          </p:cNvSpPr>
          <p:nvPr>
            <p:ph type="title"/>
          </p:nvPr>
        </p:nvSpPr>
        <p:spPr>
          <a:xfrm>
            <a:off x="5622581" y="270244"/>
            <a:ext cx="6428739" cy="143594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000"/>
              <a:buFont typeface="Calibri"/>
              <a:buNone/>
            </a:pPr>
            <a:r>
              <a:rPr lang="en-US" sz="2800" dirty="0"/>
              <a:t>TURBO ROOK</a:t>
            </a:r>
            <a:br>
              <a:rPr lang="en-US" sz="2800" dirty="0"/>
            </a:br>
            <a:r>
              <a:rPr lang="en-US" sz="2400" dirty="0"/>
              <a:t>Automated Provisioning Software</a:t>
            </a:r>
            <a:endParaRPr sz="4000" dirty="0"/>
          </a:p>
        </p:txBody>
      </p:sp>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dirty="0"/>
          </a:p>
        </p:txBody>
      </p:sp>
      <p:cxnSp>
        <p:nvCxnSpPr>
          <p:cNvPr id="132" name="Google Shape;132;p2"/>
          <p:cNvCxnSpPr/>
          <p:nvPr/>
        </p:nvCxnSpPr>
        <p:spPr>
          <a:xfrm>
            <a:off x="6739292" y="737452"/>
            <a:ext cx="4504838" cy="0"/>
          </a:xfrm>
          <a:prstGeom prst="straightConnector1">
            <a:avLst/>
          </a:prstGeom>
          <a:noFill/>
          <a:ln w="9525" cap="flat" cmpd="sng">
            <a:solidFill>
              <a:schemeClr val="dk1"/>
            </a:solidFill>
            <a:prstDash val="solid"/>
            <a:miter lim="800000"/>
            <a:headEnd type="none" w="sm" len="sm"/>
            <a:tailEnd type="none" w="sm" len="sm"/>
          </a:ln>
        </p:spPr>
      </p:cxn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cxnSp>
        <p:nvCxnSpPr>
          <p:cNvPr id="134" name="Google Shape;134;p2"/>
          <p:cNvCxnSpPr>
            <a:cxnSpLocks/>
          </p:cNvCxnSpPr>
          <p:nvPr/>
        </p:nvCxnSpPr>
        <p:spPr>
          <a:xfrm>
            <a:off x="7379527" y="6556428"/>
            <a:ext cx="4169742" cy="0"/>
          </a:xfrm>
          <a:prstGeom prst="straightConnector1">
            <a:avLst/>
          </a:prstGeom>
          <a:noFill/>
          <a:ln w="9525" cap="flat" cmpd="sng">
            <a:solidFill>
              <a:schemeClr val="dk1"/>
            </a:solidFill>
            <a:prstDash val="solid"/>
            <a:miter lim="800000"/>
            <a:headEnd type="none" w="sm" len="sm"/>
            <a:tailEnd type="none" w="sm" len="sm"/>
          </a:ln>
        </p:spPr>
      </p:cxnSp>
      <p:pic>
        <p:nvPicPr>
          <p:cNvPr id="3" name="Picture 2">
            <a:extLst>
              <a:ext uri="{FF2B5EF4-FFF2-40B4-BE49-F238E27FC236}">
                <a16:creationId xmlns:a16="http://schemas.microsoft.com/office/drawing/2014/main" id="{46D93838-6714-352D-85B1-C1F06972A6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5251785" cy="6858000"/>
          </a:xfrm>
          <a:prstGeom prst="parallelogram">
            <a:avLst>
              <a:gd name="adj" fmla="val 15552"/>
            </a:avLst>
          </a:prstGeom>
          <a:solidFill>
            <a:srgbClr val="002060"/>
          </a:solidFill>
          <a:ln>
            <a:noFill/>
          </a:ln>
        </p:spPr>
      </p:pic>
      <p:sp>
        <p:nvSpPr>
          <p:cNvPr id="2" name="Google Shape;130;p2">
            <a:extLst>
              <a:ext uri="{FF2B5EF4-FFF2-40B4-BE49-F238E27FC236}">
                <a16:creationId xmlns:a16="http://schemas.microsoft.com/office/drawing/2014/main" id="{1FDB6202-944A-E987-3C0E-01A3C993F1C2}"/>
              </a:ext>
            </a:extLst>
          </p:cNvPr>
          <p:cNvSpPr txBox="1">
            <a:spLocks noGrp="1"/>
          </p:cNvSpPr>
          <p:nvPr>
            <p:ph type="body" idx="1"/>
          </p:nvPr>
        </p:nvSpPr>
        <p:spPr>
          <a:xfrm>
            <a:off x="5458265" y="1534786"/>
            <a:ext cx="6534952" cy="45143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600"/>
              </a:spcAft>
              <a:buClr>
                <a:srgbClr val="000000"/>
              </a:buClr>
              <a:buSzPts val="2400"/>
            </a:pPr>
            <a:r>
              <a:rPr lang="en-US" i="1" dirty="0">
                <a:solidFill>
                  <a:schemeClr val="tx1"/>
                </a:solidFill>
              </a:rPr>
              <a:t>Provision Hardware for Mission</a:t>
            </a:r>
          </a:p>
          <a:p>
            <a:pPr marL="342900" indent="-342900">
              <a:lnSpc>
                <a:spcPct val="100000"/>
              </a:lnSpc>
              <a:spcBef>
                <a:spcPts val="0"/>
              </a:spcBef>
              <a:spcAft>
                <a:spcPts val="600"/>
              </a:spcAft>
              <a:buClr>
                <a:srgbClr val="000000"/>
              </a:buClr>
              <a:buSzPts val="2400"/>
              <a:buFont typeface="Arial"/>
              <a:buChar char="•"/>
            </a:pPr>
            <a:r>
              <a:rPr lang="en-US" u="sng" dirty="0">
                <a:solidFill>
                  <a:schemeClr val="tx1"/>
                </a:solidFill>
                <a:latin typeface="Calibri" panose="020F0502020204030204" pitchFamily="34" charset="0"/>
              </a:rPr>
              <a:t>Reduces Time to Field </a:t>
            </a:r>
            <a:r>
              <a:rPr lang="en-US" dirty="0">
                <a:solidFill>
                  <a:schemeClr val="tx1"/>
                </a:solidFill>
                <a:latin typeface="Calibri" panose="020F0502020204030204" pitchFamily="34" charset="0"/>
              </a:rPr>
              <a:t>from weeks to hours</a:t>
            </a:r>
          </a:p>
          <a:p>
            <a:pPr marL="342900" indent="-342900">
              <a:lnSpc>
                <a:spcPct val="100000"/>
              </a:lnSpc>
              <a:spcBef>
                <a:spcPts val="0"/>
              </a:spcBef>
              <a:spcAft>
                <a:spcPts val="600"/>
              </a:spcAft>
              <a:buClr>
                <a:srgbClr val="000000"/>
              </a:buClr>
              <a:buSzPts val="2400"/>
              <a:buFont typeface="Arial"/>
              <a:buChar char="•"/>
            </a:pPr>
            <a:r>
              <a:rPr lang="en-US" dirty="0">
                <a:solidFill>
                  <a:schemeClr val="tx1"/>
                </a:solidFill>
              </a:rPr>
              <a:t>TURBO ROOK is the cyber operator’s UI for </a:t>
            </a:r>
            <a:r>
              <a:rPr lang="en-US" u="sng" dirty="0">
                <a:solidFill>
                  <a:schemeClr val="tx1"/>
                </a:solidFill>
              </a:rPr>
              <a:t>selecting software tools</a:t>
            </a:r>
            <a:r>
              <a:rPr lang="en-US" dirty="0">
                <a:solidFill>
                  <a:schemeClr val="tx1"/>
                </a:solidFill>
              </a:rPr>
              <a:t> for deployment onto their desired hardware infrastructure (e.g. kit).</a:t>
            </a:r>
          </a:p>
          <a:p>
            <a:pPr marL="342900" marR="0" lvl="0" indent="-342900" algn="l" rtl="0">
              <a:lnSpc>
                <a:spcPct val="100000"/>
              </a:lnSpc>
              <a:spcBef>
                <a:spcPts val="0"/>
              </a:spcBef>
              <a:spcAft>
                <a:spcPts val="600"/>
              </a:spcAft>
              <a:buClr>
                <a:srgbClr val="000000"/>
              </a:buClr>
              <a:buSzPts val="2400"/>
              <a:buFont typeface="Arial"/>
              <a:buChar char="•"/>
            </a:pPr>
            <a:r>
              <a:rPr lang="en-US" dirty="0">
                <a:solidFill>
                  <a:schemeClr val="tx1"/>
                </a:solidFill>
              </a:rPr>
              <a:t>Custom created </a:t>
            </a:r>
            <a:r>
              <a:rPr lang="en-US" u="sng" dirty="0">
                <a:solidFill>
                  <a:schemeClr val="tx1"/>
                </a:solidFill>
              </a:rPr>
              <a:t>Container-based Engine</a:t>
            </a:r>
            <a:r>
              <a:rPr lang="en-US" dirty="0">
                <a:solidFill>
                  <a:schemeClr val="tx1"/>
                </a:solidFill>
              </a:rPr>
              <a:t> to leverage Ansible Automation Scripts to deploy and configure identified hardware for mission.</a:t>
            </a:r>
          </a:p>
          <a:p>
            <a:pPr marL="342900" marR="0" lvl="0" indent="-342900" algn="l" rtl="0">
              <a:lnSpc>
                <a:spcPct val="100000"/>
              </a:lnSpc>
              <a:spcBef>
                <a:spcPts val="0"/>
              </a:spcBef>
              <a:spcAft>
                <a:spcPts val="600"/>
              </a:spcAft>
              <a:buClr>
                <a:srgbClr val="000000"/>
              </a:buClr>
              <a:buSzPts val="2400"/>
              <a:buFont typeface="Arial"/>
              <a:buChar char="•"/>
            </a:pPr>
            <a:r>
              <a:rPr lang="en-US" dirty="0">
                <a:solidFill>
                  <a:schemeClr val="tx1"/>
                </a:solidFill>
              </a:rPr>
              <a:t>Created to provide a </a:t>
            </a:r>
            <a:r>
              <a:rPr lang="en-US" u="sng" dirty="0">
                <a:solidFill>
                  <a:schemeClr val="tx1"/>
                </a:solidFill>
              </a:rPr>
              <a:t>“TURBO TAX-like” approach</a:t>
            </a:r>
            <a:r>
              <a:rPr lang="en-US" dirty="0">
                <a:solidFill>
                  <a:schemeClr val="tx1"/>
                </a:solidFill>
              </a:rPr>
              <a:t> to Infrastructure Provisioning.</a:t>
            </a:r>
          </a:p>
          <a:p>
            <a:pPr marL="342900" indent="-342900">
              <a:lnSpc>
                <a:spcPct val="100000"/>
              </a:lnSpc>
              <a:spcBef>
                <a:spcPts val="0"/>
              </a:spcBef>
              <a:buClr>
                <a:srgbClr val="000000"/>
              </a:buClr>
              <a:buSzPts val="2400"/>
              <a:buFont typeface="Arial"/>
              <a:buChar char="•"/>
            </a:pPr>
            <a:r>
              <a:rPr lang="en-US" dirty="0">
                <a:solidFill>
                  <a:schemeClr val="tx1"/>
                </a:solidFill>
                <a:latin typeface="Calibri" panose="020F0502020204030204" pitchFamily="34" charset="0"/>
              </a:rPr>
              <a:t>Hardware agnostic and is used to lay down a </a:t>
            </a:r>
            <a:r>
              <a:rPr lang="en-US" u="sng" dirty="0">
                <a:solidFill>
                  <a:schemeClr val="tx1"/>
                </a:solidFill>
                <a:latin typeface="Calibri" panose="020F0502020204030204" pitchFamily="34" charset="0"/>
              </a:rPr>
              <a:t>virtually limitless combination</a:t>
            </a:r>
            <a:r>
              <a:rPr lang="en-US" dirty="0">
                <a:solidFill>
                  <a:schemeClr val="tx1"/>
                </a:solidFill>
                <a:latin typeface="Calibri" panose="020F0502020204030204" pitchFamily="34" charset="0"/>
              </a:rPr>
              <a:t> of Operating Systems, Virtual Machines, and Software Applications.</a:t>
            </a:r>
          </a:p>
          <a:p>
            <a:pPr marL="342900" indent="-342900">
              <a:lnSpc>
                <a:spcPct val="100000"/>
              </a:lnSpc>
              <a:spcBef>
                <a:spcPts val="0"/>
              </a:spcBef>
              <a:buClr>
                <a:srgbClr val="000000"/>
              </a:buClr>
              <a:buSzPts val="2400"/>
              <a:buFont typeface="Arial"/>
              <a:buChar char="•"/>
            </a:pPr>
            <a:r>
              <a:rPr lang="en-US" dirty="0">
                <a:solidFill>
                  <a:schemeClr val="tx1"/>
                </a:solidFill>
                <a:latin typeface="Calibri" panose="020F0502020204030204" pitchFamily="34" charset="0"/>
              </a:rPr>
              <a:t>Users can </a:t>
            </a:r>
            <a:r>
              <a:rPr lang="en-US" u="sng" dirty="0">
                <a:solidFill>
                  <a:schemeClr val="tx1"/>
                </a:solidFill>
                <a:latin typeface="Calibri" panose="020F0502020204030204" pitchFamily="34" charset="0"/>
              </a:rPr>
              <a:t>scale hardware and software</a:t>
            </a:r>
            <a:r>
              <a:rPr lang="en-US" dirty="0">
                <a:solidFill>
                  <a:schemeClr val="tx1"/>
                </a:solidFill>
                <a:latin typeface="Calibri" panose="020F0502020204030204" pitchFamily="34" charset="0"/>
              </a:rPr>
              <a:t> applications to fit the mission need.</a:t>
            </a:r>
          </a:p>
          <a:p>
            <a:pPr marL="342900" indent="-342900">
              <a:lnSpc>
                <a:spcPct val="100000"/>
              </a:lnSpc>
              <a:spcBef>
                <a:spcPts val="0"/>
              </a:spcBef>
              <a:buClr>
                <a:srgbClr val="000000"/>
              </a:buClr>
              <a:buSzPts val="2400"/>
              <a:buFont typeface="Arial"/>
              <a:buChar char="•"/>
            </a:pPr>
            <a:endParaRPr lang="en-US" dirty="0">
              <a:solidFill>
                <a:schemeClr val="tx1"/>
              </a:solidFill>
              <a:latin typeface="Calibri" panose="020F0502020204030204" pitchFamily="34" charset="0"/>
            </a:endParaRPr>
          </a:p>
          <a:p>
            <a:pPr marL="0" indent="0">
              <a:lnSpc>
                <a:spcPct val="100000"/>
              </a:lnSpc>
              <a:spcBef>
                <a:spcPts val="0"/>
              </a:spcBef>
              <a:buClr>
                <a:srgbClr val="000000"/>
              </a:buClr>
              <a:buSzPts val="2400"/>
            </a:pPr>
            <a:br>
              <a:rPr lang="en-US" dirty="0"/>
            </a:br>
            <a:endParaRPr lang="en-US" dirty="0">
              <a:solidFill>
                <a:srgbClr val="000000"/>
              </a:solidFill>
            </a:endParaRPr>
          </a:p>
          <a:p>
            <a:pPr marL="342900" marR="0" lvl="0" indent="-342900" algn="l" rtl="0">
              <a:lnSpc>
                <a:spcPct val="100000"/>
              </a:lnSpc>
              <a:spcBef>
                <a:spcPts val="0"/>
              </a:spcBef>
              <a:spcAft>
                <a:spcPts val="600"/>
              </a:spcAft>
              <a:buClr>
                <a:srgbClr val="000000"/>
              </a:buClr>
              <a:buSzPts val="2400"/>
              <a:buFont typeface="Arial"/>
              <a:buChar char="•"/>
            </a:pPr>
            <a:endParaRPr lang="en-US" dirty="0">
              <a:solidFill>
                <a:srgbClr val="FF0000"/>
              </a:solidFill>
            </a:endParaRPr>
          </a:p>
          <a:p>
            <a:pPr marL="342900" marR="0" lvl="0" indent="-342900" algn="l" rtl="0">
              <a:lnSpc>
                <a:spcPct val="100000"/>
              </a:lnSpc>
              <a:spcBef>
                <a:spcPts val="0"/>
              </a:spcBef>
              <a:spcAft>
                <a:spcPts val="600"/>
              </a:spcAft>
              <a:buClr>
                <a:srgbClr val="000000"/>
              </a:buClr>
              <a:buSzPts val="2400"/>
              <a:buFont typeface="Arial"/>
              <a:buChar char="•"/>
            </a:pPr>
            <a:endParaRPr lang="en-US" dirty="0">
              <a:solidFill>
                <a:srgbClr val="FF0000"/>
              </a:solidFill>
            </a:endParaRPr>
          </a:p>
          <a:p>
            <a:pPr marL="0" marR="0" lvl="0" indent="0" algn="l" rtl="0">
              <a:lnSpc>
                <a:spcPct val="100000"/>
              </a:lnSpc>
              <a:spcBef>
                <a:spcPts val="0"/>
              </a:spcBef>
              <a:spcAft>
                <a:spcPts val="0"/>
              </a:spcAft>
              <a:buClr>
                <a:srgbClr val="000000"/>
              </a:buClr>
              <a:buSzPts val="2400"/>
            </a:pPr>
            <a:endParaRPr lang="en-US" dirty="0">
              <a:solidFill>
                <a:srgbClr val="000000"/>
              </a:solidFill>
            </a:endParaRPr>
          </a:p>
        </p:txBody>
      </p:sp>
    </p:spTree>
    <p:extLst>
      <p:ext uri="{BB962C8B-B14F-4D97-AF65-F5344CB8AC3E}">
        <p14:creationId xmlns:p14="http://schemas.microsoft.com/office/powerpoint/2010/main" val="4166857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p:nvPr/>
        </p:nvSpPr>
        <p:spPr>
          <a:xfrm>
            <a:off x="6622026" y="5877763"/>
            <a:ext cx="4114800" cy="980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dirty="0"/>
          </a:p>
        </p:txBody>
      </p: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sp>
        <p:nvSpPr>
          <p:cNvPr id="9" name="Google Shape;144;p3">
            <a:extLst>
              <a:ext uri="{FF2B5EF4-FFF2-40B4-BE49-F238E27FC236}">
                <a16:creationId xmlns:a16="http://schemas.microsoft.com/office/drawing/2014/main" id="{021461E4-8FEF-3239-C4D6-0712AC22E5BB}"/>
              </a:ext>
            </a:extLst>
          </p:cNvPr>
          <p:cNvSpPr txBox="1">
            <a:spLocks/>
          </p:cNvSpPr>
          <p:nvPr/>
        </p:nvSpPr>
        <p:spPr>
          <a:xfrm>
            <a:off x="803358" y="-86613"/>
            <a:ext cx="10416330"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3200" dirty="0"/>
              <a:t>How do we build systems</a:t>
            </a:r>
            <a:endParaRPr lang="en-US" sz="4400" dirty="0"/>
          </a:p>
        </p:txBody>
      </p:sp>
      <p:cxnSp>
        <p:nvCxnSpPr>
          <p:cNvPr id="2" name="Google Shape;151;p3">
            <a:extLst>
              <a:ext uri="{FF2B5EF4-FFF2-40B4-BE49-F238E27FC236}">
                <a16:creationId xmlns:a16="http://schemas.microsoft.com/office/drawing/2014/main" id="{586051E5-FF73-DE35-6BAD-184F2F49D699}"/>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3" name="Google Shape;130;p2">
            <a:extLst>
              <a:ext uri="{FF2B5EF4-FFF2-40B4-BE49-F238E27FC236}">
                <a16:creationId xmlns:a16="http://schemas.microsoft.com/office/drawing/2014/main" id="{65E3C974-F248-83B7-67F1-5780B99443E7}"/>
              </a:ext>
            </a:extLst>
          </p:cNvPr>
          <p:cNvSpPr txBox="1">
            <a:spLocks noGrp="1"/>
          </p:cNvSpPr>
          <p:nvPr>
            <p:ph type="body" idx="1"/>
          </p:nvPr>
        </p:nvSpPr>
        <p:spPr>
          <a:xfrm>
            <a:off x="195912" y="1235361"/>
            <a:ext cx="5267921" cy="4514383"/>
          </a:xfrm>
          <a:prstGeom prst="rect">
            <a:avLst/>
          </a:prstGeom>
          <a:noFill/>
          <a:ln>
            <a:noFill/>
          </a:ln>
        </p:spPr>
        <p:txBody>
          <a:bodyPr spcFirstLastPara="1" wrap="square" lIns="91425" tIns="45700" rIns="91425" bIns="45700" anchor="t" anchorCtr="0">
            <a:noAutofit/>
          </a:bodyPr>
          <a:lstStyle/>
          <a:p>
            <a:pPr marL="342900" indent="-342900">
              <a:lnSpc>
                <a:spcPct val="100000"/>
              </a:lnSpc>
              <a:spcBef>
                <a:spcPts val="0"/>
              </a:spcBef>
              <a:spcAft>
                <a:spcPts val="600"/>
              </a:spcAft>
              <a:buClr>
                <a:srgbClr val="000000"/>
              </a:buClr>
              <a:buSzPts val="2400"/>
              <a:buFont typeface="Arial"/>
              <a:buChar char="•"/>
            </a:pPr>
            <a:endParaRPr lang="en-US" dirty="0">
              <a:solidFill>
                <a:srgbClr val="000000"/>
              </a:solidFill>
            </a:endParaRPr>
          </a:p>
          <a:p>
            <a:pPr marL="342900" indent="-342900">
              <a:lnSpc>
                <a:spcPct val="100000"/>
              </a:lnSpc>
              <a:spcBef>
                <a:spcPts val="0"/>
              </a:spcBef>
              <a:spcAft>
                <a:spcPts val="600"/>
              </a:spcAft>
              <a:buClr>
                <a:srgbClr val="000000"/>
              </a:buClr>
              <a:buSzPts val="2400"/>
              <a:buFont typeface="Arial"/>
              <a:buChar char="•"/>
            </a:pPr>
            <a:endParaRPr lang="en-US" dirty="0">
              <a:solidFill>
                <a:srgbClr val="000000"/>
              </a:solidFill>
            </a:endParaRPr>
          </a:p>
          <a:p>
            <a:pPr marL="0" indent="0">
              <a:lnSpc>
                <a:spcPct val="100000"/>
              </a:lnSpc>
              <a:spcBef>
                <a:spcPts val="0"/>
              </a:spcBef>
              <a:spcAft>
                <a:spcPts val="600"/>
              </a:spcAft>
              <a:buClr>
                <a:srgbClr val="000000"/>
              </a:buClr>
              <a:buSzPts val="2400"/>
            </a:pPr>
            <a:endParaRPr lang="en-US" i="0" u="none" strike="noStrike" cap="none"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0" marR="0" lvl="0" indent="0" algn="l" rtl="0">
              <a:lnSpc>
                <a:spcPct val="100000"/>
              </a:lnSpc>
              <a:spcBef>
                <a:spcPts val="0"/>
              </a:spcBef>
              <a:spcAft>
                <a:spcPts val="0"/>
              </a:spcAft>
              <a:buClr>
                <a:srgbClr val="000000"/>
              </a:buClr>
              <a:buSzPts val="2400"/>
            </a:pPr>
            <a:endParaRPr lang="en-US" dirty="0">
              <a:solidFill>
                <a:srgbClr val="000000"/>
              </a:solidFill>
            </a:endParaRPr>
          </a:p>
        </p:txBody>
      </p:sp>
      <p:pic>
        <p:nvPicPr>
          <p:cNvPr id="13" name="Picture 12" descr="Logo&#10;&#10;Description automatically generated">
            <a:extLst>
              <a:ext uri="{FF2B5EF4-FFF2-40B4-BE49-F238E27FC236}">
                <a16:creationId xmlns:a16="http://schemas.microsoft.com/office/drawing/2014/main" id="{17F86CDB-E4E4-1F68-E2B9-5361EE5E09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31969" y="104668"/>
            <a:ext cx="933233" cy="816139"/>
          </a:xfrm>
          <a:prstGeom prst="rect">
            <a:avLst/>
          </a:prstGeom>
        </p:spPr>
      </p:pic>
      <p:pic>
        <p:nvPicPr>
          <p:cNvPr id="10" name="Picture 9">
            <a:extLst>
              <a:ext uri="{FF2B5EF4-FFF2-40B4-BE49-F238E27FC236}">
                <a16:creationId xmlns:a16="http://schemas.microsoft.com/office/drawing/2014/main" id="{BCFDA519-467A-390E-A5BF-6AC305169D48}"/>
              </a:ext>
            </a:extLst>
          </p:cNvPr>
          <p:cNvPicPr>
            <a:picLocks noChangeAspect="1"/>
          </p:cNvPicPr>
          <p:nvPr/>
        </p:nvPicPr>
        <p:blipFill>
          <a:blip r:embed="rId5"/>
          <a:stretch>
            <a:fillRect/>
          </a:stretch>
        </p:blipFill>
        <p:spPr>
          <a:xfrm>
            <a:off x="4447855" y="826905"/>
            <a:ext cx="5543279" cy="5693367"/>
          </a:xfrm>
          <a:prstGeom prst="rect">
            <a:avLst/>
          </a:prstGeom>
        </p:spPr>
      </p:pic>
      <p:sp>
        <p:nvSpPr>
          <p:cNvPr id="12" name="TextBox 11">
            <a:extLst>
              <a:ext uri="{FF2B5EF4-FFF2-40B4-BE49-F238E27FC236}">
                <a16:creationId xmlns:a16="http://schemas.microsoft.com/office/drawing/2014/main" id="{F221140C-969B-519E-26D0-650268958385}"/>
              </a:ext>
            </a:extLst>
          </p:cNvPr>
          <p:cNvSpPr txBox="1"/>
          <p:nvPr/>
        </p:nvSpPr>
        <p:spPr>
          <a:xfrm rot="20656601">
            <a:off x="7041223" y="5040517"/>
            <a:ext cx="2132233" cy="307777"/>
          </a:xfrm>
          <a:prstGeom prst="rect">
            <a:avLst/>
          </a:prstGeom>
          <a:noFill/>
        </p:spPr>
        <p:txBody>
          <a:bodyPr wrap="square" rtlCol="0">
            <a:spAutoFit/>
          </a:bodyPr>
          <a:lstStyle/>
          <a:p>
            <a:r>
              <a:rPr lang="en-US" dirty="0"/>
              <a:t>System Wiping </a:t>
            </a:r>
          </a:p>
        </p:txBody>
      </p:sp>
      <p:sp>
        <p:nvSpPr>
          <p:cNvPr id="17" name="TextBox 16">
            <a:extLst>
              <a:ext uri="{FF2B5EF4-FFF2-40B4-BE49-F238E27FC236}">
                <a16:creationId xmlns:a16="http://schemas.microsoft.com/office/drawing/2014/main" id="{F2FDE505-B498-B179-D2EE-695C5B307F61}"/>
              </a:ext>
            </a:extLst>
          </p:cNvPr>
          <p:cNvSpPr txBox="1"/>
          <p:nvPr/>
        </p:nvSpPr>
        <p:spPr>
          <a:xfrm rot="20656601">
            <a:off x="7106195" y="3479181"/>
            <a:ext cx="2132233" cy="307777"/>
          </a:xfrm>
          <a:prstGeom prst="rect">
            <a:avLst/>
          </a:prstGeom>
          <a:noFill/>
        </p:spPr>
        <p:txBody>
          <a:bodyPr wrap="square" rtlCol="0">
            <a:spAutoFit/>
          </a:bodyPr>
          <a:lstStyle/>
          <a:p>
            <a:r>
              <a:rPr lang="en-US" dirty="0"/>
              <a:t>Platform Install </a:t>
            </a:r>
          </a:p>
        </p:txBody>
      </p:sp>
      <p:sp>
        <p:nvSpPr>
          <p:cNvPr id="18" name="TextBox 17">
            <a:extLst>
              <a:ext uri="{FF2B5EF4-FFF2-40B4-BE49-F238E27FC236}">
                <a16:creationId xmlns:a16="http://schemas.microsoft.com/office/drawing/2014/main" id="{67703691-08AC-B606-191D-5485372060D1}"/>
              </a:ext>
            </a:extLst>
          </p:cNvPr>
          <p:cNvSpPr txBox="1"/>
          <p:nvPr/>
        </p:nvSpPr>
        <p:spPr>
          <a:xfrm rot="20656601">
            <a:off x="7162011" y="1995699"/>
            <a:ext cx="2132233" cy="307777"/>
          </a:xfrm>
          <a:prstGeom prst="rect">
            <a:avLst/>
          </a:prstGeom>
          <a:noFill/>
        </p:spPr>
        <p:txBody>
          <a:bodyPr wrap="square" rtlCol="0">
            <a:spAutoFit/>
          </a:bodyPr>
          <a:lstStyle/>
          <a:p>
            <a:r>
              <a:rPr lang="en-US" dirty="0"/>
              <a:t>Tools installation  </a:t>
            </a:r>
          </a:p>
        </p:txBody>
      </p:sp>
      <p:sp>
        <p:nvSpPr>
          <p:cNvPr id="19" name="TextBox 18">
            <a:extLst>
              <a:ext uri="{FF2B5EF4-FFF2-40B4-BE49-F238E27FC236}">
                <a16:creationId xmlns:a16="http://schemas.microsoft.com/office/drawing/2014/main" id="{FF9F0041-304F-BEBE-56D0-5F7CC463F30E}"/>
              </a:ext>
            </a:extLst>
          </p:cNvPr>
          <p:cNvSpPr txBox="1"/>
          <p:nvPr/>
        </p:nvSpPr>
        <p:spPr>
          <a:xfrm>
            <a:off x="671449" y="5076853"/>
            <a:ext cx="3853013" cy="738664"/>
          </a:xfrm>
          <a:prstGeom prst="rect">
            <a:avLst/>
          </a:prstGeom>
          <a:solidFill>
            <a:srgbClr val="FFFF00"/>
          </a:solidFill>
        </p:spPr>
        <p:txBody>
          <a:bodyPr wrap="square" rtlCol="0">
            <a:spAutoFit/>
          </a:bodyPr>
          <a:lstStyle/>
          <a:p>
            <a:r>
              <a:rPr lang="en-US" dirty="0"/>
              <a:t>1.  PXE boots the system and installs a minimum OS and then completely wipes the system</a:t>
            </a:r>
          </a:p>
        </p:txBody>
      </p:sp>
      <p:sp>
        <p:nvSpPr>
          <p:cNvPr id="20" name="TextBox 19">
            <a:extLst>
              <a:ext uri="{FF2B5EF4-FFF2-40B4-BE49-F238E27FC236}">
                <a16:creationId xmlns:a16="http://schemas.microsoft.com/office/drawing/2014/main" id="{F4D0853B-6D02-1D36-5995-8A4C7C4663BC}"/>
              </a:ext>
            </a:extLst>
          </p:cNvPr>
          <p:cNvSpPr txBox="1"/>
          <p:nvPr/>
        </p:nvSpPr>
        <p:spPr>
          <a:xfrm>
            <a:off x="671449" y="3546889"/>
            <a:ext cx="3817847" cy="523220"/>
          </a:xfrm>
          <a:prstGeom prst="rect">
            <a:avLst/>
          </a:prstGeom>
          <a:solidFill>
            <a:schemeClr val="accent5">
              <a:lumMod val="75000"/>
              <a:lumOff val="25000"/>
            </a:schemeClr>
          </a:solidFill>
        </p:spPr>
        <p:txBody>
          <a:bodyPr wrap="square" rtlCol="0">
            <a:spAutoFit/>
          </a:bodyPr>
          <a:lstStyle/>
          <a:p>
            <a:r>
              <a:rPr lang="en-US" dirty="0">
                <a:solidFill>
                  <a:schemeClr val="bg1"/>
                </a:solidFill>
              </a:rPr>
              <a:t>2. PXE boot again boots the system and installs the selected platform and OS</a:t>
            </a:r>
          </a:p>
        </p:txBody>
      </p:sp>
      <p:sp>
        <p:nvSpPr>
          <p:cNvPr id="22" name="TextBox 21">
            <a:extLst>
              <a:ext uri="{FF2B5EF4-FFF2-40B4-BE49-F238E27FC236}">
                <a16:creationId xmlns:a16="http://schemas.microsoft.com/office/drawing/2014/main" id="{D0ACB044-79FC-1B13-2492-09466B2B4595}"/>
              </a:ext>
            </a:extLst>
          </p:cNvPr>
          <p:cNvSpPr txBox="1"/>
          <p:nvPr/>
        </p:nvSpPr>
        <p:spPr>
          <a:xfrm>
            <a:off x="606920" y="1847964"/>
            <a:ext cx="3882376" cy="738664"/>
          </a:xfrm>
          <a:prstGeom prst="rect">
            <a:avLst/>
          </a:prstGeom>
          <a:solidFill>
            <a:srgbClr val="FF0000"/>
          </a:solidFill>
        </p:spPr>
        <p:txBody>
          <a:bodyPr wrap="square" rtlCol="0">
            <a:spAutoFit/>
          </a:bodyPr>
          <a:lstStyle/>
          <a:p>
            <a:r>
              <a:rPr lang="en-US" dirty="0">
                <a:solidFill>
                  <a:schemeClr val="bg1"/>
                </a:solidFill>
              </a:rPr>
              <a:t>3.  Ansible then installs all tools and optional configs onto the system per the teams mission requirements.</a:t>
            </a:r>
          </a:p>
        </p:txBody>
      </p:sp>
    </p:spTree>
    <p:extLst>
      <p:ext uri="{BB962C8B-B14F-4D97-AF65-F5344CB8AC3E}">
        <p14:creationId xmlns:p14="http://schemas.microsoft.com/office/powerpoint/2010/main" val="3782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4"/>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dirty="0"/>
          </a:p>
        </p:txBody>
      </p:sp>
      <p:pic>
        <p:nvPicPr>
          <p:cNvPr id="161" name="Google Shape;161;p4"/>
          <p:cNvPicPr preferRelativeResize="0"/>
          <p:nvPr/>
        </p:nvPicPr>
        <p:blipFill rotWithShape="1">
          <a:blip r:embed="rId3">
            <a:alphaModFix/>
          </a:blip>
          <a:srcRect/>
          <a:stretch/>
        </p:blipFill>
        <p:spPr>
          <a:xfrm>
            <a:off x="132520" y="132519"/>
            <a:ext cx="530398" cy="530398"/>
          </a:xfrm>
          <a:prstGeom prst="rect">
            <a:avLst/>
          </a:prstGeom>
          <a:noFill/>
          <a:ln>
            <a:noFill/>
          </a:ln>
        </p:spPr>
      </p:pic>
      <p:sp>
        <p:nvSpPr>
          <p:cNvPr id="162" name="Google Shape;162;p4"/>
          <p:cNvSpPr txBox="1"/>
          <p:nvPr/>
        </p:nvSpPr>
        <p:spPr>
          <a:xfrm>
            <a:off x="835091" y="132519"/>
            <a:ext cx="10226609"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latin typeface="Calibri"/>
                <a:ea typeface="Calibri"/>
                <a:cs typeface="Calibri"/>
                <a:sym typeface="Calibri"/>
              </a:rPr>
              <a:t>SOFTWARE AVAILABILITY</a:t>
            </a:r>
          </a:p>
          <a:p>
            <a:pPr marL="0" marR="0" lvl="0" indent="0" algn="l" rtl="0">
              <a:spcBef>
                <a:spcPts val="0"/>
              </a:spcBef>
              <a:spcAft>
                <a:spcPts val="0"/>
              </a:spcAft>
              <a:buNone/>
            </a:pPr>
            <a:r>
              <a:rPr lang="en-US" sz="4000" dirty="0">
                <a:solidFill>
                  <a:schemeClr val="dk1"/>
                </a:solidFill>
                <a:latin typeface="Calibri"/>
                <a:ea typeface="Calibri"/>
                <a:cs typeface="Calibri"/>
                <a:sym typeface="Calibri"/>
              </a:rPr>
              <a:t>BEST-OF-BREED CYBER</a:t>
            </a:r>
            <a:endParaRPr dirty="0"/>
          </a:p>
        </p:txBody>
      </p:sp>
      <p:sp>
        <p:nvSpPr>
          <p:cNvPr id="166" name="Google Shape;166;p4"/>
          <p:cNvSpPr/>
          <p:nvPr/>
        </p:nvSpPr>
        <p:spPr>
          <a:xfrm>
            <a:off x="2032000" y="719666"/>
            <a:ext cx="8128000" cy="5418667"/>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0" lvl="0" indent="0" algn="l" rtl="0">
              <a:spcBef>
                <a:spcPts val="0"/>
              </a:spcBef>
              <a:spcAft>
                <a:spcPts val="0"/>
              </a:spcAft>
              <a:buNone/>
            </a:pPr>
            <a:endParaRPr dirty="0"/>
          </a:p>
        </p:txBody>
      </p:sp>
      <p:cxnSp>
        <p:nvCxnSpPr>
          <p:cNvPr id="178" name="Google Shape;178;p4"/>
          <p:cNvCxnSpPr/>
          <p:nvPr/>
        </p:nvCxnSpPr>
        <p:spPr>
          <a:xfrm>
            <a:off x="7681367" y="6545159"/>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2" name="Google Shape;163;p4">
            <a:extLst>
              <a:ext uri="{FF2B5EF4-FFF2-40B4-BE49-F238E27FC236}">
                <a16:creationId xmlns:a16="http://schemas.microsoft.com/office/drawing/2014/main" id="{17DBE559-1AF4-885A-EDA5-3F73CB82F39E}"/>
              </a:ext>
            </a:extLst>
          </p:cNvPr>
          <p:cNvSpPr txBox="1"/>
          <p:nvPr/>
        </p:nvSpPr>
        <p:spPr>
          <a:xfrm>
            <a:off x="271780" y="1760542"/>
            <a:ext cx="8257524" cy="203128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1800" dirty="0">
                <a:solidFill>
                  <a:schemeClr val="dk1"/>
                </a:solidFill>
                <a:latin typeface="Calibri"/>
                <a:ea typeface="Calibri"/>
                <a:cs typeface="Calibri"/>
                <a:sym typeface="Calibri"/>
              </a:rPr>
              <a:t>The DISTANT ROOK platform automated the deployment and configuration of 200+ commonly used cyber operation software tools. Notable tools are shown below. </a:t>
            </a:r>
          </a:p>
          <a:p>
            <a:pPr marR="0" lvl="0" algn="l" rtl="0">
              <a:spcBef>
                <a:spcPts val="0"/>
              </a:spcBef>
              <a:spcAft>
                <a:spcPts val="0"/>
              </a:spcAft>
            </a:pPr>
            <a:r>
              <a:rPr lang="en-US" sz="1800" i="1" dirty="0">
                <a:solidFill>
                  <a:schemeClr val="dk1"/>
                </a:solidFill>
                <a:latin typeface="Calibri"/>
                <a:ea typeface="Calibri"/>
                <a:cs typeface="Calibri"/>
                <a:sym typeface="Calibri"/>
              </a:rPr>
              <a:t>This tool suite is ever-evolving and new additions can be rapidly integrated based on customer/mission need.</a:t>
            </a:r>
          </a:p>
          <a:p>
            <a:pPr marR="0" lvl="0" algn="l" rtl="0">
              <a:spcBef>
                <a:spcPts val="0"/>
              </a:spcBef>
              <a:spcAft>
                <a:spcPts val="0"/>
              </a:spcAft>
            </a:pPr>
            <a:endParaRPr lang="en-US" sz="1800" dirty="0">
              <a:solidFill>
                <a:schemeClr val="dk1"/>
              </a:solidFill>
              <a:latin typeface="Calibri"/>
              <a:ea typeface="Calibri"/>
              <a:cs typeface="Calibri"/>
              <a:sym typeface="Calibri"/>
            </a:endParaRPr>
          </a:p>
          <a:p>
            <a:pPr marR="0" lvl="0" algn="l" rtl="0">
              <a:spcBef>
                <a:spcPts val="0"/>
              </a:spcBef>
              <a:spcAft>
                <a:spcPts val="0"/>
              </a:spcAft>
            </a:pPr>
            <a:endParaRPr lang="en-US" sz="1800" dirty="0">
              <a:solidFill>
                <a:schemeClr val="dk1"/>
              </a:solidFill>
              <a:latin typeface="Calibri"/>
              <a:ea typeface="Calibri"/>
              <a:cs typeface="Calibri"/>
              <a:sym typeface="Calibri"/>
            </a:endParaRPr>
          </a:p>
          <a:p>
            <a:pPr marR="0" lvl="0" algn="l" rtl="0">
              <a:spcBef>
                <a:spcPts val="0"/>
              </a:spcBef>
              <a:spcAft>
                <a:spcPts val="0"/>
              </a:spcAft>
            </a:pPr>
            <a:endParaRPr lang="en-US" sz="1800" dirty="0">
              <a:solidFill>
                <a:schemeClr val="dk1"/>
              </a:solidFill>
              <a:latin typeface="Calibri"/>
              <a:ea typeface="Calibri"/>
              <a:cs typeface="Calibri"/>
              <a:sym typeface="Calibri"/>
            </a:endParaRPr>
          </a:p>
        </p:txBody>
      </p:sp>
      <p:graphicFrame>
        <p:nvGraphicFramePr>
          <p:cNvPr id="3" name="Table 3">
            <a:extLst>
              <a:ext uri="{FF2B5EF4-FFF2-40B4-BE49-F238E27FC236}">
                <a16:creationId xmlns:a16="http://schemas.microsoft.com/office/drawing/2014/main" id="{FB2DA10D-6B83-F13B-BDDB-E6BE34A66D30}"/>
              </a:ext>
            </a:extLst>
          </p:cNvPr>
          <p:cNvGraphicFramePr>
            <a:graphicFrameLocks noGrp="1"/>
          </p:cNvGraphicFramePr>
          <p:nvPr/>
        </p:nvGraphicFramePr>
        <p:xfrm>
          <a:off x="910051" y="3280030"/>
          <a:ext cx="6980981" cy="3022600"/>
        </p:xfrm>
        <a:graphic>
          <a:graphicData uri="http://schemas.openxmlformats.org/drawingml/2006/table">
            <a:tbl>
              <a:tblPr firstRow="1" bandRow="1">
                <a:tableStyleId>{262D98D9-FAB6-4C51-923E-ED818576B101}</a:tableStyleId>
              </a:tblPr>
              <a:tblGrid>
                <a:gridCol w="1916318">
                  <a:extLst>
                    <a:ext uri="{9D8B030D-6E8A-4147-A177-3AD203B41FA5}">
                      <a16:colId xmlns:a16="http://schemas.microsoft.com/office/drawing/2014/main" val="4056180381"/>
                    </a:ext>
                  </a:extLst>
                </a:gridCol>
                <a:gridCol w="2308763">
                  <a:extLst>
                    <a:ext uri="{9D8B030D-6E8A-4147-A177-3AD203B41FA5}">
                      <a16:colId xmlns:a16="http://schemas.microsoft.com/office/drawing/2014/main" val="2542919610"/>
                    </a:ext>
                  </a:extLst>
                </a:gridCol>
                <a:gridCol w="2755900">
                  <a:extLst>
                    <a:ext uri="{9D8B030D-6E8A-4147-A177-3AD203B41FA5}">
                      <a16:colId xmlns:a16="http://schemas.microsoft.com/office/drawing/2014/main" val="92561644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dk1"/>
                          </a:solidFill>
                          <a:latin typeface="Calibri" panose="020F0502020204030204" pitchFamily="34" charset="0"/>
                          <a:ea typeface="Calibri"/>
                          <a:cs typeface="Calibri" panose="020F0502020204030204" pitchFamily="34" charset="0"/>
                          <a:sym typeface="Calibri"/>
                        </a:rPr>
                        <a:t>Operating Systems</a:t>
                      </a:r>
                    </a:p>
                  </a:txBody>
                  <a:tcPr/>
                </a:tc>
                <a:tc gridSpan="2">
                  <a:txBody>
                    <a:bodyPr/>
                    <a:lstStyle/>
                    <a:p>
                      <a:pPr algn="ctr"/>
                      <a:r>
                        <a:rPr lang="en-US" b="1" dirty="0">
                          <a:latin typeface="Calibri" panose="020F0502020204030204" pitchFamily="34" charset="0"/>
                          <a:cs typeface="Calibri" panose="020F0502020204030204" pitchFamily="34" charset="0"/>
                        </a:rPr>
                        <a:t>Software Tools</a:t>
                      </a:r>
                    </a:p>
                  </a:txBody>
                  <a:tcPr/>
                </a:tc>
                <a:tc hMerge="1">
                  <a:txBody>
                    <a:bodyPr/>
                    <a:lstStyle/>
                    <a:p>
                      <a:endParaRPr lang="en-US" dirty="0"/>
                    </a:p>
                  </a:txBody>
                  <a:tcPr/>
                </a:tc>
                <a:extLst>
                  <a:ext uri="{0D108BD9-81ED-4DB2-BD59-A6C34878D82A}">
                    <a16:rowId xmlns:a16="http://schemas.microsoft.com/office/drawing/2014/main" val="641292435"/>
                  </a:ext>
                </a:extLst>
              </a:tr>
              <a:tr h="370840">
                <a:tc>
                  <a:txBody>
                    <a:bodyPr/>
                    <a:lstStyle/>
                    <a:p>
                      <a:pPr marL="285750" marR="0" lvl="0" indent="-285750" algn="l" rtl="0">
                        <a:spcBef>
                          <a:spcPts val="0"/>
                        </a:spcBef>
                        <a:spcAft>
                          <a:spcPts val="0"/>
                        </a:spcAft>
                        <a:buFont typeface="Arial" panose="020B0604020202020204" pitchFamily="34" charset="0"/>
                        <a:buChar char="•"/>
                      </a:pPr>
                      <a:r>
                        <a:rPr lang="en-US" sz="1400" dirty="0">
                          <a:solidFill>
                            <a:schemeClr val="dk1"/>
                          </a:solidFill>
                          <a:latin typeface="Calibri" panose="020F0502020204030204" pitchFamily="34" charset="0"/>
                          <a:ea typeface="Calibri"/>
                          <a:cs typeface="Calibri" panose="020F0502020204030204" pitchFamily="34" charset="0"/>
                          <a:sym typeface="Calibri"/>
                        </a:rPr>
                        <a:t>VMware </a:t>
                      </a:r>
                    </a:p>
                    <a:p>
                      <a:pPr marL="285750" marR="0" lvl="0" indent="-285750" algn="l" rtl="0">
                        <a:spcBef>
                          <a:spcPts val="0"/>
                        </a:spcBef>
                        <a:spcAft>
                          <a:spcPts val="0"/>
                        </a:spcAft>
                        <a:buFont typeface="Arial" panose="020B0604020202020204" pitchFamily="34" charset="0"/>
                        <a:buChar char="•"/>
                      </a:pPr>
                      <a:r>
                        <a:rPr lang="en-US" sz="1400" dirty="0">
                          <a:solidFill>
                            <a:schemeClr val="dk1"/>
                          </a:solidFill>
                          <a:latin typeface="Calibri" panose="020F0502020204030204" pitchFamily="34" charset="0"/>
                          <a:ea typeface="Calibri"/>
                          <a:cs typeface="Calibri" panose="020F0502020204030204" pitchFamily="34" charset="0"/>
                          <a:sym typeface="Calibri"/>
                        </a:rPr>
                        <a:t>CentOS 7</a:t>
                      </a:r>
                    </a:p>
                    <a:p>
                      <a:pPr marL="285750" marR="0" lvl="0" indent="-285750" algn="l" rtl="0">
                        <a:spcBef>
                          <a:spcPts val="0"/>
                        </a:spcBef>
                        <a:spcAft>
                          <a:spcPts val="0"/>
                        </a:spcAft>
                        <a:buFont typeface="Arial" panose="020B0604020202020204" pitchFamily="34" charset="0"/>
                        <a:buChar char="•"/>
                      </a:pPr>
                      <a:r>
                        <a:rPr lang="en-US" sz="1400" dirty="0">
                          <a:solidFill>
                            <a:schemeClr val="dk1"/>
                          </a:solidFill>
                          <a:latin typeface="Calibri" panose="020F0502020204030204" pitchFamily="34" charset="0"/>
                          <a:ea typeface="Calibri"/>
                          <a:cs typeface="Calibri" panose="020F0502020204030204" pitchFamily="34" charset="0"/>
                          <a:sym typeface="Calibri"/>
                        </a:rPr>
                        <a:t>CentOS 8 Stream</a:t>
                      </a:r>
                    </a:p>
                    <a:p>
                      <a:pPr marL="285750" marR="0" lvl="0" indent="-285750" algn="l" rtl="0">
                        <a:spcBef>
                          <a:spcPts val="0"/>
                        </a:spcBef>
                        <a:spcAft>
                          <a:spcPts val="0"/>
                        </a:spcAft>
                        <a:buFont typeface="Arial" panose="020B0604020202020204" pitchFamily="34" charset="0"/>
                        <a:buChar char="•"/>
                      </a:pPr>
                      <a:r>
                        <a:rPr lang="en-US" sz="1400" dirty="0">
                          <a:solidFill>
                            <a:schemeClr val="dk1"/>
                          </a:solidFill>
                          <a:latin typeface="Calibri" panose="020F0502020204030204" pitchFamily="34" charset="0"/>
                          <a:ea typeface="Calibri"/>
                          <a:cs typeface="Calibri" panose="020F0502020204030204" pitchFamily="34" charset="0"/>
                          <a:sym typeface="Calibri"/>
                        </a:rPr>
                        <a:t>Ubuntu 20.04</a:t>
                      </a:r>
                    </a:p>
                    <a:p>
                      <a:pPr marL="285750" marR="0" lvl="0" indent="-285750" algn="l" rtl="0">
                        <a:spcBef>
                          <a:spcPts val="0"/>
                        </a:spcBef>
                        <a:spcAft>
                          <a:spcPts val="0"/>
                        </a:spcAft>
                        <a:buFont typeface="Arial" panose="020B0604020202020204" pitchFamily="34" charset="0"/>
                        <a:buChar char="•"/>
                      </a:pPr>
                      <a:r>
                        <a:rPr lang="en-US" sz="1400" dirty="0">
                          <a:solidFill>
                            <a:schemeClr val="dk1"/>
                          </a:solidFill>
                          <a:latin typeface="Calibri" panose="020F0502020204030204" pitchFamily="34" charset="0"/>
                          <a:ea typeface="Calibri"/>
                          <a:cs typeface="Calibri" panose="020F0502020204030204" pitchFamily="34" charset="0"/>
                          <a:sym typeface="Calibri"/>
                        </a:rPr>
                        <a:t>Windows Server 2019</a:t>
                      </a:r>
                    </a:p>
                    <a:p>
                      <a:pPr marL="285750" marR="0" lvl="0" indent="-285750" algn="l" rtl="0">
                        <a:spcBef>
                          <a:spcPts val="0"/>
                        </a:spcBef>
                        <a:spcAft>
                          <a:spcPts val="0"/>
                        </a:spcAft>
                        <a:buFont typeface="Arial" panose="020B0604020202020204" pitchFamily="34" charset="0"/>
                        <a:buChar char="•"/>
                      </a:pPr>
                      <a:r>
                        <a:rPr lang="en-US" sz="1400" dirty="0">
                          <a:solidFill>
                            <a:schemeClr val="dk1"/>
                          </a:solidFill>
                          <a:latin typeface="Calibri" panose="020F0502020204030204" pitchFamily="34" charset="0"/>
                          <a:ea typeface="Calibri"/>
                          <a:cs typeface="Calibri" panose="020F0502020204030204" pitchFamily="34" charset="0"/>
                          <a:sym typeface="Calibri"/>
                        </a:rPr>
                        <a:t>Windows 10</a:t>
                      </a:r>
                    </a:p>
                    <a:p>
                      <a:pPr marL="285750" marR="0" lvl="0" indent="-285750" algn="l" rtl="0">
                        <a:spcBef>
                          <a:spcPts val="0"/>
                        </a:spcBef>
                        <a:spcAft>
                          <a:spcPts val="0"/>
                        </a:spcAft>
                        <a:buFont typeface="Arial" panose="020B0604020202020204" pitchFamily="34" charset="0"/>
                        <a:buChar char="•"/>
                      </a:pPr>
                      <a:r>
                        <a:rPr lang="en-US" sz="1400" dirty="0">
                          <a:solidFill>
                            <a:schemeClr val="dk1"/>
                          </a:solidFill>
                          <a:latin typeface="Calibri" panose="020F0502020204030204" pitchFamily="34" charset="0"/>
                          <a:ea typeface="Calibri"/>
                          <a:cs typeface="Calibri" panose="020F0502020204030204" pitchFamily="34" charset="0"/>
                          <a:sym typeface="Calibri"/>
                        </a:rPr>
                        <a:t>Kali Linux</a:t>
                      </a:r>
                    </a:p>
                    <a:p>
                      <a:pPr marL="285750" marR="0" lvl="0" indent="-285750" algn="l" rtl="0">
                        <a:spcBef>
                          <a:spcPts val="0"/>
                        </a:spcBef>
                        <a:spcAft>
                          <a:spcPts val="0"/>
                        </a:spcAft>
                        <a:buFont typeface="Arial" panose="020B0604020202020204" pitchFamily="34" charset="0"/>
                        <a:buChar char="•"/>
                      </a:pPr>
                      <a:r>
                        <a:rPr lang="en-US" sz="1400" dirty="0">
                          <a:solidFill>
                            <a:schemeClr val="dk1"/>
                          </a:solidFill>
                          <a:latin typeface="Calibri" panose="020F0502020204030204" pitchFamily="34" charset="0"/>
                          <a:ea typeface="Calibri"/>
                          <a:cs typeface="Calibri" panose="020F0502020204030204" pitchFamily="34" charset="0"/>
                          <a:sym typeface="Calibri"/>
                        </a:rPr>
                        <a:t>pfSense</a:t>
                      </a:r>
                    </a:p>
                    <a:p>
                      <a:endParaRPr lang="en-US"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Security Onion 2.3</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REMnux</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SIFT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Splunk</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ELK (Elasticsearch, Logstash, Kibana)</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CarbonBlack EDR</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Velociraptor</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Volatility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err="1">
                          <a:latin typeface="Calibri" panose="020F0502020204030204" pitchFamily="34" charset="0"/>
                          <a:cs typeface="Calibri" panose="020F0502020204030204" pitchFamily="34" charset="0"/>
                        </a:rPr>
                        <a:t>FlareVM</a:t>
                      </a:r>
                      <a:endParaRPr lang="en-US"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Active MQ</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NIFI</a:t>
                      </a:r>
                    </a:p>
                  </a:txBody>
                  <a:tcPr/>
                </a:tc>
                <a:tc>
                  <a:txBody>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VMware Workstation Player/Pro</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Wireshark</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Nmap</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Nessus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Nexpose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Forensic Toolkit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Arkime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Hive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Autopsy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SOLR</a:t>
                      </a:r>
                    </a:p>
                    <a:p>
                      <a:pPr marL="285750" indent="-285750">
                        <a:buFont typeface="Arial" panose="020B0604020202020204" pitchFamily="34" charset="0"/>
                        <a:buChar char="•"/>
                      </a:pPr>
                      <a:r>
                        <a:rPr lang="en-US" dirty="0" err="1">
                          <a:latin typeface="Calibri" panose="020F0502020204030204" pitchFamily="34" charset="0"/>
                          <a:cs typeface="Calibri" panose="020F0502020204030204" pitchFamily="34" charset="0"/>
                        </a:rPr>
                        <a:t>VScode</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75009248"/>
                  </a:ext>
                </a:extLst>
              </a:tr>
            </a:tbl>
          </a:graphicData>
        </a:graphic>
      </p:graphicFrame>
      <p:pic>
        <p:nvPicPr>
          <p:cNvPr id="7" name="Picture 6" descr="Background pattern&#10;&#10;Description automatically generated">
            <a:extLst>
              <a:ext uri="{FF2B5EF4-FFF2-40B4-BE49-F238E27FC236}">
                <a16:creationId xmlns:a16="http://schemas.microsoft.com/office/drawing/2014/main" id="{7FD1326D-3033-1543-8FF0-857A44098377}"/>
              </a:ext>
            </a:extLst>
          </p:cNvPr>
          <p:cNvPicPr>
            <a:picLocks noChangeAspect="1"/>
          </p:cNvPicPr>
          <p:nvPr/>
        </p:nvPicPr>
        <p:blipFill rotWithShape="1">
          <a:blip r:embed="rId4" cstate="screen">
            <a:alphaModFix amt="70000"/>
            <a:extLst>
              <a:ext uri="{28A0092B-C50C-407E-A947-70E740481C1C}">
                <a14:useLocalDpi xmlns:a14="http://schemas.microsoft.com/office/drawing/2010/main"/>
              </a:ext>
            </a:extLst>
          </a:blip>
          <a:srcRect/>
          <a:stretch/>
        </p:blipFill>
        <p:spPr>
          <a:xfrm>
            <a:off x="9003322" y="-14901"/>
            <a:ext cx="3188677" cy="6560060"/>
          </a:xfrm>
          <a:prstGeom prst="rect">
            <a:avLst/>
          </a:prstGeom>
        </p:spPr>
      </p:pic>
    </p:spTree>
    <p:extLst>
      <p:ext uri="{BB962C8B-B14F-4D97-AF65-F5344CB8AC3E}">
        <p14:creationId xmlns:p14="http://schemas.microsoft.com/office/powerpoint/2010/main" val="2666195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p:nvPr/>
        </p:nvSpPr>
        <p:spPr>
          <a:xfrm>
            <a:off x="6622026" y="5877763"/>
            <a:ext cx="4114800" cy="980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dirty="0"/>
          </a:p>
        </p:txBody>
      </p: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sp>
        <p:nvSpPr>
          <p:cNvPr id="9" name="Google Shape;144;p3">
            <a:extLst>
              <a:ext uri="{FF2B5EF4-FFF2-40B4-BE49-F238E27FC236}">
                <a16:creationId xmlns:a16="http://schemas.microsoft.com/office/drawing/2014/main" id="{021461E4-8FEF-3239-C4D6-0712AC22E5BB}"/>
              </a:ext>
            </a:extLst>
          </p:cNvPr>
          <p:cNvSpPr txBox="1">
            <a:spLocks/>
          </p:cNvSpPr>
          <p:nvPr/>
        </p:nvSpPr>
        <p:spPr>
          <a:xfrm>
            <a:off x="803358" y="-86613"/>
            <a:ext cx="10416330"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3200" dirty="0"/>
              <a:t>Barcode Based Provisioning</a:t>
            </a:r>
            <a:endParaRPr lang="en-US" sz="4400" dirty="0"/>
          </a:p>
        </p:txBody>
      </p:sp>
      <p:cxnSp>
        <p:nvCxnSpPr>
          <p:cNvPr id="2" name="Google Shape;151;p3">
            <a:extLst>
              <a:ext uri="{FF2B5EF4-FFF2-40B4-BE49-F238E27FC236}">
                <a16:creationId xmlns:a16="http://schemas.microsoft.com/office/drawing/2014/main" id="{586051E5-FF73-DE35-6BAD-184F2F49D699}"/>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3" name="Google Shape;130;p2">
            <a:extLst>
              <a:ext uri="{FF2B5EF4-FFF2-40B4-BE49-F238E27FC236}">
                <a16:creationId xmlns:a16="http://schemas.microsoft.com/office/drawing/2014/main" id="{65E3C974-F248-83B7-67F1-5780B99443E7}"/>
              </a:ext>
            </a:extLst>
          </p:cNvPr>
          <p:cNvSpPr txBox="1">
            <a:spLocks noGrp="1"/>
          </p:cNvSpPr>
          <p:nvPr>
            <p:ph type="body" idx="1"/>
          </p:nvPr>
        </p:nvSpPr>
        <p:spPr>
          <a:xfrm>
            <a:off x="195912" y="1235361"/>
            <a:ext cx="5267921" cy="4514383"/>
          </a:xfrm>
          <a:prstGeom prst="rect">
            <a:avLst/>
          </a:prstGeom>
          <a:noFill/>
          <a:ln>
            <a:noFill/>
          </a:ln>
        </p:spPr>
        <p:txBody>
          <a:bodyPr spcFirstLastPara="1" wrap="square" lIns="91425" tIns="45700" rIns="91425" bIns="45700" anchor="t" anchorCtr="0">
            <a:noAutofit/>
          </a:bodyPr>
          <a:lstStyle/>
          <a:p>
            <a:pPr marL="342900" indent="-342900">
              <a:lnSpc>
                <a:spcPct val="100000"/>
              </a:lnSpc>
              <a:spcBef>
                <a:spcPts val="0"/>
              </a:spcBef>
              <a:spcAft>
                <a:spcPts val="600"/>
              </a:spcAft>
              <a:buClr>
                <a:srgbClr val="000000"/>
              </a:buClr>
              <a:buSzPts val="2400"/>
              <a:buFont typeface="Arial"/>
              <a:buChar char="•"/>
            </a:pPr>
            <a:r>
              <a:rPr lang="en-US" dirty="0">
                <a:solidFill>
                  <a:srgbClr val="000000"/>
                </a:solidFill>
              </a:rPr>
              <a:t>Barcode stores information specific to the hardware being provisioned </a:t>
            </a:r>
          </a:p>
          <a:p>
            <a:pPr marL="342900" indent="-342900">
              <a:lnSpc>
                <a:spcPct val="100000"/>
              </a:lnSpc>
              <a:spcBef>
                <a:spcPts val="0"/>
              </a:spcBef>
              <a:spcAft>
                <a:spcPts val="600"/>
              </a:spcAft>
              <a:buClr>
                <a:srgbClr val="000000"/>
              </a:buClr>
              <a:buSzPts val="2400"/>
              <a:buFont typeface="Arial"/>
              <a:buChar char="•"/>
            </a:pPr>
            <a:r>
              <a:rPr lang="en-US" dirty="0">
                <a:solidFill>
                  <a:srgbClr val="000000"/>
                </a:solidFill>
              </a:rPr>
              <a:t>Encodes </a:t>
            </a:r>
            <a:r>
              <a:rPr lang="en-US" u="sng" dirty="0">
                <a:solidFill>
                  <a:srgbClr val="000000"/>
                </a:solidFill>
              </a:rPr>
              <a:t>MAC Address into Barcode</a:t>
            </a:r>
            <a:r>
              <a:rPr lang="en-US" dirty="0">
                <a:solidFill>
                  <a:srgbClr val="000000"/>
                </a:solidFill>
              </a:rPr>
              <a:t> to enable Automated Provisioning</a:t>
            </a:r>
          </a:p>
          <a:p>
            <a:pPr marL="342900" indent="-342900">
              <a:lnSpc>
                <a:spcPct val="100000"/>
              </a:lnSpc>
              <a:spcBef>
                <a:spcPts val="0"/>
              </a:spcBef>
              <a:spcAft>
                <a:spcPts val="600"/>
              </a:spcAft>
              <a:buClr>
                <a:srgbClr val="000000"/>
              </a:buClr>
              <a:buSzPts val="2400"/>
              <a:buFont typeface="Arial"/>
              <a:buChar char="•"/>
            </a:pPr>
            <a:r>
              <a:rPr lang="en-US" dirty="0">
                <a:solidFill>
                  <a:srgbClr val="000000"/>
                </a:solidFill>
              </a:rPr>
              <a:t>Barcode can also contain information about how to configure hardware (include disk partitioning, etc.)</a:t>
            </a:r>
          </a:p>
          <a:p>
            <a:pPr marL="342900" indent="-342900">
              <a:lnSpc>
                <a:spcPct val="100000"/>
              </a:lnSpc>
              <a:spcBef>
                <a:spcPts val="0"/>
              </a:spcBef>
              <a:spcAft>
                <a:spcPts val="600"/>
              </a:spcAft>
              <a:buClr>
                <a:srgbClr val="000000"/>
              </a:buClr>
              <a:buSzPts val="2400"/>
              <a:buFont typeface="Arial"/>
              <a:buChar char="•"/>
            </a:pPr>
            <a:r>
              <a:rPr lang="en-US" dirty="0">
                <a:solidFill>
                  <a:srgbClr val="000000"/>
                </a:solidFill>
              </a:rPr>
              <a:t>Barcodes can also be used to store inventory and license information (</a:t>
            </a:r>
            <a:r>
              <a:rPr lang="en-US" u="sng" dirty="0">
                <a:solidFill>
                  <a:srgbClr val="000000"/>
                </a:solidFill>
              </a:rPr>
              <a:t>PAWN SHOP Proof of Concept</a:t>
            </a:r>
            <a:r>
              <a:rPr lang="en-US" dirty="0">
                <a:solidFill>
                  <a:srgbClr val="000000"/>
                </a:solidFill>
              </a:rPr>
              <a:t>)</a:t>
            </a:r>
          </a:p>
          <a:p>
            <a:pPr marL="342900" indent="-342900">
              <a:lnSpc>
                <a:spcPct val="100000"/>
              </a:lnSpc>
              <a:spcBef>
                <a:spcPts val="0"/>
              </a:spcBef>
              <a:spcAft>
                <a:spcPts val="600"/>
              </a:spcAft>
              <a:buClr>
                <a:srgbClr val="000000"/>
              </a:buClr>
              <a:buSzPts val="2400"/>
              <a:buFont typeface="Arial"/>
              <a:buChar char="•"/>
            </a:pPr>
            <a:endParaRPr lang="en-US" dirty="0">
              <a:solidFill>
                <a:srgbClr val="000000"/>
              </a:solidFill>
            </a:endParaRPr>
          </a:p>
          <a:p>
            <a:pPr marL="342900" indent="-342900">
              <a:lnSpc>
                <a:spcPct val="100000"/>
              </a:lnSpc>
              <a:spcBef>
                <a:spcPts val="0"/>
              </a:spcBef>
              <a:spcAft>
                <a:spcPts val="600"/>
              </a:spcAft>
              <a:buClr>
                <a:srgbClr val="000000"/>
              </a:buClr>
              <a:buSzPts val="2400"/>
              <a:buFont typeface="Arial"/>
              <a:buChar char="•"/>
            </a:pPr>
            <a:endParaRPr lang="en-US" dirty="0">
              <a:solidFill>
                <a:srgbClr val="000000"/>
              </a:solidFill>
            </a:endParaRPr>
          </a:p>
          <a:p>
            <a:pPr marL="342900" indent="-342900">
              <a:lnSpc>
                <a:spcPct val="100000"/>
              </a:lnSpc>
              <a:spcBef>
                <a:spcPts val="0"/>
              </a:spcBef>
              <a:spcAft>
                <a:spcPts val="600"/>
              </a:spcAft>
              <a:buClr>
                <a:srgbClr val="000000"/>
              </a:buClr>
              <a:buSzPts val="2400"/>
              <a:buFont typeface="Arial"/>
              <a:buChar char="•"/>
            </a:pPr>
            <a:endParaRPr lang="en-US" dirty="0">
              <a:solidFill>
                <a:srgbClr val="000000"/>
              </a:solidFill>
            </a:endParaRPr>
          </a:p>
          <a:p>
            <a:pPr marL="0" indent="0">
              <a:lnSpc>
                <a:spcPct val="100000"/>
              </a:lnSpc>
              <a:spcBef>
                <a:spcPts val="0"/>
              </a:spcBef>
              <a:spcAft>
                <a:spcPts val="600"/>
              </a:spcAft>
              <a:buClr>
                <a:srgbClr val="000000"/>
              </a:buClr>
              <a:buSzPts val="2400"/>
            </a:pPr>
            <a:endParaRPr lang="en-US" i="0" u="none" strike="noStrike" cap="none"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0" marR="0" lvl="0" indent="0" algn="l" rtl="0">
              <a:lnSpc>
                <a:spcPct val="100000"/>
              </a:lnSpc>
              <a:spcBef>
                <a:spcPts val="0"/>
              </a:spcBef>
              <a:spcAft>
                <a:spcPts val="0"/>
              </a:spcAft>
              <a:buClr>
                <a:srgbClr val="000000"/>
              </a:buClr>
              <a:buSzPts val="2400"/>
            </a:pPr>
            <a:endParaRPr lang="en-US" dirty="0">
              <a:solidFill>
                <a:srgbClr val="000000"/>
              </a:solidFill>
            </a:endParaRPr>
          </a:p>
        </p:txBody>
      </p:sp>
      <p:pic>
        <p:nvPicPr>
          <p:cNvPr id="4" name="Picture 3">
            <a:extLst>
              <a:ext uri="{FF2B5EF4-FFF2-40B4-BE49-F238E27FC236}">
                <a16:creationId xmlns:a16="http://schemas.microsoft.com/office/drawing/2014/main" id="{FF5CA3A9-7035-49BF-3B2A-746FE8297A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05655" y="5182553"/>
            <a:ext cx="5243613" cy="1132945"/>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39" name="Rectangle 38">
            <a:extLst>
              <a:ext uri="{FF2B5EF4-FFF2-40B4-BE49-F238E27FC236}">
                <a16:creationId xmlns:a16="http://schemas.microsoft.com/office/drawing/2014/main" id="{64C10B82-2B2E-F7BC-98CB-9265A8CDEC76}"/>
              </a:ext>
            </a:extLst>
          </p:cNvPr>
          <p:cNvSpPr/>
          <p:nvPr/>
        </p:nvSpPr>
        <p:spPr>
          <a:xfrm>
            <a:off x="6281348" y="5176164"/>
            <a:ext cx="5267921" cy="1132945"/>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62AEC82-DE84-1398-049E-3FFB9E9BD491}"/>
              </a:ext>
            </a:extLst>
          </p:cNvPr>
          <p:cNvSpPr txBox="1"/>
          <p:nvPr/>
        </p:nvSpPr>
        <p:spPr>
          <a:xfrm>
            <a:off x="6329962" y="5131191"/>
            <a:ext cx="5243613" cy="1354217"/>
          </a:xfrm>
          <a:prstGeom prst="rect">
            <a:avLst/>
          </a:prstGeom>
          <a:noFill/>
        </p:spPr>
        <p:txBody>
          <a:bodyPr wrap="square" rtlCol="0">
            <a:spAutoFit/>
          </a:bodyPr>
          <a:lstStyle/>
          <a:p>
            <a:pPr>
              <a:spcAft>
                <a:spcPts val="600"/>
              </a:spcAft>
              <a:buSzPts val="2400"/>
            </a:pPr>
            <a:r>
              <a:rPr lang="en-US" sz="1800" b="1" dirty="0">
                <a:latin typeface="Calibri"/>
                <a:cs typeface="Calibri"/>
                <a:sym typeface="Calibri"/>
              </a:rPr>
              <a:t>Focus:</a:t>
            </a:r>
          </a:p>
          <a:p>
            <a:pPr marL="285750" indent="-285750">
              <a:spcAft>
                <a:spcPts val="600"/>
              </a:spcAft>
              <a:buSzPts val="2400"/>
              <a:buFont typeface="Arial" panose="020B0604020202020204" pitchFamily="34" charset="0"/>
              <a:buChar char="•"/>
            </a:pPr>
            <a:r>
              <a:rPr lang="en-US" sz="1800" b="1" dirty="0">
                <a:latin typeface="Calibri"/>
                <a:cs typeface="Calibri"/>
                <a:sym typeface="Calibri"/>
              </a:rPr>
              <a:t>Add Barcode to relate hardware to software and to help drive software Automation process</a:t>
            </a:r>
          </a:p>
          <a:p>
            <a:pPr>
              <a:spcAft>
                <a:spcPts val="600"/>
              </a:spcAft>
              <a:buSzPts val="2400"/>
            </a:pPr>
            <a:endParaRPr lang="en-US" sz="1800" b="1" dirty="0">
              <a:latin typeface="Calibri"/>
              <a:cs typeface="Calibri"/>
              <a:sym typeface="Calibri"/>
            </a:endParaRPr>
          </a:p>
        </p:txBody>
      </p:sp>
      <p:pic>
        <p:nvPicPr>
          <p:cNvPr id="8" name="Picture 7">
            <a:extLst>
              <a:ext uri="{FF2B5EF4-FFF2-40B4-BE49-F238E27FC236}">
                <a16:creationId xmlns:a16="http://schemas.microsoft.com/office/drawing/2014/main" id="{2E2C7B53-18CB-B4D0-8CC5-A72522452F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7015" y="1302075"/>
            <a:ext cx="5388864" cy="2325661"/>
          </a:xfrm>
          <a:prstGeom prst="rect">
            <a:avLst/>
          </a:prstGeom>
        </p:spPr>
      </p:pic>
      <p:pic>
        <p:nvPicPr>
          <p:cNvPr id="1026" name="Picture 2" descr="A picture containing text, dryer&#10;&#10;Description automatically generated">
            <a:extLst>
              <a:ext uri="{FF2B5EF4-FFF2-40B4-BE49-F238E27FC236}">
                <a16:creationId xmlns:a16="http://schemas.microsoft.com/office/drawing/2014/main" id="{F370D33C-50F6-3FD1-A832-496E530D9CE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01038" y="3517458"/>
            <a:ext cx="2071688"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2117CC7-3882-EA9D-68B8-332000FA66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84190" y="3333019"/>
            <a:ext cx="2071689" cy="1791783"/>
          </a:xfrm>
          <a:prstGeom prst="rect">
            <a:avLst/>
          </a:prstGeom>
        </p:spPr>
      </p:pic>
      <p:sp>
        <p:nvSpPr>
          <p:cNvPr id="5" name="TextBox 4">
            <a:extLst>
              <a:ext uri="{FF2B5EF4-FFF2-40B4-BE49-F238E27FC236}">
                <a16:creationId xmlns:a16="http://schemas.microsoft.com/office/drawing/2014/main" id="{4398DD9E-E985-0239-45DB-AB04ECC20898}"/>
              </a:ext>
            </a:extLst>
          </p:cNvPr>
          <p:cNvSpPr txBox="1"/>
          <p:nvPr/>
        </p:nvSpPr>
        <p:spPr>
          <a:xfrm>
            <a:off x="5934744" y="927584"/>
            <a:ext cx="4658989" cy="307777"/>
          </a:xfrm>
          <a:prstGeom prst="rect">
            <a:avLst/>
          </a:prstGeom>
          <a:noFill/>
        </p:spPr>
        <p:txBody>
          <a:bodyPr wrap="square" rtlCol="0">
            <a:spAutoFit/>
          </a:bodyPr>
          <a:lstStyle/>
          <a:p>
            <a:r>
              <a:rPr lang="en-US" dirty="0">
                <a:solidFill>
                  <a:schemeClr val="accent5">
                    <a:lumMod val="50000"/>
                    <a:lumOff val="50000"/>
                  </a:schemeClr>
                </a:solidFill>
                <a:hlinkClick r:id="rId8">
                  <a:extLst>
                    <a:ext uri="{A12FA001-AC4F-418D-AE19-62706E023703}">
                      <ahyp:hlinkClr xmlns:ahyp="http://schemas.microsoft.com/office/drawing/2018/hyperlinkcolor" val="tx"/>
                    </a:ext>
                  </a:extLst>
                </a:hlinkClick>
              </a:rPr>
              <a:t>Barcode Creation Demonstration</a:t>
            </a:r>
            <a:r>
              <a:rPr lang="en-US" dirty="0">
                <a:solidFill>
                  <a:schemeClr val="accent5">
                    <a:lumMod val="50000"/>
                    <a:lumOff val="50000"/>
                  </a:schemeClr>
                </a:solidFill>
              </a:rPr>
              <a:t> (0.5 mins)</a:t>
            </a:r>
          </a:p>
        </p:txBody>
      </p:sp>
      <p:pic>
        <p:nvPicPr>
          <p:cNvPr id="13" name="Picture 12" descr="Logo&#10;&#10;Description automatically generated">
            <a:extLst>
              <a:ext uri="{FF2B5EF4-FFF2-40B4-BE49-F238E27FC236}">
                <a16:creationId xmlns:a16="http://schemas.microsoft.com/office/drawing/2014/main" id="{17F86CDB-E4E4-1F68-E2B9-5361EE5E09B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31969" y="104668"/>
            <a:ext cx="933233" cy="816139"/>
          </a:xfrm>
          <a:prstGeom prst="rect">
            <a:avLst/>
          </a:prstGeom>
        </p:spPr>
      </p:pic>
    </p:spTree>
    <p:extLst>
      <p:ext uri="{BB962C8B-B14F-4D97-AF65-F5344CB8AC3E}">
        <p14:creationId xmlns:p14="http://schemas.microsoft.com/office/powerpoint/2010/main" val="2331669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p:nvPr/>
        </p:nvSpPr>
        <p:spPr>
          <a:xfrm>
            <a:off x="6622026" y="5877763"/>
            <a:ext cx="4114800" cy="980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8" name="Google Shape;128;p2"/>
          <p:cNvSpPr txBox="1">
            <a:spLocks noGrp="1"/>
          </p:cNvSpPr>
          <p:nvPr>
            <p:ph type="title"/>
          </p:nvPr>
        </p:nvSpPr>
        <p:spPr>
          <a:xfrm>
            <a:off x="5316394" y="222553"/>
            <a:ext cx="6428739" cy="143594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000"/>
              <a:buFont typeface="Calibri"/>
              <a:buNone/>
            </a:pPr>
            <a:r>
              <a:rPr lang="en-US" sz="2800" dirty="0"/>
              <a:t>PAWN SHOP</a:t>
            </a:r>
            <a:br>
              <a:rPr lang="en-US" sz="2800" dirty="0"/>
            </a:br>
            <a:r>
              <a:rPr lang="en-US" sz="2400" dirty="0"/>
              <a:t>Asset Management (Proof of Concept)</a:t>
            </a:r>
            <a:endParaRPr sz="4000" dirty="0"/>
          </a:p>
        </p:txBody>
      </p:sp>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dirty="0"/>
          </a:p>
        </p:txBody>
      </p:sp>
      <p:cxnSp>
        <p:nvCxnSpPr>
          <p:cNvPr id="132" name="Google Shape;132;p2"/>
          <p:cNvCxnSpPr/>
          <p:nvPr/>
        </p:nvCxnSpPr>
        <p:spPr>
          <a:xfrm>
            <a:off x="6253517" y="718402"/>
            <a:ext cx="4504838" cy="0"/>
          </a:xfrm>
          <a:prstGeom prst="straightConnector1">
            <a:avLst/>
          </a:prstGeom>
          <a:noFill/>
          <a:ln w="9525" cap="flat" cmpd="sng">
            <a:solidFill>
              <a:schemeClr val="dk1"/>
            </a:solidFill>
            <a:prstDash val="solid"/>
            <a:miter lim="800000"/>
            <a:headEnd type="none" w="sm" len="sm"/>
            <a:tailEnd type="none" w="sm" len="sm"/>
          </a:ln>
        </p:spPr>
      </p:cxn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cxnSp>
        <p:nvCxnSpPr>
          <p:cNvPr id="134" name="Google Shape;134;p2"/>
          <p:cNvCxnSpPr>
            <a:cxnSpLocks/>
          </p:cNvCxnSpPr>
          <p:nvPr/>
        </p:nvCxnSpPr>
        <p:spPr>
          <a:xfrm>
            <a:off x="7379527" y="6556428"/>
            <a:ext cx="4169742" cy="0"/>
          </a:xfrm>
          <a:prstGeom prst="straightConnector1">
            <a:avLst/>
          </a:prstGeom>
          <a:noFill/>
          <a:ln w="9525" cap="flat" cmpd="sng">
            <a:solidFill>
              <a:schemeClr val="dk1"/>
            </a:solidFill>
            <a:prstDash val="solid"/>
            <a:miter lim="800000"/>
            <a:headEnd type="none" w="sm" len="sm"/>
            <a:tailEnd type="none" w="sm" len="sm"/>
          </a:ln>
        </p:spPr>
      </p:cxnSp>
      <p:sp>
        <p:nvSpPr>
          <p:cNvPr id="2" name="Google Shape;130;p2">
            <a:extLst>
              <a:ext uri="{FF2B5EF4-FFF2-40B4-BE49-F238E27FC236}">
                <a16:creationId xmlns:a16="http://schemas.microsoft.com/office/drawing/2014/main" id="{1FDB6202-944A-E987-3C0E-01A3C993F1C2}"/>
              </a:ext>
            </a:extLst>
          </p:cNvPr>
          <p:cNvSpPr txBox="1">
            <a:spLocks noGrp="1"/>
          </p:cNvSpPr>
          <p:nvPr>
            <p:ph type="body" idx="1"/>
          </p:nvPr>
        </p:nvSpPr>
        <p:spPr>
          <a:xfrm>
            <a:off x="5068311" y="1430394"/>
            <a:ext cx="6924906" cy="5037905"/>
          </a:xfrm>
          <a:prstGeom prst="rect">
            <a:avLst/>
          </a:prstGeom>
          <a:noFill/>
          <a:ln>
            <a:noFill/>
          </a:ln>
        </p:spPr>
        <p:txBody>
          <a:bodyPr spcFirstLastPara="1" wrap="square" lIns="91425" tIns="45700" rIns="91425" bIns="45700" anchor="t" anchorCtr="0">
            <a:noAutofit/>
          </a:bodyPr>
          <a:lstStyle/>
          <a:p>
            <a:pPr marL="342900" indent="-342900">
              <a:lnSpc>
                <a:spcPct val="100000"/>
              </a:lnSpc>
              <a:spcBef>
                <a:spcPts val="0"/>
              </a:spcBef>
              <a:spcAft>
                <a:spcPts val="600"/>
              </a:spcAft>
              <a:buClr>
                <a:srgbClr val="000000"/>
              </a:buClr>
              <a:buSzPts val="2400"/>
              <a:buFont typeface="Arial"/>
              <a:buChar char="•"/>
            </a:pPr>
            <a:r>
              <a:rPr lang="en-US" sz="1600" dirty="0">
                <a:solidFill>
                  <a:schemeClr val="tx1"/>
                </a:solidFill>
                <a:latin typeface="Calibri" panose="020F0502020204030204" pitchFamily="34" charset="0"/>
              </a:rPr>
              <a:t>Track </a:t>
            </a:r>
            <a:r>
              <a:rPr lang="en-US" sz="1600" u="sng" dirty="0">
                <a:solidFill>
                  <a:schemeClr val="tx1"/>
                </a:solidFill>
                <a:latin typeface="Calibri" panose="020F0502020204030204" pitchFamily="34" charset="0"/>
              </a:rPr>
              <a:t>who</a:t>
            </a:r>
            <a:r>
              <a:rPr lang="en-US" sz="1600" dirty="0">
                <a:solidFill>
                  <a:schemeClr val="tx1"/>
                </a:solidFill>
                <a:latin typeface="Calibri" panose="020F0502020204030204" pitchFamily="34" charset="0"/>
              </a:rPr>
              <a:t> is using hardware (tied to CAC Card)</a:t>
            </a:r>
          </a:p>
          <a:p>
            <a:pPr marL="342900" indent="-342900">
              <a:lnSpc>
                <a:spcPct val="100000"/>
              </a:lnSpc>
              <a:spcBef>
                <a:spcPts val="0"/>
              </a:spcBef>
              <a:spcAft>
                <a:spcPts val="600"/>
              </a:spcAft>
              <a:buClr>
                <a:srgbClr val="000000"/>
              </a:buClr>
              <a:buSzPts val="2400"/>
              <a:buFont typeface="Arial"/>
              <a:buChar char="•"/>
            </a:pPr>
            <a:r>
              <a:rPr lang="en-US" sz="1600" dirty="0">
                <a:solidFill>
                  <a:schemeClr val="tx1"/>
                </a:solidFill>
                <a:latin typeface="Calibri" panose="020F0502020204030204" pitchFamily="34" charset="0"/>
              </a:rPr>
              <a:t>Keep track of inventory at </a:t>
            </a:r>
            <a:r>
              <a:rPr lang="en-US" sz="1600" u="sng" dirty="0">
                <a:solidFill>
                  <a:schemeClr val="tx1"/>
                </a:solidFill>
                <a:latin typeface="Calibri" panose="020F0502020204030204" pitchFamily="34" charset="0"/>
              </a:rPr>
              <a:t>local and/or enterprise level </a:t>
            </a:r>
            <a:r>
              <a:rPr lang="en-US" sz="1600" dirty="0">
                <a:solidFill>
                  <a:schemeClr val="tx1"/>
                </a:solidFill>
                <a:latin typeface="Calibri" panose="020F0502020204030204" pitchFamily="34" charset="0"/>
              </a:rPr>
              <a:t>(Check In/Check Out/Decommission)</a:t>
            </a:r>
          </a:p>
          <a:p>
            <a:pPr marL="342900" indent="-342900">
              <a:lnSpc>
                <a:spcPct val="100000"/>
              </a:lnSpc>
              <a:spcBef>
                <a:spcPts val="0"/>
              </a:spcBef>
              <a:spcAft>
                <a:spcPts val="600"/>
              </a:spcAft>
              <a:buClr>
                <a:srgbClr val="000000"/>
              </a:buClr>
              <a:buSzPts val="2400"/>
              <a:buFont typeface="Arial"/>
              <a:buChar char="•"/>
            </a:pPr>
            <a:r>
              <a:rPr lang="en-US" sz="1600" dirty="0">
                <a:solidFill>
                  <a:schemeClr val="tx1"/>
                </a:solidFill>
                <a:latin typeface="Calibri" panose="020F0502020204030204" pitchFamily="34" charset="0"/>
              </a:rPr>
              <a:t>Able to capture </a:t>
            </a:r>
            <a:r>
              <a:rPr lang="en-US" sz="1600" u="sng" dirty="0">
                <a:solidFill>
                  <a:schemeClr val="tx1"/>
                </a:solidFill>
                <a:latin typeface="Calibri" panose="020F0502020204030204" pitchFamily="34" charset="0"/>
              </a:rPr>
              <a:t>specific hardware fields </a:t>
            </a:r>
            <a:r>
              <a:rPr lang="en-US" sz="1600" dirty="0">
                <a:solidFill>
                  <a:schemeClr val="tx1"/>
                </a:solidFill>
                <a:latin typeface="Calibri" panose="020F0502020204030204" pitchFamily="34" charset="0"/>
              </a:rPr>
              <a:t>(Serial Number, Part Number, Manufacturer, Hardware Specs, etc.) </a:t>
            </a:r>
          </a:p>
          <a:p>
            <a:pPr marL="342900" indent="-342900">
              <a:lnSpc>
                <a:spcPct val="100000"/>
              </a:lnSpc>
              <a:spcBef>
                <a:spcPts val="0"/>
              </a:spcBef>
              <a:spcAft>
                <a:spcPts val="600"/>
              </a:spcAft>
              <a:buClr>
                <a:srgbClr val="000000"/>
              </a:buClr>
              <a:buSzPts val="2400"/>
              <a:buFont typeface="Arial"/>
              <a:buChar char="•"/>
            </a:pPr>
            <a:r>
              <a:rPr lang="en-US" sz="1600" dirty="0">
                <a:solidFill>
                  <a:schemeClr val="tx1"/>
                </a:solidFill>
                <a:latin typeface="Calibri" panose="020F0502020204030204" pitchFamily="34" charset="0"/>
              </a:rPr>
              <a:t>Able to import from </a:t>
            </a:r>
            <a:r>
              <a:rPr lang="en-US" sz="1600" u="sng" dirty="0">
                <a:solidFill>
                  <a:schemeClr val="tx1"/>
                </a:solidFill>
                <a:latin typeface="Calibri" panose="020F0502020204030204" pitchFamily="34" charset="0"/>
              </a:rPr>
              <a:t>Existing Excel Spreadsheet </a:t>
            </a:r>
          </a:p>
          <a:p>
            <a:pPr marL="342900" indent="-342900">
              <a:lnSpc>
                <a:spcPct val="100000"/>
              </a:lnSpc>
              <a:spcBef>
                <a:spcPts val="0"/>
              </a:spcBef>
              <a:spcAft>
                <a:spcPts val="600"/>
              </a:spcAft>
              <a:buClr>
                <a:srgbClr val="000000"/>
              </a:buClr>
              <a:buSzPts val="2400"/>
              <a:buFont typeface="Arial"/>
              <a:buChar char="•"/>
            </a:pPr>
            <a:r>
              <a:rPr lang="en-US" sz="1600" dirty="0">
                <a:solidFill>
                  <a:schemeClr val="tx1"/>
                </a:solidFill>
                <a:latin typeface="Calibri" panose="020F0502020204030204" pitchFamily="34" charset="0"/>
              </a:rPr>
              <a:t>Leverage same </a:t>
            </a:r>
            <a:r>
              <a:rPr lang="en-US" sz="1600" u="sng" dirty="0">
                <a:solidFill>
                  <a:schemeClr val="tx1"/>
                </a:solidFill>
                <a:latin typeface="Calibri" panose="020F0502020204030204" pitchFamily="34" charset="0"/>
              </a:rPr>
              <a:t>barcode system</a:t>
            </a:r>
            <a:r>
              <a:rPr lang="en-US" sz="1600" dirty="0">
                <a:solidFill>
                  <a:schemeClr val="tx1"/>
                </a:solidFill>
                <a:latin typeface="Calibri" panose="020F0502020204030204" pitchFamily="34" charset="0"/>
              </a:rPr>
              <a:t> used for provisioning solution (TURBO ROOK)</a:t>
            </a:r>
          </a:p>
          <a:p>
            <a:pPr marL="342900" indent="-342900">
              <a:lnSpc>
                <a:spcPct val="100000"/>
              </a:lnSpc>
              <a:spcBef>
                <a:spcPts val="0"/>
              </a:spcBef>
              <a:spcAft>
                <a:spcPts val="600"/>
              </a:spcAft>
              <a:buClr>
                <a:srgbClr val="000000"/>
              </a:buClr>
              <a:buSzPts val="2400"/>
              <a:buFont typeface="Arial"/>
              <a:buChar char="•"/>
            </a:pPr>
            <a:r>
              <a:rPr lang="en-US" sz="1600" dirty="0">
                <a:solidFill>
                  <a:schemeClr val="tx1"/>
                </a:solidFill>
                <a:latin typeface="Calibri" panose="020F0502020204030204" pitchFamily="34" charset="0"/>
              </a:rPr>
              <a:t>Track </a:t>
            </a:r>
            <a:r>
              <a:rPr lang="en-US" sz="1600" u="sng" dirty="0">
                <a:solidFill>
                  <a:schemeClr val="tx1"/>
                </a:solidFill>
                <a:latin typeface="Calibri" panose="020F0502020204030204" pitchFamily="34" charset="0"/>
              </a:rPr>
              <a:t>how &amp; where hardware is used </a:t>
            </a:r>
            <a:r>
              <a:rPr lang="en-US" sz="1600" dirty="0">
                <a:solidFill>
                  <a:schemeClr val="tx1"/>
                </a:solidFill>
                <a:latin typeface="Calibri" panose="020F0502020204030204" pitchFamily="34" charset="0"/>
              </a:rPr>
              <a:t>(Details)</a:t>
            </a:r>
          </a:p>
          <a:p>
            <a:pPr marL="342900" indent="-342900">
              <a:lnSpc>
                <a:spcPct val="100000"/>
              </a:lnSpc>
              <a:spcBef>
                <a:spcPts val="0"/>
              </a:spcBef>
              <a:spcAft>
                <a:spcPts val="600"/>
              </a:spcAft>
              <a:buClr>
                <a:srgbClr val="000000"/>
              </a:buClr>
              <a:buSzPts val="2400"/>
              <a:buFont typeface="Arial"/>
              <a:buChar char="•"/>
            </a:pPr>
            <a:r>
              <a:rPr lang="en-US" sz="1600" dirty="0">
                <a:solidFill>
                  <a:schemeClr val="tx1"/>
                </a:solidFill>
                <a:latin typeface="Calibri" panose="020F0502020204030204" pitchFamily="34" charset="0"/>
              </a:rPr>
              <a:t>Generate </a:t>
            </a:r>
            <a:r>
              <a:rPr lang="en-US" sz="1600" u="sng" dirty="0">
                <a:solidFill>
                  <a:schemeClr val="tx1"/>
                </a:solidFill>
                <a:latin typeface="Calibri" panose="020F0502020204030204" pitchFamily="34" charset="0"/>
              </a:rPr>
              <a:t>reports</a:t>
            </a:r>
            <a:r>
              <a:rPr lang="en-US" sz="1600" dirty="0">
                <a:solidFill>
                  <a:schemeClr val="tx1"/>
                </a:solidFill>
                <a:latin typeface="Calibri" panose="020F0502020204030204" pitchFamily="34" charset="0"/>
              </a:rPr>
              <a:t> based on inventory </a:t>
            </a:r>
          </a:p>
          <a:p>
            <a:pPr marL="0" indent="0">
              <a:lnSpc>
                <a:spcPct val="100000"/>
              </a:lnSpc>
              <a:spcBef>
                <a:spcPts val="0"/>
              </a:spcBef>
              <a:buClr>
                <a:srgbClr val="000000"/>
              </a:buClr>
              <a:buSzPts val="2400"/>
            </a:pPr>
            <a:endParaRPr lang="en-US" sz="1600" i="1" dirty="0">
              <a:solidFill>
                <a:schemeClr val="tx1"/>
              </a:solidFill>
              <a:latin typeface="Calibri" panose="020F0502020204030204" pitchFamily="34" charset="0"/>
            </a:endParaRPr>
          </a:p>
          <a:p>
            <a:pPr marL="0" indent="0">
              <a:lnSpc>
                <a:spcPct val="100000"/>
              </a:lnSpc>
              <a:spcBef>
                <a:spcPts val="0"/>
              </a:spcBef>
              <a:buClr>
                <a:srgbClr val="000000"/>
              </a:buClr>
              <a:buSzPts val="2400"/>
            </a:pPr>
            <a:r>
              <a:rPr lang="en-US" sz="1600" i="1" dirty="0">
                <a:solidFill>
                  <a:schemeClr val="tx1"/>
                </a:solidFill>
                <a:latin typeface="Calibri" panose="020F0502020204030204" pitchFamily="34" charset="0"/>
              </a:rPr>
              <a:t>Roadmap:</a:t>
            </a:r>
          </a:p>
          <a:p>
            <a:pPr marL="0" indent="0">
              <a:lnSpc>
                <a:spcPct val="100000"/>
              </a:lnSpc>
              <a:spcBef>
                <a:spcPts val="0"/>
              </a:spcBef>
              <a:buClr>
                <a:srgbClr val="000000"/>
              </a:buClr>
              <a:buSzPts val="2400"/>
            </a:pPr>
            <a:endParaRPr lang="en-US" sz="1600" dirty="0">
              <a:solidFill>
                <a:schemeClr val="tx1"/>
              </a:solidFill>
              <a:latin typeface="Calibri" panose="020F0502020204030204" pitchFamily="34" charset="0"/>
            </a:endParaRPr>
          </a:p>
          <a:p>
            <a:pPr marL="342900" indent="-342900">
              <a:lnSpc>
                <a:spcPct val="100000"/>
              </a:lnSpc>
              <a:spcBef>
                <a:spcPts val="0"/>
              </a:spcBef>
              <a:spcAft>
                <a:spcPts val="600"/>
              </a:spcAft>
              <a:buClr>
                <a:srgbClr val="000000"/>
              </a:buClr>
              <a:buSzPts val="2400"/>
              <a:buFont typeface="Arial"/>
              <a:buChar char="•"/>
            </a:pPr>
            <a:r>
              <a:rPr lang="en-US" sz="1600" dirty="0">
                <a:solidFill>
                  <a:schemeClr val="tx1"/>
                </a:solidFill>
                <a:latin typeface="Calibri" panose="020F0502020204030204" pitchFamily="34" charset="0"/>
              </a:rPr>
              <a:t>Further integration into </a:t>
            </a:r>
            <a:r>
              <a:rPr lang="en-US" sz="1600" u="sng" dirty="0">
                <a:solidFill>
                  <a:schemeClr val="tx1"/>
                </a:solidFill>
                <a:latin typeface="Calibri" panose="020F0502020204030204" pitchFamily="34" charset="0"/>
              </a:rPr>
              <a:t>DISTANT ROOK Suite</a:t>
            </a:r>
          </a:p>
          <a:p>
            <a:pPr marL="342900" indent="-342900">
              <a:lnSpc>
                <a:spcPct val="100000"/>
              </a:lnSpc>
              <a:spcBef>
                <a:spcPts val="0"/>
              </a:spcBef>
              <a:spcAft>
                <a:spcPts val="600"/>
              </a:spcAft>
              <a:buClr>
                <a:srgbClr val="000000"/>
              </a:buClr>
              <a:buSzPts val="2400"/>
              <a:buFont typeface="Arial"/>
              <a:buChar char="•"/>
            </a:pPr>
            <a:r>
              <a:rPr lang="en-US" sz="1600" dirty="0">
                <a:solidFill>
                  <a:schemeClr val="tx1"/>
                </a:solidFill>
                <a:latin typeface="Calibri" panose="020F0502020204030204" pitchFamily="34" charset="0"/>
              </a:rPr>
              <a:t>(Long Term) Extend PAWN SHOP Hardware Inventory Management to work with </a:t>
            </a:r>
            <a:r>
              <a:rPr lang="en-US" sz="1600" u="sng" dirty="0">
                <a:solidFill>
                  <a:schemeClr val="tx1"/>
                </a:solidFill>
                <a:latin typeface="Calibri" panose="020F0502020204030204" pitchFamily="34" charset="0"/>
              </a:rPr>
              <a:t>Enterprise License Management Capability </a:t>
            </a:r>
            <a:r>
              <a:rPr lang="en-US" sz="1600" dirty="0">
                <a:solidFill>
                  <a:schemeClr val="tx1"/>
                </a:solidFill>
                <a:latin typeface="Calibri" panose="020F0502020204030204" pitchFamily="34" charset="0"/>
              </a:rPr>
              <a:t>(marry hardware to licenses)</a:t>
            </a:r>
          </a:p>
          <a:p>
            <a:pPr marL="0" indent="0">
              <a:lnSpc>
                <a:spcPct val="100000"/>
              </a:lnSpc>
              <a:spcBef>
                <a:spcPts val="0"/>
              </a:spcBef>
              <a:buClr>
                <a:srgbClr val="000000"/>
              </a:buClr>
              <a:buSzPts val="2400"/>
            </a:pPr>
            <a:endParaRPr lang="en-US" sz="1600" dirty="0">
              <a:solidFill>
                <a:srgbClr val="000000"/>
              </a:solidFill>
            </a:endParaRPr>
          </a:p>
          <a:p>
            <a:pPr marL="342900" marR="0" lvl="0" indent="-342900" algn="l" rtl="0">
              <a:lnSpc>
                <a:spcPct val="100000"/>
              </a:lnSpc>
              <a:spcBef>
                <a:spcPts val="0"/>
              </a:spcBef>
              <a:spcAft>
                <a:spcPts val="600"/>
              </a:spcAft>
              <a:buClr>
                <a:srgbClr val="000000"/>
              </a:buClr>
              <a:buSzPts val="2400"/>
              <a:buFont typeface="Arial"/>
              <a:buChar char="•"/>
            </a:pPr>
            <a:endParaRPr lang="en-US" sz="1600" dirty="0">
              <a:solidFill>
                <a:srgbClr val="FF0000"/>
              </a:solidFill>
            </a:endParaRPr>
          </a:p>
          <a:p>
            <a:pPr marL="342900" marR="0" lvl="0" indent="-342900" algn="l" rtl="0">
              <a:lnSpc>
                <a:spcPct val="100000"/>
              </a:lnSpc>
              <a:spcBef>
                <a:spcPts val="0"/>
              </a:spcBef>
              <a:spcAft>
                <a:spcPts val="600"/>
              </a:spcAft>
              <a:buClr>
                <a:srgbClr val="000000"/>
              </a:buClr>
              <a:buSzPts val="2400"/>
              <a:buFont typeface="Arial"/>
              <a:buChar char="•"/>
            </a:pPr>
            <a:endParaRPr lang="en-US" sz="1600" dirty="0">
              <a:solidFill>
                <a:srgbClr val="FF0000"/>
              </a:solidFill>
            </a:endParaRPr>
          </a:p>
          <a:p>
            <a:pPr marL="0" marR="0" lvl="0" indent="0" algn="l" rtl="0">
              <a:lnSpc>
                <a:spcPct val="100000"/>
              </a:lnSpc>
              <a:spcBef>
                <a:spcPts val="0"/>
              </a:spcBef>
              <a:spcAft>
                <a:spcPts val="0"/>
              </a:spcAft>
              <a:buClr>
                <a:srgbClr val="000000"/>
              </a:buClr>
              <a:buSzPts val="2400"/>
            </a:pPr>
            <a:endParaRPr lang="en-US" sz="1600" dirty="0">
              <a:solidFill>
                <a:srgbClr val="000000"/>
              </a:solidFill>
            </a:endParaRPr>
          </a:p>
        </p:txBody>
      </p:sp>
      <p:pic>
        <p:nvPicPr>
          <p:cNvPr id="5" name="Picture 4" descr="Logo&#10;&#10;Description automatically generated">
            <a:extLst>
              <a:ext uri="{FF2B5EF4-FFF2-40B4-BE49-F238E27FC236}">
                <a16:creationId xmlns:a16="http://schemas.microsoft.com/office/drawing/2014/main" id="{050AC0AD-240C-0E7E-0674-254E2A15B6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5" y="0"/>
            <a:ext cx="5251785" cy="6858000"/>
          </a:xfrm>
          <a:prstGeom prst="parallelogram">
            <a:avLst>
              <a:gd name="adj" fmla="val 15552"/>
            </a:avLst>
          </a:prstGeom>
          <a:solidFill>
            <a:srgbClr val="002060"/>
          </a:solidFill>
          <a:ln>
            <a:noFill/>
          </a:ln>
        </p:spPr>
      </p:pic>
      <p:sp>
        <p:nvSpPr>
          <p:cNvPr id="3" name="TextBox 2">
            <a:extLst>
              <a:ext uri="{FF2B5EF4-FFF2-40B4-BE49-F238E27FC236}">
                <a16:creationId xmlns:a16="http://schemas.microsoft.com/office/drawing/2014/main" id="{00E38D02-0D6E-918A-2FF2-45B34580FA1D}"/>
              </a:ext>
            </a:extLst>
          </p:cNvPr>
          <p:cNvSpPr txBox="1"/>
          <p:nvPr/>
        </p:nvSpPr>
        <p:spPr>
          <a:xfrm>
            <a:off x="7031914" y="1060363"/>
            <a:ext cx="3173218" cy="307777"/>
          </a:xfrm>
          <a:prstGeom prst="rect">
            <a:avLst/>
          </a:prstGeom>
          <a:noFill/>
        </p:spPr>
        <p:txBody>
          <a:bodyPr wrap="square" rtlCol="0">
            <a:spAutoFit/>
          </a:bodyPr>
          <a:lstStyle/>
          <a:p>
            <a:r>
              <a:rPr lang="en-US" dirty="0">
                <a:solidFill>
                  <a:schemeClr val="accent5">
                    <a:lumMod val="50000"/>
                    <a:lumOff val="50000"/>
                  </a:schemeClr>
                </a:solidFill>
                <a:hlinkClick r:id="rId5"/>
              </a:rPr>
              <a:t>PAWN SHOP Demonstration (7 mins)</a:t>
            </a:r>
            <a:endParaRPr lang="en-US" dirty="0">
              <a:solidFill>
                <a:schemeClr val="accent5">
                  <a:lumMod val="50000"/>
                  <a:lumOff val="50000"/>
                </a:schemeClr>
              </a:solidFill>
            </a:endParaRPr>
          </a:p>
        </p:txBody>
      </p:sp>
      <p:pic>
        <p:nvPicPr>
          <p:cNvPr id="4" name="Picture 3">
            <a:extLst>
              <a:ext uri="{FF2B5EF4-FFF2-40B4-BE49-F238E27FC236}">
                <a16:creationId xmlns:a16="http://schemas.microsoft.com/office/drawing/2014/main" id="{A038BBB2-A231-7F22-B8A4-D92FE7CBF7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95567" y="198864"/>
            <a:ext cx="773608" cy="755448"/>
          </a:xfrm>
          <a:prstGeom prst="rect">
            <a:avLst/>
          </a:prstGeom>
        </p:spPr>
      </p:pic>
    </p:spTree>
    <p:extLst>
      <p:ext uri="{BB962C8B-B14F-4D97-AF65-F5344CB8AC3E}">
        <p14:creationId xmlns:p14="http://schemas.microsoft.com/office/powerpoint/2010/main" val="330754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1" name="Google Shape;131;p2"/>
          <p:cNvSpPr txBox="1">
            <a:spLocks noGrp="1"/>
          </p:cNvSpPr>
          <p:nvPr>
            <p:ph type="sldNum" idx="12"/>
          </p:nvPr>
        </p:nvSpPr>
        <p:spPr>
          <a:xfrm>
            <a:off x="11549269" y="6526359"/>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sp>
        <p:nvSpPr>
          <p:cNvPr id="9" name="Google Shape;144;p3">
            <a:extLst>
              <a:ext uri="{FF2B5EF4-FFF2-40B4-BE49-F238E27FC236}">
                <a16:creationId xmlns:a16="http://schemas.microsoft.com/office/drawing/2014/main" id="{021461E4-8FEF-3239-C4D6-0712AC22E5BB}"/>
              </a:ext>
            </a:extLst>
          </p:cNvPr>
          <p:cNvSpPr txBox="1">
            <a:spLocks/>
          </p:cNvSpPr>
          <p:nvPr/>
        </p:nvSpPr>
        <p:spPr>
          <a:xfrm>
            <a:off x="803358" y="-86613"/>
            <a:ext cx="10416330"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150000"/>
              </a:lnSpc>
              <a:buClr>
                <a:schemeClr val="dk1"/>
              </a:buClr>
              <a:buSzPts val="4000"/>
              <a:buFont typeface="Calibri"/>
              <a:buNone/>
              <a:defRPr sz="4000">
                <a:solidFill>
                  <a:schemeClr val="dk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t>Introduction / Agenda</a:t>
            </a:r>
          </a:p>
        </p:txBody>
      </p:sp>
      <p:cxnSp>
        <p:nvCxnSpPr>
          <p:cNvPr id="2" name="Google Shape;151;p3">
            <a:extLst>
              <a:ext uri="{FF2B5EF4-FFF2-40B4-BE49-F238E27FC236}">
                <a16:creationId xmlns:a16="http://schemas.microsoft.com/office/drawing/2014/main" id="{586051E5-FF73-DE35-6BAD-184F2F49D699}"/>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7" name="Google Shape;130;p2">
            <a:extLst>
              <a:ext uri="{FF2B5EF4-FFF2-40B4-BE49-F238E27FC236}">
                <a16:creationId xmlns:a16="http://schemas.microsoft.com/office/drawing/2014/main" id="{459E2B2B-56CC-91FB-A8AA-F742AB67B56A}"/>
              </a:ext>
            </a:extLst>
          </p:cNvPr>
          <p:cNvSpPr txBox="1">
            <a:spLocks noGrp="1"/>
          </p:cNvSpPr>
          <p:nvPr>
            <p:ph type="body" idx="1"/>
          </p:nvPr>
        </p:nvSpPr>
        <p:spPr>
          <a:xfrm>
            <a:off x="252520" y="974858"/>
            <a:ext cx="8447860" cy="4514383"/>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spcAft>
                <a:spcPts val="600"/>
              </a:spcAft>
              <a:buClr>
                <a:srgbClr val="000000"/>
              </a:buClr>
              <a:buSzPts val="2400"/>
            </a:pPr>
            <a:endParaRPr lang="en-US" b="1" dirty="0">
              <a:solidFill>
                <a:srgbClr val="000000"/>
              </a:solidFill>
            </a:endParaRPr>
          </a:p>
          <a:p>
            <a:pPr marL="285750" indent="-285750">
              <a:lnSpc>
                <a:spcPct val="100000"/>
              </a:lnSpc>
              <a:spcBef>
                <a:spcPts val="0"/>
              </a:spcBef>
              <a:spcAft>
                <a:spcPts val="600"/>
              </a:spcAft>
              <a:buClr>
                <a:srgbClr val="000000"/>
              </a:buClr>
              <a:buSzPts val="2400"/>
              <a:buFont typeface="Arial" panose="020B0604020202020204" pitchFamily="34" charset="0"/>
              <a:buChar char="•"/>
            </a:pPr>
            <a:r>
              <a:rPr lang="en-US" b="1" dirty="0">
                <a:solidFill>
                  <a:srgbClr val="000000"/>
                </a:solidFill>
              </a:rPr>
              <a:t>Introductions </a:t>
            </a:r>
          </a:p>
          <a:p>
            <a:pPr marL="285750" indent="-285750">
              <a:lnSpc>
                <a:spcPct val="100000"/>
              </a:lnSpc>
              <a:spcBef>
                <a:spcPts val="0"/>
              </a:spcBef>
              <a:spcAft>
                <a:spcPts val="600"/>
              </a:spcAft>
              <a:buClr>
                <a:srgbClr val="000000"/>
              </a:buClr>
              <a:buSzPts val="2400"/>
              <a:buFont typeface="Arial" panose="020B0604020202020204" pitchFamily="34" charset="0"/>
              <a:buChar char="•"/>
            </a:pPr>
            <a:r>
              <a:rPr lang="en-US" b="1" dirty="0">
                <a:solidFill>
                  <a:srgbClr val="000000"/>
                </a:solidFill>
              </a:rPr>
              <a:t>Secure Enterprise Engineering</a:t>
            </a:r>
          </a:p>
          <a:p>
            <a:pPr marL="285750" indent="-285750">
              <a:lnSpc>
                <a:spcPct val="100000"/>
              </a:lnSpc>
              <a:spcBef>
                <a:spcPts val="0"/>
              </a:spcBef>
              <a:spcAft>
                <a:spcPts val="600"/>
              </a:spcAft>
              <a:buClr>
                <a:srgbClr val="000000"/>
              </a:buClr>
              <a:buSzPts val="2400"/>
              <a:buFont typeface="Arial" panose="020B0604020202020204" pitchFamily="34" charset="0"/>
              <a:buChar char="•"/>
            </a:pPr>
            <a:r>
              <a:rPr lang="en-US" b="1" dirty="0">
                <a:solidFill>
                  <a:srgbClr val="000000"/>
                </a:solidFill>
              </a:rPr>
              <a:t>Value proposition </a:t>
            </a:r>
          </a:p>
          <a:p>
            <a:pPr marL="285750" indent="-285750">
              <a:lnSpc>
                <a:spcPct val="100000"/>
              </a:lnSpc>
              <a:spcBef>
                <a:spcPts val="0"/>
              </a:spcBef>
              <a:spcAft>
                <a:spcPts val="600"/>
              </a:spcAft>
              <a:buClr>
                <a:srgbClr val="000000"/>
              </a:buClr>
              <a:buSzPts val="2400"/>
              <a:buFont typeface="Arial" panose="020B0604020202020204" pitchFamily="34" charset="0"/>
              <a:buChar char="•"/>
            </a:pPr>
            <a:r>
              <a:rPr lang="en-US" b="1" dirty="0">
                <a:solidFill>
                  <a:srgbClr val="000000"/>
                </a:solidFill>
              </a:rPr>
              <a:t>Distant Rook OV-1 </a:t>
            </a:r>
          </a:p>
          <a:p>
            <a:pPr marL="285750" indent="-285750">
              <a:lnSpc>
                <a:spcPct val="100000"/>
              </a:lnSpc>
              <a:spcBef>
                <a:spcPts val="0"/>
              </a:spcBef>
              <a:spcAft>
                <a:spcPts val="600"/>
              </a:spcAft>
              <a:buClr>
                <a:srgbClr val="000000"/>
              </a:buClr>
              <a:buSzPts val="2400"/>
              <a:buFont typeface="Arial" panose="020B0604020202020204" pitchFamily="34" charset="0"/>
              <a:buChar char="•"/>
            </a:pPr>
            <a:r>
              <a:rPr lang="en-US" b="1" dirty="0">
                <a:solidFill>
                  <a:srgbClr val="000000"/>
                </a:solidFill>
              </a:rPr>
              <a:t>DISTANT ROOK Overview Briefing</a:t>
            </a:r>
          </a:p>
          <a:p>
            <a:pPr marL="285750" indent="-285750">
              <a:lnSpc>
                <a:spcPct val="100000"/>
              </a:lnSpc>
              <a:spcBef>
                <a:spcPts val="0"/>
              </a:spcBef>
              <a:spcAft>
                <a:spcPts val="600"/>
              </a:spcAft>
              <a:buClr>
                <a:srgbClr val="000000"/>
              </a:buClr>
              <a:buSzPts val="2400"/>
              <a:buFont typeface="Arial" panose="020B0604020202020204" pitchFamily="34" charset="0"/>
              <a:buChar char="•"/>
            </a:pPr>
            <a:r>
              <a:rPr lang="en-US" b="1" dirty="0">
                <a:solidFill>
                  <a:srgbClr val="000000"/>
                </a:solidFill>
              </a:rPr>
              <a:t>TRUBOROOK Demo Start</a:t>
            </a:r>
          </a:p>
          <a:p>
            <a:pPr marL="285750" indent="-285750">
              <a:lnSpc>
                <a:spcPct val="100000"/>
              </a:lnSpc>
              <a:spcBef>
                <a:spcPts val="0"/>
              </a:spcBef>
              <a:spcAft>
                <a:spcPts val="600"/>
              </a:spcAft>
              <a:buClr>
                <a:srgbClr val="000000"/>
              </a:buClr>
              <a:buSzPts val="2400"/>
              <a:buFont typeface="Arial" panose="020B0604020202020204" pitchFamily="34" charset="0"/>
              <a:buChar char="•"/>
            </a:pPr>
            <a:r>
              <a:rPr lang="en-US" b="1" dirty="0">
                <a:solidFill>
                  <a:srgbClr val="000000"/>
                </a:solidFill>
              </a:rPr>
              <a:t>Pawn Shop</a:t>
            </a:r>
          </a:p>
          <a:p>
            <a:pPr marL="285750" indent="-285750">
              <a:lnSpc>
                <a:spcPct val="100000"/>
              </a:lnSpc>
              <a:spcBef>
                <a:spcPts val="0"/>
              </a:spcBef>
              <a:spcAft>
                <a:spcPts val="600"/>
              </a:spcAft>
              <a:buClr>
                <a:srgbClr val="000000"/>
              </a:buClr>
              <a:buSzPts val="2400"/>
              <a:buFont typeface="Arial" panose="020B0604020202020204" pitchFamily="34" charset="0"/>
              <a:buChar char="•"/>
            </a:pPr>
            <a:r>
              <a:rPr lang="en-US" b="1" dirty="0">
                <a:solidFill>
                  <a:srgbClr val="000000"/>
                </a:solidFill>
              </a:rPr>
              <a:t>CNMF</a:t>
            </a:r>
          </a:p>
          <a:p>
            <a:pPr marL="285750" indent="-285750">
              <a:lnSpc>
                <a:spcPct val="100000"/>
              </a:lnSpc>
              <a:spcBef>
                <a:spcPts val="0"/>
              </a:spcBef>
              <a:spcAft>
                <a:spcPts val="600"/>
              </a:spcAft>
              <a:buClr>
                <a:srgbClr val="000000"/>
              </a:buClr>
              <a:buSzPts val="2400"/>
              <a:buFont typeface="Arial" panose="020B0604020202020204" pitchFamily="34" charset="0"/>
              <a:buChar char="•"/>
            </a:pPr>
            <a:r>
              <a:rPr lang="en-US" b="1" dirty="0">
                <a:solidFill>
                  <a:srgbClr val="000000"/>
                </a:solidFill>
              </a:rPr>
              <a:t>TACFI</a:t>
            </a:r>
          </a:p>
          <a:p>
            <a:pPr marL="285750" indent="-285750">
              <a:lnSpc>
                <a:spcPct val="100000"/>
              </a:lnSpc>
              <a:spcBef>
                <a:spcPts val="0"/>
              </a:spcBef>
              <a:spcAft>
                <a:spcPts val="600"/>
              </a:spcAft>
              <a:buClr>
                <a:srgbClr val="000000"/>
              </a:buClr>
              <a:buSzPts val="2400"/>
              <a:buFont typeface="Arial" panose="020B0604020202020204" pitchFamily="34" charset="0"/>
              <a:buChar char="•"/>
            </a:pPr>
            <a:r>
              <a:rPr lang="en-US" b="1" dirty="0">
                <a:solidFill>
                  <a:srgbClr val="000000"/>
                </a:solidFill>
              </a:rPr>
              <a:t>Questions</a:t>
            </a:r>
            <a:endParaRPr lang="en-US" dirty="0">
              <a:solidFill>
                <a:srgbClr val="000000"/>
              </a:solidFill>
            </a:endParaRPr>
          </a:p>
          <a:p>
            <a:pPr marL="342900" indent="-342900">
              <a:lnSpc>
                <a:spcPct val="100000"/>
              </a:lnSpc>
              <a:spcBef>
                <a:spcPts val="0"/>
              </a:spcBef>
              <a:spcAft>
                <a:spcPts val="600"/>
              </a:spcAft>
              <a:buClr>
                <a:srgbClr val="000000"/>
              </a:buClr>
              <a:buSzPts val="2400"/>
              <a:buFont typeface="Arial"/>
              <a:buChar char="•"/>
            </a:pPr>
            <a:endParaRPr lang="en-US" dirty="0">
              <a:solidFill>
                <a:srgbClr val="000000"/>
              </a:solidFill>
            </a:endParaRPr>
          </a:p>
          <a:p>
            <a:pPr marL="342900" indent="-342900">
              <a:lnSpc>
                <a:spcPct val="100000"/>
              </a:lnSpc>
              <a:spcBef>
                <a:spcPts val="0"/>
              </a:spcBef>
              <a:spcAft>
                <a:spcPts val="600"/>
              </a:spcAft>
              <a:buClr>
                <a:srgbClr val="000000"/>
              </a:buClr>
              <a:buSzPts val="2400"/>
              <a:buFont typeface="Arial"/>
              <a:buChar char="•"/>
            </a:pPr>
            <a:endParaRPr lang="en-US" dirty="0">
              <a:solidFill>
                <a:srgbClr val="000000"/>
              </a:solidFill>
            </a:endParaRPr>
          </a:p>
          <a:p>
            <a:pPr marL="0" indent="0">
              <a:lnSpc>
                <a:spcPct val="100000"/>
              </a:lnSpc>
              <a:spcBef>
                <a:spcPts val="0"/>
              </a:spcBef>
              <a:spcAft>
                <a:spcPts val="600"/>
              </a:spcAft>
              <a:buClr>
                <a:srgbClr val="000000"/>
              </a:buClr>
              <a:buSzPts val="2400"/>
            </a:pPr>
            <a:endParaRPr lang="en-US" i="0" u="none" strike="noStrike" cap="none"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0" marR="0" lvl="0" indent="0" algn="l" rtl="0">
              <a:lnSpc>
                <a:spcPct val="100000"/>
              </a:lnSpc>
              <a:spcBef>
                <a:spcPts val="0"/>
              </a:spcBef>
              <a:spcAft>
                <a:spcPts val="0"/>
              </a:spcAft>
              <a:buClr>
                <a:srgbClr val="000000"/>
              </a:buClr>
              <a:buSzPts val="2400"/>
            </a:pPr>
            <a:endParaRPr lang="en-US" dirty="0">
              <a:solidFill>
                <a:srgbClr val="000000"/>
              </a:solidFill>
            </a:endParaRPr>
          </a:p>
        </p:txBody>
      </p:sp>
      <p:pic>
        <p:nvPicPr>
          <p:cNvPr id="6" name="Picture 5">
            <a:extLst>
              <a:ext uri="{FF2B5EF4-FFF2-40B4-BE49-F238E27FC236}">
                <a16:creationId xmlns:a16="http://schemas.microsoft.com/office/drawing/2014/main" id="{7382E3F1-923F-AE58-7147-921CB3E83A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7804" y="3959854"/>
            <a:ext cx="1786658" cy="1973240"/>
          </a:xfrm>
          <a:prstGeom prst="rect">
            <a:avLst/>
          </a:prstGeom>
        </p:spPr>
      </p:pic>
      <p:sp>
        <p:nvSpPr>
          <p:cNvPr id="8" name="TextBox 7">
            <a:extLst>
              <a:ext uri="{FF2B5EF4-FFF2-40B4-BE49-F238E27FC236}">
                <a16:creationId xmlns:a16="http://schemas.microsoft.com/office/drawing/2014/main" id="{70DA57CA-4D22-1FD8-9852-92EA61461679}"/>
              </a:ext>
            </a:extLst>
          </p:cNvPr>
          <p:cNvSpPr txBox="1"/>
          <p:nvPr/>
        </p:nvSpPr>
        <p:spPr>
          <a:xfrm>
            <a:off x="2393293" y="5883142"/>
            <a:ext cx="2487168" cy="523220"/>
          </a:xfrm>
          <a:prstGeom prst="rect">
            <a:avLst/>
          </a:prstGeom>
          <a:noFill/>
        </p:spPr>
        <p:txBody>
          <a:bodyPr wrap="square" rtlCol="0">
            <a:spAutoFit/>
          </a:bodyPr>
          <a:lstStyle/>
          <a:p>
            <a:pPr algn="ctr"/>
            <a:r>
              <a:rPr lang="en-US" dirty="0"/>
              <a:t>Unified Platform Program Management Office </a:t>
            </a:r>
          </a:p>
        </p:txBody>
      </p:sp>
      <p:pic>
        <p:nvPicPr>
          <p:cNvPr id="1028" name="Picture 4">
            <a:extLst>
              <a:ext uri="{FF2B5EF4-FFF2-40B4-BE49-F238E27FC236}">
                <a16:creationId xmlns:a16="http://schemas.microsoft.com/office/drawing/2014/main" id="{CA4273EF-689B-5825-F0AB-0566D745CA3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41361" y="3959854"/>
            <a:ext cx="1923288" cy="19232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4C092D7-CC8E-5885-085E-73C9D77ECE81}"/>
              </a:ext>
            </a:extLst>
          </p:cNvPr>
          <p:cNvSpPr txBox="1"/>
          <p:nvPr/>
        </p:nvSpPr>
        <p:spPr>
          <a:xfrm>
            <a:off x="7727454" y="5922981"/>
            <a:ext cx="2487168" cy="523220"/>
          </a:xfrm>
          <a:prstGeom prst="rect">
            <a:avLst/>
          </a:prstGeom>
          <a:noFill/>
        </p:spPr>
        <p:txBody>
          <a:bodyPr wrap="square" rtlCol="0">
            <a:spAutoFit/>
          </a:bodyPr>
          <a:lstStyle/>
          <a:p>
            <a:pPr algn="ctr"/>
            <a:r>
              <a:rPr lang="en-US" dirty="0"/>
              <a:t>Cyber National Mission Forces </a:t>
            </a:r>
          </a:p>
        </p:txBody>
      </p:sp>
    </p:spTree>
    <p:extLst>
      <p:ext uri="{BB962C8B-B14F-4D97-AF65-F5344CB8AC3E}">
        <p14:creationId xmlns:p14="http://schemas.microsoft.com/office/powerpoint/2010/main" val="63152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8" name="Google Shape;106;p2">
            <a:extLst>
              <a:ext uri="{FF2B5EF4-FFF2-40B4-BE49-F238E27FC236}">
                <a16:creationId xmlns:a16="http://schemas.microsoft.com/office/drawing/2014/main" id="{92E3E045-A1E4-422C-1EA9-80308A131E9B}"/>
              </a:ext>
            </a:extLst>
          </p:cNvPr>
          <p:cNvSpPr txBox="1"/>
          <p:nvPr/>
        </p:nvSpPr>
        <p:spPr>
          <a:xfrm>
            <a:off x="3397092" y="5483376"/>
            <a:ext cx="133771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bg1"/>
                </a:solidFill>
                <a:latin typeface="Arial"/>
                <a:ea typeface="Arial"/>
                <a:cs typeface="Arial"/>
                <a:sym typeface="Arial"/>
              </a:rPr>
              <a:t>How:</a:t>
            </a:r>
            <a:endParaRPr sz="1100" b="1" i="0" u="none" strike="noStrike" cap="none" dirty="0">
              <a:solidFill>
                <a:schemeClr val="bg1"/>
              </a:solidFill>
              <a:latin typeface="Arial"/>
              <a:ea typeface="Arial"/>
              <a:cs typeface="Arial"/>
              <a:sym typeface="Arial"/>
            </a:endParaRPr>
          </a:p>
        </p:txBody>
      </p:sp>
      <p:pic>
        <p:nvPicPr>
          <p:cNvPr id="28" name="Google Shape;133;p2">
            <a:extLst>
              <a:ext uri="{FF2B5EF4-FFF2-40B4-BE49-F238E27FC236}">
                <a16:creationId xmlns:a16="http://schemas.microsoft.com/office/drawing/2014/main" id="{0160A622-C3EF-F886-917F-653821B6ED01}"/>
              </a:ext>
            </a:extLst>
          </p:cNvPr>
          <p:cNvPicPr preferRelativeResize="0"/>
          <p:nvPr/>
        </p:nvPicPr>
        <p:blipFill rotWithShape="1">
          <a:blip r:embed="rId3">
            <a:alphaModFix/>
          </a:blip>
          <a:srcRect/>
          <a:stretch/>
        </p:blipFill>
        <p:spPr>
          <a:xfrm>
            <a:off x="140680" y="140680"/>
            <a:ext cx="530769" cy="528926"/>
          </a:xfrm>
          <a:prstGeom prst="rect">
            <a:avLst/>
          </a:prstGeom>
          <a:noFill/>
          <a:ln>
            <a:noFill/>
          </a:ln>
        </p:spPr>
      </p:pic>
      <p:cxnSp>
        <p:nvCxnSpPr>
          <p:cNvPr id="29" name="Google Shape;151;p3">
            <a:extLst>
              <a:ext uri="{FF2B5EF4-FFF2-40B4-BE49-F238E27FC236}">
                <a16:creationId xmlns:a16="http://schemas.microsoft.com/office/drawing/2014/main" id="{FD382B3E-7FF6-14F8-701A-1ABDA6256A51}"/>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30" name="Google Shape;144;p3">
            <a:extLst>
              <a:ext uri="{FF2B5EF4-FFF2-40B4-BE49-F238E27FC236}">
                <a16:creationId xmlns:a16="http://schemas.microsoft.com/office/drawing/2014/main" id="{486D97A5-9E90-D601-57B0-66A7C9EE57AB}"/>
              </a:ext>
            </a:extLst>
          </p:cNvPr>
          <p:cNvSpPr txBox="1">
            <a:spLocks/>
          </p:cNvSpPr>
          <p:nvPr/>
        </p:nvSpPr>
        <p:spPr>
          <a:xfrm>
            <a:off x="887835" y="61628"/>
            <a:ext cx="10416330" cy="68217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3200" dirty="0"/>
              <a:t>PAWNSHOP DEMO </a:t>
            </a:r>
            <a:endParaRPr lang="en-US" sz="4400" dirty="0"/>
          </a:p>
        </p:txBody>
      </p:sp>
      <p:pic>
        <p:nvPicPr>
          <p:cNvPr id="3" name="Picture 2">
            <a:extLst>
              <a:ext uri="{FF2B5EF4-FFF2-40B4-BE49-F238E27FC236}">
                <a16:creationId xmlns:a16="http://schemas.microsoft.com/office/drawing/2014/main" id="{D8E9BC14-1A0E-5F9C-B1C7-45C67EA5DBBD}"/>
              </a:ext>
            </a:extLst>
          </p:cNvPr>
          <p:cNvPicPr>
            <a:picLocks noChangeAspect="1"/>
          </p:cNvPicPr>
          <p:nvPr/>
        </p:nvPicPr>
        <p:blipFill>
          <a:blip r:embed="rId4"/>
          <a:stretch>
            <a:fillRect/>
          </a:stretch>
        </p:blipFill>
        <p:spPr>
          <a:xfrm>
            <a:off x="4874436" y="877833"/>
            <a:ext cx="6506291" cy="2207764"/>
          </a:xfrm>
          <a:prstGeom prst="rect">
            <a:avLst/>
          </a:prstGeom>
        </p:spPr>
      </p:pic>
      <p:pic>
        <p:nvPicPr>
          <p:cNvPr id="7" name="Picture 6">
            <a:extLst>
              <a:ext uri="{FF2B5EF4-FFF2-40B4-BE49-F238E27FC236}">
                <a16:creationId xmlns:a16="http://schemas.microsoft.com/office/drawing/2014/main" id="{7CD3AB06-C961-7B8C-84BF-10B5BDF61545}"/>
              </a:ext>
            </a:extLst>
          </p:cNvPr>
          <p:cNvPicPr>
            <a:picLocks noChangeAspect="1"/>
          </p:cNvPicPr>
          <p:nvPr/>
        </p:nvPicPr>
        <p:blipFill>
          <a:blip r:embed="rId5"/>
          <a:stretch>
            <a:fillRect/>
          </a:stretch>
        </p:blipFill>
        <p:spPr>
          <a:xfrm>
            <a:off x="4874436" y="3251964"/>
            <a:ext cx="6506291" cy="1237908"/>
          </a:xfrm>
          <a:prstGeom prst="rect">
            <a:avLst/>
          </a:prstGeom>
        </p:spPr>
      </p:pic>
      <p:pic>
        <p:nvPicPr>
          <p:cNvPr id="10" name="Picture 9">
            <a:extLst>
              <a:ext uri="{FF2B5EF4-FFF2-40B4-BE49-F238E27FC236}">
                <a16:creationId xmlns:a16="http://schemas.microsoft.com/office/drawing/2014/main" id="{4B0D6606-40AF-4E40-6B09-DCC0723B7AC7}"/>
              </a:ext>
            </a:extLst>
          </p:cNvPr>
          <p:cNvPicPr>
            <a:picLocks noChangeAspect="1"/>
          </p:cNvPicPr>
          <p:nvPr/>
        </p:nvPicPr>
        <p:blipFill>
          <a:blip r:embed="rId6"/>
          <a:stretch>
            <a:fillRect/>
          </a:stretch>
        </p:blipFill>
        <p:spPr>
          <a:xfrm>
            <a:off x="4310743" y="4489872"/>
            <a:ext cx="7317454" cy="2356394"/>
          </a:xfrm>
          <a:prstGeom prst="rect">
            <a:avLst/>
          </a:prstGeom>
        </p:spPr>
      </p:pic>
      <p:sp>
        <p:nvSpPr>
          <p:cNvPr id="12" name="TextBox 11">
            <a:extLst>
              <a:ext uri="{FF2B5EF4-FFF2-40B4-BE49-F238E27FC236}">
                <a16:creationId xmlns:a16="http://schemas.microsoft.com/office/drawing/2014/main" id="{22BCB599-EEC2-75B4-A26C-52B769191EE7}"/>
              </a:ext>
            </a:extLst>
          </p:cNvPr>
          <p:cNvSpPr txBox="1"/>
          <p:nvPr/>
        </p:nvSpPr>
        <p:spPr>
          <a:xfrm>
            <a:off x="406064" y="1296099"/>
            <a:ext cx="4052685" cy="2893100"/>
          </a:xfrm>
          <a:prstGeom prst="rect">
            <a:avLst/>
          </a:prstGeom>
          <a:solidFill>
            <a:schemeClr val="bg1">
              <a:lumMod val="85000"/>
            </a:schemeClr>
          </a:solidFill>
        </p:spPr>
        <p:txBody>
          <a:bodyPr wrap="square" rtlCol="0">
            <a:spAutoFit/>
          </a:bodyPr>
          <a:lstStyle/>
          <a:p>
            <a:r>
              <a:rPr lang="en-US" dirty="0"/>
              <a:t>Key Highlights</a:t>
            </a:r>
          </a:p>
          <a:p>
            <a:pPr marL="285750" indent="-285750">
              <a:buFont typeface="Arial" panose="020B0604020202020204" pitchFamily="34" charset="0"/>
              <a:buChar char="•"/>
            </a:pPr>
            <a:r>
              <a:rPr lang="en-US" dirty="0"/>
              <a:t>Asset Listing by location</a:t>
            </a:r>
          </a:p>
          <a:p>
            <a:pPr marL="285750" indent="-285750">
              <a:buFont typeface="Arial" panose="020B0604020202020204" pitchFamily="34" charset="0"/>
              <a:buChar char="•"/>
            </a:pPr>
            <a:r>
              <a:rPr lang="en-US" dirty="0"/>
              <a:t>Complete Asset Inventory</a:t>
            </a:r>
          </a:p>
          <a:p>
            <a:pPr marL="285750" indent="-285750">
              <a:buFont typeface="Arial" panose="020B0604020202020204" pitchFamily="34" charset="0"/>
              <a:buChar char="•"/>
            </a:pPr>
            <a:r>
              <a:rPr lang="en-US" dirty="0"/>
              <a:t>Asset Status and Analytics</a:t>
            </a:r>
          </a:p>
          <a:p>
            <a:pPr marL="285750" indent="-285750">
              <a:buFont typeface="Arial" panose="020B0604020202020204" pitchFamily="34" charset="0"/>
              <a:buChar char="•"/>
            </a:pPr>
            <a:r>
              <a:rPr lang="en-US" dirty="0"/>
              <a:t>PAWNSHOP Maintenance Reports</a:t>
            </a:r>
          </a:p>
          <a:p>
            <a:pPr marL="285750" indent="-285750">
              <a:buFont typeface="Arial" panose="020B0604020202020204" pitchFamily="34" charset="0"/>
              <a:buChar char="•"/>
            </a:pPr>
            <a:r>
              <a:rPr lang="en-US" dirty="0"/>
              <a:t>Hand Receipt Generation per service</a:t>
            </a:r>
          </a:p>
          <a:p>
            <a:pPr marL="285750" indent="-285750">
              <a:buFont typeface="Arial" panose="020B0604020202020204" pitchFamily="34" charset="0"/>
              <a:buChar char="•"/>
            </a:pPr>
            <a:r>
              <a:rPr lang="en-US" dirty="0"/>
              <a:t>CAC Card generated Users</a:t>
            </a:r>
          </a:p>
          <a:p>
            <a:pPr marL="285750" indent="-285750">
              <a:buFont typeface="Arial" panose="020B0604020202020204" pitchFamily="34" charset="0"/>
              <a:buChar char="•"/>
            </a:pPr>
            <a:r>
              <a:rPr lang="en-US" dirty="0"/>
              <a:t>Hardware historical Record</a:t>
            </a:r>
          </a:p>
          <a:p>
            <a:pPr marL="285750" indent="-285750">
              <a:buFont typeface="Arial" panose="020B0604020202020204" pitchFamily="34" charset="0"/>
              <a:buChar char="•"/>
            </a:pPr>
            <a:r>
              <a:rPr lang="en-US" dirty="0"/>
              <a:t>License Management (May 24)</a:t>
            </a:r>
          </a:p>
          <a:p>
            <a:pPr marL="285750" indent="-285750">
              <a:buFont typeface="Arial" panose="020B0604020202020204" pitchFamily="34" charset="0"/>
              <a:buChar char="•"/>
            </a:pPr>
            <a:r>
              <a:rPr lang="en-US" dirty="0"/>
              <a:t>Software Metrics (Future)</a:t>
            </a:r>
          </a:p>
          <a:p>
            <a:pPr marL="285750" indent="-285750">
              <a:buFont typeface="Arial" panose="020B0604020202020204" pitchFamily="34" charset="0"/>
              <a:buChar char="•"/>
            </a:pPr>
            <a:r>
              <a:rPr lang="en-US" dirty="0"/>
              <a:t>Hardware Metrics (Future)</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64664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8" name="Google Shape;106;p2">
            <a:extLst>
              <a:ext uri="{FF2B5EF4-FFF2-40B4-BE49-F238E27FC236}">
                <a16:creationId xmlns:a16="http://schemas.microsoft.com/office/drawing/2014/main" id="{92E3E045-A1E4-422C-1EA9-80308A131E9B}"/>
              </a:ext>
            </a:extLst>
          </p:cNvPr>
          <p:cNvSpPr txBox="1"/>
          <p:nvPr/>
        </p:nvSpPr>
        <p:spPr>
          <a:xfrm>
            <a:off x="3397092" y="5483376"/>
            <a:ext cx="133771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bg1"/>
                </a:solidFill>
                <a:latin typeface="Arial"/>
                <a:ea typeface="Arial"/>
                <a:cs typeface="Arial"/>
                <a:sym typeface="Arial"/>
              </a:rPr>
              <a:t>How:</a:t>
            </a:r>
            <a:endParaRPr sz="1100" b="1" i="0" u="none" strike="noStrike" cap="none" dirty="0">
              <a:solidFill>
                <a:schemeClr val="bg1"/>
              </a:solidFill>
              <a:latin typeface="Arial"/>
              <a:ea typeface="Arial"/>
              <a:cs typeface="Arial"/>
              <a:sym typeface="Arial"/>
            </a:endParaRPr>
          </a:p>
        </p:txBody>
      </p:sp>
      <p:pic>
        <p:nvPicPr>
          <p:cNvPr id="28" name="Google Shape;133;p2">
            <a:extLst>
              <a:ext uri="{FF2B5EF4-FFF2-40B4-BE49-F238E27FC236}">
                <a16:creationId xmlns:a16="http://schemas.microsoft.com/office/drawing/2014/main" id="{0160A622-C3EF-F886-917F-653821B6ED01}"/>
              </a:ext>
            </a:extLst>
          </p:cNvPr>
          <p:cNvPicPr preferRelativeResize="0"/>
          <p:nvPr/>
        </p:nvPicPr>
        <p:blipFill rotWithShape="1">
          <a:blip r:embed="rId3">
            <a:alphaModFix/>
          </a:blip>
          <a:srcRect/>
          <a:stretch/>
        </p:blipFill>
        <p:spPr>
          <a:xfrm>
            <a:off x="140680" y="140680"/>
            <a:ext cx="530769" cy="528926"/>
          </a:xfrm>
          <a:prstGeom prst="rect">
            <a:avLst/>
          </a:prstGeom>
          <a:noFill/>
          <a:ln>
            <a:noFill/>
          </a:ln>
        </p:spPr>
      </p:pic>
      <p:cxnSp>
        <p:nvCxnSpPr>
          <p:cNvPr id="29" name="Google Shape;151;p3">
            <a:extLst>
              <a:ext uri="{FF2B5EF4-FFF2-40B4-BE49-F238E27FC236}">
                <a16:creationId xmlns:a16="http://schemas.microsoft.com/office/drawing/2014/main" id="{FD382B3E-7FF6-14F8-701A-1ABDA6256A51}"/>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30" name="Google Shape;144;p3">
            <a:extLst>
              <a:ext uri="{FF2B5EF4-FFF2-40B4-BE49-F238E27FC236}">
                <a16:creationId xmlns:a16="http://schemas.microsoft.com/office/drawing/2014/main" id="{486D97A5-9E90-D601-57B0-66A7C9EE57AB}"/>
              </a:ext>
            </a:extLst>
          </p:cNvPr>
          <p:cNvSpPr txBox="1">
            <a:spLocks/>
          </p:cNvSpPr>
          <p:nvPr/>
        </p:nvSpPr>
        <p:spPr>
          <a:xfrm>
            <a:off x="887835" y="61628"/>
            <a:ext cx="10416330" cy="68217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3200" dirty="0"/>
              <a:t>CNMF Support </a:t>
            </a:r>
            <a:endParaRPr lang="en-US" sz="4400" dirty="0"/>
          </a:p>
        </p:txBody>
      </p:sp>
      <p:sp>
        <p:nvSpPr>
          <p:cNvPr id="2" name="TextBox 1">
            <a:extLst>
              <a:ext uri="{FF2B5EF4-FFF2-40B4-BE49-F238E27FC236}">
                <a16:creationId xmlns:a16="http://schemas.microsoft.com/office/drawing/2014/main" id="{196AD79E-EF66-9A5E-C60B-D26249B6A5D4}"/>
              </a:ext>
            </a:extLst>
          </p:cNvPr>
          <p:cNvSpPr txBox="1"/>
          <p:nvPr/>
        </p:nvSpPr>
        <p:spPr>
          <a:xfrm>
            <a:off x="390088" y="1459683"/>
            <a:ext cx="5004033" cy="3323987"/>
          </a:xfrm>
          <a:prstGeom prst="rect">
            <a:avLst/>
          </a:prstGeom>
          <a:solidFill>
            <a:schemeClr val="tx2">
              <a:lumMod val="90000"/>
            </a:schemeClr>
          </a:solidFill>
        </p:spPr>
        <p:txBody>
          <a:bodyPr wrap="square" rtlCol="0">
            <a:spAutoFit/>
          </a:bodyPr>
          <a:lstStyle/>
          <a:p>
            <a:r>
              <a:rPr lang="en-US" b="1" u="sng" dirty="0"/>
              <a:t>Key Features and Highlights</a:t>
            </a:r>
          </a:p>
          <a:p>
            <a:endParaRPr lang="en-US" dirty="0"/>
          </a:p>
          <a:p>
            <a:r>
              <a:rPr lang="en-US" b="1" u="sng" dirty="0"/>
              <a:t>Support TO:</a:t>
            </a:r>
            <a:endParaRPr lang="en-US" dirty="0"/>
          </a:p>
          <a:p>
            <a:pPr marL="285750" indent="-285750">
              <a:buFont typeface="Arial" panose="020B0604020202020204" pitchFamily="34" charset="0"/>
              <a:buChar char="•"/>
            </a:pPr>
            <a:r>
              <a:rPr lang="en-US" dirty="0"/>
              <a:t>Air Force National Teams (04, 41, 42, 43)</a:t>
            </a:r>
          </a:p>
          <a:p>
            <a:pPr marL="285750" indent="-285750">
              <a:buFont typeface="Arial" panose="020B0604020202020204" pitchFamily="34" charset="0"/>
              <a:buChar char="•"/>
            </a:pPr>
            <a:r>
              <a:rPr lang="en-US" dirty="0"/>
              <a:t>Marines National Teams (81, 83)</a:t>
            </a:r>
          </a:p>
          <a:p>
            <a:pPr marL="285750" indent="-285750">
              <a:buFont typeface="Arial" panose="020B0604020202020204" pitchFamily="34" charset="0"/>
              <a:buChar char="•"/>
            </a:pPr>
            <a:r>
              <a:rPr lang="en-US" dirty="0"/>
              <a:t>Navy National Teams (02, 21, 24, 25, 26, 61, 62 82)</a:t>
            </a:r>
          </a:p>
          <a:p>
            <a:pPr marL="285750" indent="-285750">
              <a:buFont typeface="Arial" panose="020B0604020202020204" pitchFamily="34" charset="0"/>
              <a:buChar char="•"/>
            </a:pPr>
            <a:r>
              <a:rPr lang="en-US" dirty="0"/>
              <a:t>Army National Teams (01,03,05,23)</a:t>
            </a:r>
          </a:p>
          <a:p>
            <a:pPr marL="285750" indent="-285750">
              <a:buFont typeface="Arial" panose="020B0604020202020204" pitchFamily="34" charset="0"/>
              <a:buChar char="•"/>
            </a:pPr>
            <a:endParaRPr lang="en-US" dirty="0"/>
          </a:p>
          <a:p>
            <a:r>
              <a:rPr lang="en-US" b="1" u="sng" dirty="0"/>
              <a:t>Locations</a:t>
            </a:r>
            <a:endParaRPr lang="en-US" dirty="0"/>
          </a:p>
          <a:p>
            <a:pPr marL="285750" indent="-285750">
              <a:buFont typeface="Arial" panose="020B0604020202020204" pitchFamily="34" charset="0"/>
              <a:buChar char="•"/>
            </a:pPr>
            <a:r>
              <a:rPr lang="en-US" dirty="0"/>
              <a:t>Maryland (8 Teams)</a:t>
            </a:r>
          </a:p>
          <a:p>
            <a:pPr marL="285750" indent="-285750">
              <a:buFont typeface="Arial" panose="020B0604020202020204" pitchFamily="34" charset="0"/>
              <a:buChar char="•"/>
            </a:pPr>
            <a:r>
              <a:rPr lang="en-US" dirty="0"/>
              <a:t>Texas (6 Teams)</a:t>
            </a:r>
          </a:p>
          <a:p>
            <a:pPr marL="285750" indent="-285750">
              <a:buFont typeface="Arial" panose="020B0604020202020204" pitchFamily="34" charset="0"/>
              <a:buChar char="•"/>
            </a:pPr>
            <a:r>
              <a:rPr lang="en-US" dirty="0"/>
              <a:t>Hawaii (2 Teams)</a:t>
            </a:r>
          </a:p>
          <a:p>
            <a:pPr marL="285750" indent="-285750">
              <a:buFont typeface="Arial" panose="020B0604020202020204" pitchFamily="34" charset="0"/>
              <a:buChar char="•"/>
            </a:pPr>
            <a:r>
              <a:rPr lang="en-US" dirty="0"/>
              <a:t>Georgia (2 Teams)</a:t>
            </a:r>
          </a:p>
          <a:p>
            <a:pPr marL="285750" lvl="1" indent="-285750">
              <a:buFont typeface="Arial" panose="020B0604020202020204" pitchFamily="34" charset="0"/>
              <a:buChar char="•"/>
            </a:pPr>
            <a:endParaRPr lang="en-US" dirty="0"/>
          </a:p>
          <a:p>
            <a:endParaRPr lang="en-US" dirty="0"/>
          </a:p>
        </p:txBody>
      </p:sp>
      <p:graphicFrame>
        <p:nvGraphicFramePr>
          <p:cNvPr id="4" name="Table 3">
            <a:extLst>
              <a:ext uri="{FF2B5EF4-FFF2-40B4-BE49-F238E27FC236}">
                <a16:creationId xmlns:a16="http://schemas.microsoft.com/office/drawing/2014/main" id="{FD5EC26C-A5E3-DF79-D1B8-1B6E6FD3C59F}"/>
              </a:ext>
            </a:extLst>
          </p:cNvPr>
          <p:cNvGraphicFramePr>
            <a:graphicFrameLocks noGrp="1"/>
          </p:cNvGraphicFramePr>
          <p:nvPr/>
        </p:nvGraphicFramePr>
        <p:xfrm>
          <a:off x="5524149" y="840405"/>
          <a:ext cx="6233020" cy="5854003"/>
        </p:xfrm>
        <a:graphic>
          <a:graphicData uri="http://schemas.openxmlformats.org/drawingml/2006/table">
            <a:tbl>
              <a:tblPr/>
              <a:tblGrid>
                <a:gridCol w="1558255">
                  <a:extLst>
                    <a:ext uri="{9D8B030D-6E8A-4147-A177-3AD203B41FA5}">
                      <a16:colId xmlns:a16="http://schemas.microsoft.com/office/drawing/2014/main" val="2658874699"/>
                    </a:ext>
                  </a:extLst>
                </a:gridCol>
                <a:gridCol w="1558255">
                  <a:extLst>
                    <a:ext uri="{9D8B030D-6E8A-4147-A177-3AD203B41FA5}">
                      <a16:colId xmlns:a16="http://schemas.microsoft.com/office/drawing/2014/main" val="3040583179"/>
                    </a:ext>
                  </a:extLst>
                </a:gridCol>
                <a:gridCol w="1558255">
                  <a:extLst>
                    <a:ext uri="{9D8B030D-6E8A-4147-A177-3AD203B41FA5}">
                      <a16:colId xmlns:a16="http://schemas.microsoft.com/office/drawing/2014/main" val="2000846551"/>
                    </a:ext>
                  </a:extLst>
                </a:gridCol>
                <a:gridCol w="1558255">
                  <a:extLst>
                    <a:ext uri="{9D8B030D-6E8A-4147-A177-3AD203B41FA5}">
                      <a16:colId xmlns:a16="http://schemas.microsoft.com/office/drawing/2014/main" val="2673182606"/>
                    </a:ext>
                  </a:extLst>
                </a:gridCol>
              </a:tblGrid>
              <a:tr h="177393">
                <a:tc>
                  <a:txBody>
                    <a:bodyPr/>
                    <a:lstStyle/>
                    <a:p>
                      <a:pPr algn="l" fontAlgn="t"/>
                      <a:r>
                        <a:rPr lang="en-US" sz="600" b="1">
                          <a:effectLst/>
                        </a:rPr>
                        <a:t>CPT</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chemeClr val="bg1">
                        <a:lumMod val="85000"/>
                      </a:schemeClr>
                    </a:solidFill>
                  </a:tcPr>
                </a:tc>
                <a:tc>
                  <a:txBody>
                    <a:bodyPr/>
                    <a:lstStyle/>
                    <a:p>
                      <a:pPr algn="l" fontAlgn="t"/>
                      <a:r>
                        <a:rPr lang="en-US" sz="600" b="1">
                          <a:effectLst/>
                        </a:rPr>
                        <a:t>Location / Service</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chemeClr val="bg1">
                        <a:lumMod val="85000"/>
                      </a:schemeClr>
                    </a:solidFill>
                  </a:tcPr>
                </a:tc>
                <a:tc>
                  <a:txBody>
                    <a:bodyPr/>
                    <a:lstStyle/>
                    <a:p>
                      <a:pPr algn="l" fontAlgn="t"/>
                      <a:r>
                        <a:rPr lang="en-US" sz="600" b="1">
                          <a:effectLst/>
                        </a:rPr>
                        <a:t>POC</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chemeClr val="bg1">
                        <a:lumMod val="85000"/>
                      </a:schemeClr>
                    </a:solidFill>
                  </a:tcPr>
                </a:tc>
                <a:tc>
                  <a:txBody>
                    <a:bodyPr/>
                    <a:lstStyle/>
                    <a:p>
                      <a:pPr algn="l" fontAlgn="t"/>
                      <a:r>
                        <a:rPr lang="en-US" sz="600" b="1" dirty="0">
                          <a:effectLst/>
                        </a:rPr>
                        <a:t>Email</a:t>
                      </a:r>
                      <a:endParaRPr lang="en-US" sz="600" dirty="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56102918"/>
                  </a:ext>
                </a:extLst>
              </a:tr>
              <a:tr h="295657">
                <a:tc>
                  <a:txBody>
                    <a:bodyPr/>
                    <a:lstStyle/>
                    <a:p>
                      <a:pPr algn="l" fontAlgn="t"/>
                      <a:r>
                        <a:rPr lang="en-US" sz="600">
                          <a:effectLst/>
                        </a:rPr>
                        <a:t>01</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Maryland / Army</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CW2 Aaron A. Robertson (Rob)</a:t>
                      </a:r>
                    </a:p>
                    <a:p>
                      <a:pPr algn="l" fontAlgn="t"/>
                      <a:r>
                        <a:rPr lang="en-US" sz="600">
                          <a:effectLst/>
                        </a:rPr>
                        <a:t>CW3 Daniel Garcia</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4"/>
                        </a:rPr>
                        <a:t>aaron.a.robertson.mil@army.mil</a:t>
                      </a:r>
                      <a:endParaRPr lang="en-US" sz="600">
                        <a:effectLst/>
                      </a:endParaRPr>
                    </a:p>
                    <a:p>
                      <a:pPr algn="l" fontAlgn="t"/>
                      <a:r>
                        <a:rPr lang="en-US" sz="600">
                          <a:solidFill>
                            <a:srgbClr val="0052CC"/>
                          </a:solidFill>
                          <a:effectLst/>
                          <a:hlinkClick r:id="rId5"/>
                        </a:rPr>
                        <a:t>daniel.garcia36.mil@army.mil</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791266367"/>
                  </a:ext>
                </a:extLst>
              </a:tr>
              <a:tr h="413919">
                <a:tc>
                  <a:txBody>
                    <a:bodyPr/>
                    <a:lstStyle/>
                    <a:p>
                      <a:pPr algn="l" fontAlgn="t"/>
                      <a:r>
                        <a:rPr lang="en-US" sz="600">
                          <a:effectLst/>
                        </a:rPr>
                        <a:t>02</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Maryland / Navy</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Mr. Robert Lane</a:t>
                      </a:r>
                    </a:p>
                    <a:p>
                      <a:pPr algn="l" fontAlgn="t"/>
                      <a:r>
                        <a:rPr lang="en-US" sz="600">
                          <a:effectLst/>
                        </a:rPr>
                        <a:t>ITC Allan Stregner</a:t>
                      </a:r>
                    </a:p>
                    <a:p>
                      <a:pPr algn="l" fontAlgn="t"/>
                      <a:r>
                        <a:rPr lang="en-US" sz="600">
                          <a:effectLst/>
                        </a:rPr>
                        <a:t>Mark Heier</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6"/>
                        </a:rPr>
                        <a:t>rtlane@cybercom.mil</a:t>
                      </a:r>
                      <a:endParaRPr lang="en-US" sz="600">
                        <a:effectLst/>
                      </a:endParaRPr>
                    </a:p>
                    <a:p>
                      <a:pPr algn="l" fontAlgn="t"/>
                      <a:r>
                        <a:rPr lang="en-US" sz="600">
                          <a:solidFill>
                            <a:srgbClr val="0052CC"/>
                          </a:solidFill>
                          <a:effectLst/>
                          <a:hlinkClick r:id="rId7"/>
                        </a:rPr>
                        <a:t>amstegn@nsa.gov</a:t>
                      </a:r>
                      <a:endParaRPr lang="en-US" sz="600">
                        <a:effectLst/>
                      </a:endParaRPr>
                    </a:p>
                    <a:p>
                      <a:pPr algn="l" fontAlgn="t"/>
                      <a:r>
                        <a:rPr lang="en-US" sz="600">
                          <a:solidFill>
                            <a:srgbClr val="0052CC"/>
                          </a:solidFill>
                          <a:effectLst/>
                          <a:hlinkClick r:id="rId8"/>
                        </a:rPr>
                        <a:t>miheier@cybercom.mil</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1891032362"/>
                  </a:ext>
                </a:extLst>
              </a:tr>
              <a:tr h="295657">
                <a:tc>
                  <a:txBody>
                    <a:bodyPr/>
                    <a:lstStyle/>
                    <a:p>
                      <a:pPr algn="l" fontAlgn="t"/>
                      <a:r>
                        <a:rPr lang="en-US" sz="600">
                          <a:effectLst/>
                        </a:rPr>
                        <a:t>03</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Georgia / Army</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Mr. Malcolm Letts III</a:t>
                      </a:r>
                    </a:p>
                    <a:p>
                      <a:pPr algn="l" fontAlgn="t"/>
                      <a:r>
                        <a:rPr lang="en-US" sz="600">
                          <a:effectLst/>
                        </a:rPr>
                        <a:t>CW3 Clevon Gaspar</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9"/>
                        </a:rPr>
                        <a:t>malcolm.a.letts.civ@army.mil</a:t>
                      </a:r>
                      <a:endParaRPr lang="en-US" sz="600">
                        <a:effectLst/>
                      </a:endParaRPr>
                    </a:p>
                    <a:p>
                      <a:pPr algn="l" fontAlgn="t"/>
                      <a:r>
                        <a:rPr lang="en-US" sz="600">
                          <a:solidFill>
                            <a:srgbClr val="0052CC"/>
                          </a:solidFill>
                          <a:effectLst/>
                          <a:hlinkClick r:id="rId10"/>
                        </a:rPr>
                        <a:t>clevon.a.gaspar.mil@army.mil</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1262710254"/>
                  </a:ext>
                </a:extLst>
              </a:tr>
              <a:tr h="295657">
                <a:tc>
                  <a:txBody>
                    <a:bodyPr/>
                    <a:lstStyle/>
                    <a:p>
                      <a:pPr algn="l" fontAlgn="t"/>
                      <a:r>
                        <a:rPr lang="en-US" sz="600">
                          <a:effectLst/>
                        </a:rPr>
                        <a:t>04</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Texas / Air Force</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Capt Ron Puertollano</a:t>
                      </a:r>
                    </a:p>
                    <a:p>
                      <a:pPr algn="l" fontAlgn="t"/>
                      <a:r>
                        <a:rPr lang="en-US" sz="600">
                          <a:effectLst/>
                        </a:rPr>
                        <a:t>Mr. John Degennaro</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11"/>
                        </a:rPr>
                        <a:t>ron.puertollano.1@us.af.mil</a:t>
                      </a:r>
                      <a:endParaRPr lang="en-US" sz="600">
                        <a:effectLst/>
                      </a:endParaRPr>
                    </a:p>
                    <a:p>
                      <a:pPr algn="l" fontAlgn="t"/>
                      <a:r>
                        <a:rPr lang="en-US" sz="600">
                          <a:solidFill>
                            <a:srgbClr val="0052CC"/>
                          </a:solidFill>
                          <a:effectLst/>
                          <a:hlinkClick r:id="rId12"/>
                        </a:rPr>
                        <a:t>john.degennaro.1@us.af.mil</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243373162"/>
                  </a:ext>
                </a:extLst>
              </a:tr>
              <a:tr h="295657">
                <a:tc>
                  <a:txBody>
                    <a:bodyPr/>
                    <a:lstStyle/>
                    <a:p>
                      <a:pPr algn="l" fontAlgn="t"/>
                      <a:r>
                        <a:rPr lang="en-US" sz="600">
                          <a:effectLst/>
                        </a:rPr>
                        <a:t>05</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Georgia / Army</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CW3 Clevon Gaspar</a:t>
                      </a:r>
                    </a:p>
                    <a:p>
                      <a:pPr algn="l" fontAlgn="t"/>
                      <a:r>
                        <a:rPr lang="en-US" sz="600">
                          <a:effectLst/>
                        </a:rPr>
                        <a:t>Mr. Leo Hanson</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10"/>
                        </a:rPr>
                        <a:t>clevon.a.gaspar.mil@army.mil</a:t>
                      </a:r>
                      <a:endParaRPr lang="en-US" sz="600">
                        <a:effectLst/>
                      </a:endParaRPr>
                    </a:p>
                    <a:p>
                      <a:pPr algn="l" fontAlgn="t"/>
                      <a:r>
                        <a:rPr lang="en-US" sz="600">
                          <a:solidFill>
                            <a:srgbClr val="0052CC"/>
                          </a:solidFill>
                          <a:effectLst/>
                          <a:hlinkClick r:id="rId13"/>
                        </a:rPr>
                        <a:t>leo.j.hanson.civ@army.mil</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647647696"/>
                  </a:ext>
                </a:extLst>
              </a:tr>
              <a:tr h="295657">
                <a:tc>
                  <a:txBody>
                    <a:bodyPr/>
                    <a:lstStyle/>
                    <a:p>
                      <a:pPr algn="l" fontAlgn="t"/>
                      <a:r>
                        <a:rPr lang="en-US" sz="600">
                          <a:effectLst/>
                        </a:rPr>
                        <a:t>21</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Maryland / Navy</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dirty="0">
                          <a:effectLst/>
                        </a:rPr>
                        <a:t>David </a:t>
                      </a:r>
                      <a:r>
                        <a:rPr lang="en-US" sz="600" dirty="0" err="1">
                          <a:effectLst/>
                        </a:rPr>
                        <a:t>Kivi</a:t>
                      </a:r>
                      <a:r>
                        <a:rPr lang="en-US" sz="600" dirty="0">
                          <a:effectLst/>
                        </a:rPr>
                        <a:t> </a:t>
                      </a:r>
                    </a:p>
                    <a:p>
                      <a:pPr algn="l" fontAlgn="t"/>
                      <a:r>
                        <a:rPr lang="en-US" sz="600" dirty="0">
                          <a:effectLst/>
                        </a:rPr>
                        <a:t>Ray Mensah </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14"/>
                        </a:rPr>
                        <a:t>d</a:t>
                      </a:r>
                      <a:r>
                        <a:rPr lang="en-US" sz="600">
                          <a:solidFill>
                            <a:srgbClr val="0052CC"/>
                          </a:solidFill>
                          <a:effectLst/>
                          <a:hlinkClick r:id="rId15"/>
                        </a:rPr>
                        <a:t>dkivi@cybercom.mil</a:t>
                      </a:r>
                      <a:endParaRPr lang="en-US" sz="600">
                        <a:effectLst/>
                      </a:endParaRPr>
                    </a:p>
                    <a:p>
                      <a:pPr algn="l" fontAlgn="t"/>
                      <a:r>
                        <a:rPr lang="en-US" sz="600">
                          <a:solidFill>
                            <a:srgbClr val="0052CC"/>
                          </a:solidFill>
                          <a:effectLst/>
                          <a:hlinkClick r:id="rId16"/>
                        </a:rPr>
                        <a:t>ramensa@nsa.gov</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419895081"/>
                  </a:ext>
                </a:extLst>
              </a:tr>
              <a:tr h="295657">
                <a:tc>
                  <a:txBody>
                    <a:bodyPr/>
                    <a:lstStyle/>
                    <a:p>
                      <a:pPr algn="l" fontAlgn="t"/>
                      <a:r>
                        <a:rPr lang="en-US" sz="600" dirty="0">
                          <a:effectLst/>
                        </a:rPr>
                        <a:t>23</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Maryland / Army</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CW2 Jacob Worley</a:t>
                      </a:r>
                    </a:p>
                    <a:p>
                      <a:pPr algn="l" fontAlgn="t"/>
                      <a:r>
                        <a:rPr lang="en-US" sz="600">
                          <a:effectLst/>
                        </a:rPr>
                        <a:t>CW2 John Ground</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17"/>
                        </a:rPr>
                        <a:t>jacob.l.worley.mil@army.mil</a:t>
                      </a:r>
                      <a:endParaRPr lang="en-US" sz="600">
                        <a:effectLst/>
                      </a:endParaRPr>
                    </a:p>
                    <a:p>
                      <a:pPr algn="l" fontAlgn="t"/>
                      <a:r>
                        <a:rPr lang="en-US" sz="600">
                          <a:solidFill>
                            <a:srgbClr val="0052CC"/>
                          </a:solidFill>
                          <a:effectLst/>
                          <a:hlinkClick r:id="rId18"/>
                        </a:rPr>
                        <a:t>john.t.ground.mil@mail.mil</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1824407598"/>
                  </a:ext>
                </a:extLst>
              </a:tr>
              <a:tr h="413919">
                <a:tc>
                  <a:txBody>
                    <a:bodyPr/>
                    <a:lstStyle/>
                    <a:p>
                      <a:pPr algn="l" fontAlgn="t"/>
                      <a:r>
                        <a:rPr lang="en-US" sz="600">
                          <a:effectLst/>
                        </a:rPr>
                        <a:t>24</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Maryland / Navy</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dirty="0">
                          <a:effectLst/>
                        </a:rPr>
                        <a:t>ENS Morgan Giraud</a:t>
                      </a:r>
                    </a:p>
                    <a:p>
                      <a:pPr algn="l" fontAlgn="t"/>
                      <a:r>
                        <a:rPr lang="en-US" sz="600" dirty="0">
                          <a:effectLst/>
                        </a:rPr>
                        <a:t>Lt. David Lopez</a:t>
                      </a:r>
                    </a:p>
                    <a:p>
                      <a:pPr algn="l" fontAlgn="t"/>
                      <a:r>
                        <a:rPr lang="en-US" sz="600" dirty="0">
                          <a:effectLst/>
                        </a:rPr>
                        <a:t>CWO3 Roland “Raleigh” Leitner</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19"/>
                        </a:rPr>
                        <a:t>mlgirau@nsa.gov</a:t>
                      </a:r>
                      <a:endParaRPr lang="en-US" sz="600">
                        <a:effectLst/>
                      </a:endParaRPr>
                    </a:p>
                    <a:p>
                      <a:pPr algn="l" fontAlgn="t"/>
                      <a:r>
                        <a:rPr lang="en-US" sz="600">
                          <a:solidFill>
                            <a:srgbClr val="0052CC"/>
                          </a:solidFill>
                          <a:effectLst/>
                          <a:hlinkClick r:id="rId20"/>
                        </a:rPr>
                        <a:t>dclopez@cybercom.mil</a:t>
                      </a:r>
                      <a:endParaRPr lang="en-US" sz="600">
                        <a:effectLst/>
                      </a:endParaRPr>
                    </a:p>
                    <a:p>
                      <a:pPr algn="l" fontAlgn="t"/>
                      <a:r>
                        <a:rPr lang="en-US" sz="600">
                          <a:solidFill>
                            <a:srgbClr val="0052CC"/>
                          </a:solidFill>
                          <a:effectLst/>
                          <a:hlinkClick r:id="rId21"/>
                        </a:rPr>
                        <a:t>rcleitn@nsa.gov</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4276955721"/>
                  </a:ext>
                </a:extLst>
              </a:tr>
              <a:tr h="177393">
                <a:tc>
                  <a:txBody>
                    <a:bodyPr/>
                    <a:lstStyle/>
                    <a:p>
                      <a:pPr algn="l" fontAlgn="t"/>
                      <a:r>
                        <a:rPr lang="en-US" sz="600">
                          <a:effectLst/>
                        </a:rPr>
                        <a:t>25</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Maryland / Navy</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CWO2 Kurt Myers</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a:t>
                      </a:r>
                      <a:r>
                        <a:rPr lang="en-US" sz="600">
                          <a:solidFill>
                            <a:srgbClr val="0052CC"/>
                          </a:solidFill>
                          <a:effectLst/>
                          <a:hlinkClick r:id="rId22"/>
                        </a:rPr>
                        <a:t>kjmyers@nsa.gov</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998797432"/>
                  </a:ext>
                </a:extLst>
              </a:tr>
              <a:tr h="413919">
                <a:tc>
                  <a:txBody>
                    <a:bodyPr/>
                    <a:lstStyle/>
                    <a:p>
                      <a:pPr algn="l" fontAlgn="t"/>
                      <a:r>
                        <a:rPr lang="en-US" sz="600">
                          <a:effectLst/>
                        </a:rPr>
                        <a:t>26</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Hawaii / Navy</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ITC Oscar Frear</a:t>
                      </a:r>
                    </a:p>
                    <a:p>
                      <a:pPr algn="l" fontAlgn="t"/>
                      <a:r>
                        <a:rPr lang="en-US" sz="600">
                          <a:effectLst/>
                        </a:rPr>
                        <a:t>Chief Tyler Bleau</a:t>
                      </a:r>
                    </a:p>
                    <a:p>
                      <a:pPr algn="l" fontAlgn="t"/>
                      <a:r>
                        <a:rPr lang="en-US" sz="600">
                          <a:effectLst/>
                        </a:rPr>
                        <a:t>LT John R. Barrett</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23"/>
                        </a:rPr>
                        <a:t>oscar.w.frear.mil@us.navy.mil</a:t>
                      </a:r>
                      <a:endParaRPr lang="en-US" sz="600">
                        <a:effectLst/>
                      </a:endParaRPr>
                    </a:p>
                    <a:p>
                      <a:pPr algn="l" fontAlgn="t"/>
                      <a:r>
                        <a:rPr lang="en-US" sz="600">
                          <a:solidFill>
                            <a:srgbClr val="0052CC"/>
                          </a:solidFill>
                          <a:effectLst/>
                          <a:hlinkClick r:id="rId24"/>
                        </a:rPr>
                        <a:t>tyler.j.bleau2@navy.mil</a:t>
                      </a:r>
                      <a:endParaRPr lang="en-US" sz="600">
                        <a:effectLst/>
                      </a:endParaRPr>
                    </a:p>
                    <a:p>
                      <a:pPr algn="l" fontAlgn="t"/>
                      <a:r>
                        <a:rPr lang="en-US" sz="600">
                          <a:solidFill>
                            <a:srgbClr val="0052CC"/>
                          </a:solidFill>
                          <a:effectLst/>
                          <a:hlinkClick r:id="rId25"/>
                        </a:rPr>
                        <a:t>john.r.barrett12.mil@us.navy.mil</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289917795"/>
                  </a:ext>
                </a:extLst>
              </a:tr>
              <a:tr h="295657">
                <a:tc>
                  <a:txBody>
                    <a:bodyPr/>
                    <a:lstStyle/>
                    <a:p>
                      <a:pPr algn="l" fontAlgn="t"/>
                      <a:r>
                        <a:rPr lang="en-US" sz="600">
                          <a:effectLst/>
                        </a:rPr>
                        <a:t>41</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Texas / Air Force </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Capt Elpidio Villalpando </a:t>
                      </a:r>
                    </a:p>
                    <a:p>
                      <a:pPr algn="l" fontAlgn="t"/>
                      <a:r>
                        <a:rPr lang="en-US" sz="600">
                          <a:effectLst/>
                        </a:rPr>
                        <a:t>MSgt John McNary </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26"/>
                        </a:rPr>
                        <a:t>elpidio.villalpando@us.af.mil</a:t>
                      </a:r>
                      <a:endParaRPr lang="en-US" sz="600">
                        <a:effectLst/>
                      </a:endParaRPr>
                    </a:p>
                    <a:p>
                      <a:pPr algn="l" fontAlgn="t"/>
                      <a:r>
                        <a:rPr lang="en-US" sz="600">
                          <a:solidFill>
                            <a:srgbClr val="0052CC"/>
                          </a:solidFill>
                          <a:effectLst/>
                          <a:hlinkClick r:id="rId27"/>
                        </a:rPr>
                        <a:t>john.mcnary.2@us.af.mil</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804123540"/>
                  </a:ext>
                </a:extLst>
              </a:tr>
              <a:tr h="295657">
                <a:tc>
                  <a:txBody>
                    <a:bodyPr/>
                    <a:lstStyle/>
                    <a:p>
                      <a:pPr algn="l" fontAlgn="t"/>
                      <a:r>
                        <a:rPr lang="en-US" sz="600">
                          <a:effectLst/>
                        </a:rPr>
                        <a:t>42</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Texas / Air Force </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Capt Elpidio Villalpando </a:t>
                      </a:r>
                    </a:p>
                    <a:p>
                      <a:pPr algn="l" fontAlgn="t"/>
                      <a:r>
                        <a:rPr lang="en-US" sz="600">
                          <a:effectLst/>
                        </a:rPr>
                        <a:t>MSgt John McNary </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26"/>
                        </a:rPr>
                        <a:t>elpidio.villalpando@us.af.mil</a:t>
                      </a:r>
                      <a:endParaRPr lang="en-US" sz="600">
                        <a:effectLst/>
                      </a:endParaRPr>
                    </a:p>
                    <a:p>
                      <a:pPr algn="l" fontAlgn="t"/>
                      <a:r>
                        <a:rPr lang="en-US" sz="600">
                          <a:solidFill>
                            <a:srgbClr val="0052CC"/>
                          </a:solidFill>
                          <a:effectLst/>
                          <a:hlinkClick r:id="rId27"/>
                        </a:rPr>
                        <a:t>john.mcnary.2@us.af.mil</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452357202"/>
                  </a:ext>
                </a:extLst>
              </a:tr>
              <a:tr h="295657">
                <a:tc>
                  <a:txBody>
                    <a:bodyPr/>
                    <a:lstStyle/>
                    <a:p>
                      <a:pPr algn="l" fontAlgn="t"/>
                      <a:r>
                        <a:rPr lang="en-US" sz="600">
                          <a:effectLst/>
                        </a:rPr>
                        <a:t>43</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Texas / Air Force </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Capt Elpidio Villalpando </a:t>
                      </a:r>
                    </a:p>
                    <a:p>
                      <a:pPr algn="l" fontAlgn="t"/>
                      <a:r>
                        <a:rPr lang="en-US" sz="600">
                          <a:effectLst/>
                        </a:rPr>
                        <a:t>MSgt John McNary </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26"/>
                        </a:rPr>
                        <a:t>elpidio.villalpando@us.af.mil</a:t>
                      </a:r>
                      <a:endParaRPr lang="en-US" sz="600">
                        <a:effectLst/>
                      </a:endParaRPr>
                    </a:p>
                    <a:p>
                      <a:pPr algn="l" fontAlgn="t"/>
                      <a:r>
                        <a:rPr lang="en-US" sz="600">
                          <a:solidFill>
                            <a:srgbClr val="0052CC"/>
                          </a:solidFill>
                          <a:effectLst/>
                          <a:hlinkClick r:id="rId27"/>
                        </a:rPr>
                        <a:t>john.mcnary.2@us.af.mil</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448433502"/>
                  </a:ext>
                </a:extLst>
              </a:tr>
              <a:tr h="413919">
                <a:tc>
                  <a:txBody>
                    <a:bodyPr/>
                    <a:lstStyle/>
                    <a:p>
                      <a:pPr algn="l" fontAlgn="t"/>
                      <a:r>
                        <a:rPr lang="en-US" sz="600">
                          <a:effectLst/>
                        </a:rPr>
                        <a:t>61</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Hawaii / Navy</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LCDR Mark S. Javate</a:t>
                      </a:r>
                    </a:p>
                    <a:p>
                      <a:pPr algn="l" fontAlgn="t"/>
                      <a:r>
                        <a:rPr lang="en-US" sz="600">
                          <a:effectLst/>
                        </a:rPr>
                        <a:t>ITC Daniel Lopez</a:t>
                      </a:r>
                    </a:p>
                    <a:p>
                      <a:pPr algn="l" fontAlgn="t"/>
                      <a:r>
                        <a:rPr lang="en-US" sz="600">
                          <a:effectLst/>
                        </a:rPr>
                        <a:t>CPO Christopher Karski</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28"/>
                        </a:rPr>
                        <a:t>mark.s.javate@navy.mil</a:t>
                      </a:r>
                      <a:endParaRPr lang="en-US" sz="600">
                        <a:effectLst/>
                      </a:endParaRPr>
                    </a:p>
                    <a:p>
                      <a:pPr algn="l" fontAlgn="t"/>
                      <a:r>
                        <a:rPr lang="en-US" sz="600">
                          <a:solidFill>
                            <a:srgbClr val="0052CC"/>
                          </a:solidFill>
                          <a:effectLst/>
                          <a:hlinkClick r:id="rId29"/>
                        </a:rPr>
                        <a:t>daniel.l.lopez32.mil@us.navy.mil</a:t>
                      </a:r>
                      <a:endParaRPr lang="en-US" sz="600">
                        <a:effectLst/>
                      </a:endParaRPr>
                    </a:p>
                    <a:p>
                      <a:pPr algn="l" fontAlgn="t"/>
                      <a:r>
                        <a:rPr lang="en-US" sz="600">
                          <a:solidFill>
                            <a:srgbClr val="0052CC"/>
                          </a:solidFill>
                          <a:effectLst/>
                          <a:hlinkClick r:id="rId30"/>
                        </a:rPr>
                        <a:t>christopher.karski@pacom.mil</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581315510"/>
                  </a:ext>
                </a:extLst>
              </a:tr>
              <a:tr h="295657">
                <a:tc>
                  <a:txBody>
                    <a:bodyPr/>
                    <a:lstStyle/>
                    <a:p>
                      <a:pPr algn="l" fontAlgn="t"/>
                      <a:r>
                        <a:rPr lang="en-US" sz="600">
                          <a:effectLst/>
                        </a:rPr>
                        <a:t>62</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Texas / Air Force</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fi-FI" sz="600">
                          <a:effectLst/>
                        </a:rPr>
                        <a:t>Capt Dillon Pettit</a:t>
                      </a:r>
                    </a:p>
                    <a:p>
                      <a:pPr algn="l" fontAlgn="t"/>
                      <a:r>
                        <a:rPr lang="fi-FI" sz="600">
                          <a:effectLst/>
                        </a:rPr>
                        <a:t>Joseph McDowell</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31"/>
                        </a:rPr>
                        <a:t>dillon.pettit.1@us.af.mil</a:t>
                      </a:r>
                      <a:endParaRPr lang="en-US" sz="600">
                        <a:effectLst/>
                      </a:endParaRPr>
                    </a:p>
                    <a:p>
                      <a:pPr algn="l" fontAlgn="t"/>
                      <a:r>
                        <a:rPr lang="en-US" sz="600">
                          <a:solidFill>
                            <a:srgbClr val="0052CC"/>
                          </a:solidFill>
                          <a:effectLst/>
                          <a:hlinkClick r:id="rId32"/>
                        </a:rPr>
                        <a:t>joseph.mcdowell.3@us.af.mil</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723590000"/>
                  </a:ext>
                </a:extLst>
              </a:tr>
              <a:tr h="295657">
                <a:tc>
                  <a:txBody>
                    <a:bodyPr/>
                    <a:lstStyle/>
                    <a:p>
                      <a:pPr algn="l" fontAlgn="t"/>
                      <a:r>
                        <a:rPr lang="en-US" sz="600">
                          <a:effectLst/>
                        </a:rPr>
                        <a:t>81</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Maryland / Marine Corps </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CW3 Santiago</a:t>
                      </a:r>
                    </a:p>
                    <a:p>
                      <a:pPr algn="l" fontAlgn="t"/>
                      <a:r>
                        <a:rPr lang="en-US" sz="600">
                          <a:effectLst/>
                        </a:rPr>
                        <a:t>GySgt Nathaneal Register</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33"/>
                        </a:rPr>
                        <a:t>emsanti@nsa.gov</a:t>
                      </a:r>
                      <a:endParaRPr lang="en-US" sz="600">
                        <a:effectLst/>
                      </a:endParaRPr>
                    </a:p>
                    <a:p>
                      <a:pPr algn="l" fontAlgn="t"/>
                      <a:r>
                        <a:rPr lang="en-US" sz="600">
                          <a:solidFill>
                            <a:srgbClr val="0052CC"/>
                          </a:solidFill>
                          <a:effectLst/>
                          <a:hlinkClick r:id="rId34"/>
                        </a:rPr>
                        <a:t>nathaneal.register@gmail.com</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841092402"/>
                  </a:ext>
                </a:extLst>
              </a:tr>
              <a:tr h="295657">
                <a:tc>
                  <a:txBody>
                    <a:bodyPr/>
                    <a:lstStyle/>
                    <a:p>
                      <a:pPr algn="l" fontAlgn="t"/>
                      <a:r>
                        <a:rPr lang="en-US" sz="600">
                          <a:effectLst/>
                        </a:rPr>
                        <a:t>82</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Texas / Air Force</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Capt Adam Byne</a:t>
                      </a:r>
                    </a:p>
                    <a:p>
                      <a:pPr algn="l" fontAlgn="t"/>
                      <a:r>
                        <a:rPr lang="en-US" sz="600">
                          <a:effectLst/>
                        </a:rPr>
                        <a:t>Mr. Hilario Carrizales</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solidFill>
                            <a:srgbClr val="0052CC"/>
                          </a:solidFill>
                          <a:effectLst/>
                          <a:hlinkClick r:id="rId35"/>
                        </a:rPr>
                        <a:t>adam.byne.2@us.af.mil</a:t>
                      </a:r>
                      <a:endParaRPr lang="en-US" sz="600">
                        <a:effectLst/>
                      </a:endParaRPr>
                    </a:p>
                    <a:p>
                      <a:pPr algn="l" fontAlgn="t"/>
                      <a:r>
                        <a:rPr lang="en-US" sz="600">
                          <a:solidFill>
                            <a:srgbClr val="0052CC"/>
                          </a:solidFill>
                          <a:effectLst/>
                          <a:hlinkClick r:id="rId36"/>
                        </a:rPr>
                        <a:t>hilario.carrizales.1@us.af.mil</a:t>
                      </a:r>
                      <a:endParaRPr lang="en-US" sz="60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1994950521"/>
                  </a:ext>
                </a:extLst>
              </a:tr>
              <a:tr h="295657">
                <a:tc>
                  <a:txBody>
                    <a:bodyPr/>
                    <a:lstStyle/>
                    <a:p>
                      <a:pPr algn="l" fontAlgn="t"/>
                      <a:r>
                        <a:rPr lang="en-US" sz="600">
                          <a:effectLst/>
                        </a:rPr>
                        <a:t>83</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Maryland / Marine Corps</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a:effectLst/>
                        </a:rPr>
                        <a:t>GySgt Stanley Thomas</a:t>
                      </a:r>
                    </a:p>
                    <a:p>
                      <a:pPr algn="l" fontAlgn="t"/>
                      <a:r>
                        <a:rPr lang="en-US" sz="600">
                          <a:effectLst/>
                        </a:rPr>
                        <a:t>CWO2 Luebbert, Jared A</a:t>
                      </a: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600" dirty="0">
                          <a:solidFill>
                            <a:srgbClr val="0052CC"/>
                          </a:solidFill>
                          <a:effectLst/>
                          <a:hlinkClick r:id="rId37"/>
                        </a:rPr>
                        <a:t>swthom7@nsa.gov</a:t>
                      </a:r>
                      <a:endParaRPr lang="en-US" sz="600" dirty="0">
                        <a:effectLst/>
                      </a:endParaRPr>
                    </a:p>
                    <a:p>
                      <a:pPr algn="l" fontAlgn="t"/>
                      <a:r>
                        <a:rPr lang="en-US" sz="600" dirty="0">
                          <a:solidFill>
                            <a:srgbClr val="0052CC"/>
                          </a:solidFill>
                          <a:effectLst/>
                          <a:hlinkClick r:id="rId38"/>
                        </a:rPr>
                        <a:t>jaluebb@nsa.gov</a:t>
                      </a:r>
                      <a:endParaRPr lang="en-US" sz="600" dirty="0">
                        <a:effectLst/>
                      </a:endParaRPr>
                    </a:p>
                  </a:txBody>
                  <a:tcPr marL="34717" marR="34717" marT="24302" marB="24302">
                    <a:lnL w="7620" cap="flat" cmpd="sng" algn="ctr">
                      <a:solidFill>
                        <a:srgbClr val="C1C7D0"/>
                      </a:solidFill>
                      <a:prstDash val="solid"/>
                      <a:round/>
                      <a:headEnd type="none" w="med" len="med"/>
                      <a:tailEnd type="none" w="med" len="med"/>
                    </a:lnL>
                    <a:lnR w="7620" cap="flat" cmpd="sng" algn="ctr">
                      <a:solidFill>
                        <a:srgbClr val="C1C7D0"/>
                      </a:solidFill>
                      <a:prstDash val="solid"/>
                      <a:round/>
                      <a:headEnd type="none" w="med" len="med"/>
                      <a:tailEnd type="none" w="med" len="med"/>
                    </a:lnR>
                    <a:lnT w="7620" cap="flat" cmpd="sng" algn="ctr">
                      <a:solidFill>
                        <a:srgbClr val="C1C7D0"/>
                      </a:solidFill>
                      <a:prstDash val="solid"/>
                      <a:round/>
                      <a:headEnd type="none" w="med" len="med"/>
                      <a:tailEnd type="none" w="med" len="med"/>
                    </a:lnT>
                    <a:lnB w="762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695457061"/>
                  </a:ext>
                </a:extLst>
              </a:tr>
            </a:tbl>
          </a:graphicData>
        </a:graphic>
      </p:graphicFrame>
    </p:spTree>
    <p:extLst>
      <p:ext uri="{BB962C8B-B14F-4D97-AF65-F5344CB8AC3E}">
        <p14:creationId xmlns:p14="http://schemas.microsoft.com/office/powerpoint/2010/main" val="478651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7"/>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18" name="Google Shape;318;p47"/>
          <p:cNvPicPr preferRelativeResize="0"/>
          <p:nvPr/>
        </p:nvPicPr>
        <p:blipFill rotWithShape="1">
          <a:blip r:embed="rId3">
            <a:alphaModFix/>
          </a:blip>
          <a:srcRect/>
          <a:stretch/>
        </p:blipFill>
        <p:spPr>
          <a:xfrm>
            <a:off x="132520" y="132519"/>
            <a:ext cx="530398" cy="530398"/>
          </a:xfrm>
          <a:prstGeom prst="rect">
            <a:avLst/>
          </a:prstGeom>
          <a:noFill/>
          <a:ln>
            <a:noFill/>
          </a:ln>
        </p:spPr>
      </p:pic>
      <p:sp>
        <p:nvSpPr>
          <p:cNvPr id="319" name="Google Shape;319;p47"/>
          <p:cNvSpPr txBox="1"/>
          <p:nvPr/>
        </p:nvSpPr>
        <p:spPr>
          <a:xfrm>
            <a:off x="835091" y="132519"/>
            <a:ext cx="1022660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TACFI</a:t>
            </a:r>
            <a:endParaRPr/>
          </a:p>
        </p:txBody>
      </p:sp>
      <p:sp>
        <p:nvSpPr>
          <p:cNvPr id="320" name="Google Shape;320;p47"/>
          <p:cNvSpPr/>
          <p:nvPr/>
        </p:nvSpPr>
        <p:spPr>
          <a:xfrm>
            <a:off x="2032000" y="719666"/>
            <a:ext cx="8128000" cy="5418667"/>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1" name="Google Shape;321;p47"/>
          <p:cNvCxnSpPr/>
          <p:nvPr/>
        </p:nvCxnSpPr>
        <p:spPr>
          <a:xfrm>
            <a:off x="7681367" y="6545159"/>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322" name="Google Shape;322;p47"/>
          <p:cNvSpPr txBox="1"/>
          <p:nvPr/>
        </p:nvSpPr>
        <p:spPr>
          <a:xfrm>
            <a:off x="4524462" y="0"/>
            <a:ext cx="3395444"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FF0000"/>
                </a:solidFill>
                <a:latin typeface="Calibri"/>
                <a:ea typeface="Calibri"/>
                <a:cs typeface="Calibri"/>
                <a:sym typeface="Calibri"/>
              </a:rPr>
              <a:t>SECURE ENTERPRISE ENGINEERING PROPRIETARY</a:t>
            </a:r>
            <a:endParaRPr sz="1200" b="0" i="0" u="none" strike="noStrike" cap="none" dirty="0">
              <a:solidFill>
                <a:schemeClr val="lt1"/>
              </a:solidFill>
              <a:latin typeface="Calibri"/>
              <a:ea typeface="Calibri"/>
              <a:cs typeface="Calibri"/>
              <a:sym typeface="Calibri"/>
            </a:endParaRPr>
          </a:p>
        </p:txBody>
      </p:sp>
      <p:sp>
        <p:nvSpPr>
          <p:cNvPr id="323" name="Google Shape;323;p47"/>
          <p:cNvSpPr txBox="1"/>
          <p:nvPr/>
        </p:nvSpPr>
        <p:spPr>
          <a:xfrm>
            <a:off x="662917" y="1983985"/>
            <a:ext cx="9792375" cy="1169511"/>
          </a:xfrm>
          <a:prstGeom prst="rect">
            <a:avLst/>
          </a:prstGeom>
          <a:solidFill>
            <a:schemeClr val="lt1"/>
          </a:solidFill>
          <a:ln w="9525" cap="flat" cmpd="sng">
            <a:solidFill>
              <a:schemeClr val="bg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Scope:</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Extending the DISTANT ROOK Phase III Solution capability from a focus on hunt forward kits to also address the software automation needs of </a:t>
            </a:r>
            <a:r>
              <a:rPr lang="en-US" sz="1400" b="1" i="0" u="none" strike="noStrike" cap="none" dirty="0">
                <a:solidFill>
                  <a:srgbClr val="000000"/>
                </a:solidFill>
                <a:latin typeface="Calibri"/>
                <a:ea typeface="Calibri"/>
                <a:cs typeface="Calibri"/>
                <a:sym typeface="Calibri"/>
              </a:rPr>
              <a:t>On-DoDIN DCO kits </a:t>
            </a:r>
            <a:r>
              <a:rPr lang="en-US" sz="1400" b="0" i="0" u="none" strike="noStrike" cap="none" dirty="0">
                <a:solidFill>
                  <a:srgbClr val="000000"/>
                </a:solidFill>
                <a:latin typeface="Calibri"/>
                <a:ea typeface="Calibri"/>
                <a:cs typeface="Calibri"/>
                <a:sym typeface="Calibri"/>
              </a:rPr>
              <a:t>is consistent with </a:t>
            </a:r>
            <a:r>
              <a:rPr lang="en-US" sz="1400" b="0" i="1" u="none" strike="noStrike" cap="none" dirty="0">
                <a:solidFill>
                  <a:srgbClr val="000000"/>
                </a:solidFill>
                <a:latin typeface="Calibri"/>
                <a:ea typeface="Calibri"/>
                <a:cs typeface="Calibri"/>
                <a:sym typeface="Calibri"/>
              </a:rPr>
              <a:t>Joint Cyber Warfighting Architecture (JCWA) Implementation Strategy: IT Infrastructure </a:t>
            </a:r>
            <a:r>
              <a:rPr lang="en-US" sz="1400" b="0" i="0" u="none" strike="noStrike" cap="none" dirty="0">
                <a:solidFill>
                  <a:srgbClr val="000000"/>
                </a:solidFill>
                <a:latin typeface="Calibri"/>
                <a:ea typeface="Calibri"/>
                <a:cs typeface="Calibri"/>
                <a:sym typeface="Calibri"/>
              </a:rPr>
              <a:t>objectives to include designating “… the UP PMO as the JCWA foundation developer and establishing a single JCWA functional component as the lead for both JCWA IT infrastructure and the JCWA core.” </a:t>
            </a:r>
            <a:endParaRPr sz="1400" b="0" i="0" u="none" strike="noStrike" cap="none" dirty="0">
              <a:solidFill>
                <a:srgbClr val="000000"/>
              </a:solidFill>
              <a:latin typeface="Calibri"/>
              <a:ea typeface="Calibri"/>
              <a:cs typeface="Calibri"/>
              <a:sym typeface="Calibri"/>
            </a:endParaRPr>
          </a:p>
        </p:txBody>
      </p:sp>
      <p:sp>
        <p:nvSpPr>
          <p:cNvPr id="324" name="Google Shape;324;p47"/>
          <p:cNvSpPr txBox="1"/>
          <p:nvPr/>
        </p:nvSpPr>
        <p:spPr>
          <a:xfrm>
            <a:off x="662917" y="3891005"/>
            <a:ext cx="9792374" cy="2031325"/>
          </a:xfrm>
          <a:prstGeom prst="rect">
            <a:avLst/>
          </a:prstGeom>
          <a:solidFill>
            <a:schemeClr val="lt1"/>
          </a:solidFill>
          <a:ln w="9525" cap="flat" cmpd="sng">
            <a:solidFill>
              <a:schemeClr val="bg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High-level Task Requirements:</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Calibri"/>
                <a:ea typeface="Calibri"/>
                <a:cs typeface="Calibri"/>
                <a:sym typeface="Calibri"/>
              </a:rPr>
              <a:t>Integration of On-DoDIN Automation Scripts into DISTANT ROOK</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Calibri"/>
                <a:ea typeface="Calibri"/>
                <a:cs typeface="Calibri"/>
                <a:sym typeface="Calibri"/>
              </a:rPr>
              <a:t>Integration of End Users Container and Orchestration Capability (Kubernetes or LTAC)</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Calibri"/>
                <a:ea typeface="Calibri"/>
                <a:cs typeface="Calibri"/>
                <a:sym typeface="Calibri"/>
              </a:rPr>
              <a:t>Integration of DCO Programs of Records Capabilities into DISTANT ROOK</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Calibri"/>
                <a:ea typeface="Calibri"/>
                <a:cs typeface="Calibri"/>
                <a:sym typeface="Calibri"/>
              </a:rPr>
              <a:t>Creation of DCO On-DoDIN Software Baseline Templates</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Calibri"/>
                <a:ea typeface="Calibri"/>
                <a:cs typeface="Calibri"/>
                <a:sym typeface="Calibri"/>
              </a:rPr>
              <a:t>Creation of Hybrid Cloud Deployment</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Calibri"/>
                <a:ea typeface="Calibri"/>
                <a:cs typeface="Calibri"/>
                <a:sym typeface="Calibri"/>
              </a:rPr>
              <a:t>Fully Automated Deployment of Services On-DODIN Deployment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25" name="Google Shape;325;p47"/>
          <p:cNvSpPr txBox="1"/>
          <p:nvPr/>
        </p:nvSpPr>
        <p:spPr>
          <a:xfrm>
            <a:off x="662916" y="3152341"/>
            <a:ext cx="9792375" cy="738623"/>
          </a:xfrm>
          <a:prstGeom prst="rect">
            <a:avLst/>
          </a:prstGeom>
          <a:solidFill>
            <a:schemeClr val="lt1"/>
          </a:solidFill>
          <a:ln w="9525" cap="flat" cmpd="sng">
            <a:solidFill>
              <a:schemeClr val="bg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Task:</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Develop an automated deployment baseline based on DISTANT ROOK software that will deploy service specific On-DODIN Capabilities that meet DOD service requirements for On-DODIN operations.</a:t>
            </a:r>
            <a:endParaRPr dirty="0"/>
          </a:p>
        </p:txBody>
      </p:sp>
      <p:sp>
        <p:nvSpPr>
          <p:cNvPr id="2" name="TextBox 1">
            <a:extLst>
              <a:ext uri="{FF2B5EF4-FFF2-40B4-BE49-F238E27FC236}">
                <a16:creationId xmlns:a16="http://schemas.microsoft.com/office/drawing/2014/main" id="{2EE31567-453D-67AA-C566-0689696D9520}"/>
              </a:ext>
            </a:extLst>
          </p:cNvPr>
          <p:cNvSpPr txBox="1"/>
          <p:nvPr/>
        </p:nvSpPr>
        <p:spPr>
          <a:xfrm>
            <a:off x="662916" y="1246497"/>
            <a:ext cx="9395483" cy="738664"/>
          </a:xfrm>
          <a:prstGeom prst="rect">
            <a:avLst/>
          </a:prstGeom>
          <a:noFill/>
        </p:spPr>
        <p:txBody>
          <a:bodyPr wrap="square" rtlCol="0">
            <a:spAutoFi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What is a Tactical Funding (TACFI):</a:t>
            </a:r>
          </a:p>
          <a:p>
            <a:r>
              <a:rPr lang="en-US"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TACFI is a funding increase of an existing Small Business Innovated Research (SBIR) phase II project and is funded by </a:t>
            </a:r>
            <a:r>
              <a:rPr lang="en-US"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AFVentures</a:t>
            </a:r>
            <a:r>
              <a:rPr lang="en-US"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This TACFI is an extension of SEE’s DISTANT ROOK SBIR.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p:nvPr/>
        </p:nvSpPr>
        <p:spPr>
          <a:xfrm>
            <a:off x="6622026" y="5877763"/>
            <a:ext cx="4114800" cy="980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dirty="0"/>
          </a:p>
        </p:txBody>
      </p: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cxnSp>
        <p:nvCxnSpPr>
          <p:cNvPr id="134" name="Google Shape;134;p2"/>
          <p:cNvCxnSpPr/>
          <p:nvPr/>
        </p:nvCxnSpPr>
        <p:spPr>
          <a:xfrm>
            <a:off x="7681368" y="6520918"/>
            <a:ext cx="4510632" cy="0"/>
          </a:xfrm>
          <a:prstGeom prst="straightConnector1">
            <a:avLst/>
          </a:prstGeom>
          <a:noFill/>
          <a:ln w="9525" cap="flat" cmpd="sng">
            <a:solidFill>
              <a:schemeClr val="dk1"/>
            </a:solidFill>
            <a:prstDash val="solid"/>
            <a:miter lim="800000"/>
            <a:headEnd type="none" w="sm" len="sm"/>
            <a:tailEnd type="none" w="sm" len="sm"/>
          </a:ln>
        </p:spPr>
      </p:cxnSp>
      <p:cxnSp>
        <p:nvCxnSpPr>
          <p:cNvPr id="2" name="Google Shape;151;p3">
            <a:extLst>
              <a:ext uri="{FF2B5EF4-FFF2-40B4-BE49-F238E27FC236}">
                <a16:creationId xmlns:a16="http://schemas.microsoft.com/office/drawing/2014/main" id="{586051E5-FF73-DE35-6BAD-184F2F49D699}"/>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graphicFrame>
        <p:nvGraphicFramePr>
          <p:cNvPr id="6" name="Table 5">
            <a:extLst>
              <a:ext uri="{FF2B5EF4-FFF2-40B4-BE49-F238E27FC236}">
                <a16:creationId xmlns:a16="http://schemas.microsoft.com/office/drawing/2014/main" id="{507231C6-6092-3BCB-33A3-AED765D6A5FB}"/>
              </a:ext>
            </a:extLst>
          </p:cNvPr>
          <p:cNvGraphicFramePr>
            <a:graphicFrameLocks noGrp="1"/>
          </p:cNvGraphicFramePr>
          <p:nvPr>
            <p:extLst>
              <p:ext uri="{D42A27DB-BD31-4B8C-83A1-F6EECF244321}">
                <p14:modId xmlns:p14="http://schemas.microsoft.com/office/powerpoint/2010/main" val="3835235136"/>
              </p:ext>
            </p:extLst>
          </p:nvPr>
        </p:nvGraphicFramePr>
        <p:xfrm>
          <a:off x="490474" y="1108831"/>
          <a:ext cx="8479355" cy="5285468"/>
        </p:xfrm>
        <a:graphic>
          <a:graphicData uri="http://schemas.openxmlformats.org/drawingml/2006/table">
            <a:tbl>
              <a:tblPr firstRow="1" firstCol="1" lastRow="1" lastCol="1" bandRow="1" bandCol="1">
                <a:tableStyleId>{262D98D9-FAB6-4C51-923E-ED818576B101}</a:tableStyleId>
              </a:tblPr>
              <a:tblGrid>
                <a:gridCol w="2035046">
                  <a:extLst>
                    <a:ext uri="{9D8B030D-6E8A-4147-A177-3AD203B41FA5}">
                      <a16:colId xmlns:a16="http://schemas.microsoft.com/office/drawing/2014/main" val="76677709"/>
                    </a:ext>
                  </a:extLst>
                </a:gridCol>
                <a:gridCol w="1909267">
                  <a:extLst>
                    <a:ext uri="{9D8B030D-6E8A-4147-A177-3AD203B41FA5}">
                      <a16:colId xmlns:a16="http://schemas.microsoft.com/office/drawing/2014/main" val="796775621"/>
                    </a:ext>
                  </a:extLst>
                </a:gridCol>
                <a:gridCol w="4535042">
                  <a:extLst>
                    <a:ext uri="{9D8B030D-6E8A-4147-A177-3AD203B41FA5}">
                      <a16:colId xmlns:a16="http://schemas.microsoft.com/office/drawing/2014/main" val="1287502009"/>
                    </a:ext>
                  </a:extLst>
                </a:gridCol>
              </a:tblGrid>
              <a:tr h="351233">
                <a:tc>
                  <a:txBody>
                    <a:bodyPr/>
                    <a:lstStyle/>
                    <a:p>
                      <a:pPr marL="0" marR="0" algn="ctr">
                        <a:spcBef>
                          <a:spcPts val="45"/>
                        </a:spcBef>
                        <a:spcAft>
                          <a:spcPts val="0"/>
                        </a:spcAft>
                      </a:pPr>
                      <a:r>
                        <a:rPr lang="en-US" sz="1000" dirty="0">
                          <a:effectLst/>
                        </a:rPr>
                        <a:t> </a:t>
                      </a:r>
                      <a:endParaRPr lang="en-US" sz="1050" dirty="0">
                        <a:effectLst/>
                      </a:endParaRPr>
                    </a:p>
                    <a:p>
                      <a:pPr marL="0" marR="0" algn="ctr">
                        <a:spcBef>
                          <a:spcPts val="0"/>
                        </a:spcBef>
                        <a:spcAft>
                          <a:spcPts val="0"/>
                        </a:spcAft>
                      </a:pPr>
                      <a:r>
                        <a:rPr lang="en-US" sz="1000" u="sng" spc="-20" dirty="0">
                          <a:effectLst/>
                          <a:uFill>
                            <a:solidFill>
                              <a:srgbClr val="231F20"/>
                            </a:solidFill>
                          </a:uFill>
                        </a:rPr>
                        <a:t>MILESTONES</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88900" algn="ctr">
                        <a:lnSpc>
                          <a:spcPct val="115000"/>
                        </a:lnSpc>
                        <a:spcBef>
                          <a:spcPts val="420"/>
                        </a:spcBef>
                        <a:spcAft>
                          <a:spcPts val="0"/>
                        </a:spcAft>
                      </a:pPr>
                      <a:r>
                        <a:rPr lang="en-US" sz="1000" u="sng" spc="-10" dirty="0">
                          <a:effectLst/>
                          <a:uFill>
                            <a:solidFill>
                              <a:srgbClr val="231F20"/>
                            </a:solidFill>
                          </a:uFill>
                        </a:rPr>
                        <a:t>EXPECTED</a:t>
                      </a:r>
                      <a:r>
                        <a:rPr lang="en-US" sz="1000" spc="-10" dirty="0">
                          <a:effectLst/>
                        </a:rPr>
                        <a:t> </a:t>
                      </a:r>
                      <a:r>
                        <a:rPr lang="en-US" sz="1000" u="sng" spc="-10" dirty="0">
                          <a:effectLst/>
                          <a:uFill>
                            <a:solidFill>
                              <a:srgbClr val="231F20"/>
                            </a:solidFill>
                          </a:uFill>
                        </a:rPr>
                        <a:t>DELIVERY</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45"/>
                        </a:spcBef>
                        <a:spcAft>
                          <a:spcPts val="0"/>
                        </a:spcAft>
                      </a:pPr>
                      <a:r>
                        <a:rPr lang="en-US" sz="1000" dirty="0">
                          <a:effectLst/>
                        </a:rPr>
                        <a:t> </a:t>
                      </a:r>
                      <a:endParaRPr lang="en-US" sz="1050" dirty="0">
                        <a:effectLst/>
                      </a:endParaRPr>
                    </a:p>
                    <a:p>
                      <a:pPr marL="66675" marR="0" algn="ctr">
                        <a:spcBef>
                          <a:spcPts val="0"/>
                        </a:spcBef>
                        <a:spcAft>
                          <a:spcPts val="0"/>
                        </a:spcAft>
                      </a:pPr>
                      <a:r>
                        <a:rPr lang="en-US" sz="1000" u="sng" spc="-10" dirty="0">
                          <a:effectLst/>
                          <a:uFill>
                            <a:solidFill>
                              <a:srgbClr val="231F20"/>
                            </a:solidFill>
                          </a:uFill>
                        </a:rPr>
                        <a:t>DELIVERABLE</a:t>
                      </a:r>
                      <a:endParaRPr lang="en-US" sz="105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979714856"/>
                  </a:ext>
                </a:extLst>
              </a:tr>
              <a:tr h="782546">
                <a:tc>
                  <a:txBody>
                    <a:bodyPr/>
                    <a:lstStyle/>
                    <a:p>
                      <a:pPr marL="0" marR="0" algn="ctr">
                        <a:spcBef>
                          <a:spcPts val="0"/>
                        </a:spcBef>
                        <a:spcAft>
                          <a:spcPts val="0"/>
                        </a:spcAft>
                      </a:pPr>
                      <a:r>
                        <a:rPr lang="en-US" sz="1050" dirty="0">
                          <a:effectLst/>
                        </a:rPr>
                        <a:t> </a:t>
                      </a:r>
                    </a:p>
                    <a:p>
                      <a:pPr marL="0" marR="0" algn="ctr">
                        <a:spcBef>
                          <a:spcPts val="825"/>
                        </a:spcBef>
                        <a:spcAft>
                          <a:spcPts val="0"/>
                        </a:spcAft>
                      </a:pPr>
                      <a:r>
                        <a:rPr lang="en-US" sz="1000" u="sng" dirty="0">
                          <a:effectLst/>
                          <a:uFill>
                            <a:solidFill>
                              <a:srgbClr val="231F20"/>
                            </a:solidFill>
                          </a:uFill>
                        </a:rPr>
                        <a:t>Milestone</a:t>
                      </a:r>
                      <a:r>
                        <a:rPr lang="en-US" sz="1000" u="sng" spc="-65" dirty="0">
                          <a:effectLst/>
                          <a:uFill>
                            <a:solidFill>
                              <a:srgbClr val="231F20"/>
                            </a:solidFill>
                          </a:uFill>
                        </a:rPr>
                        <a:t> </a:t>
                      </a:r>
                      <a:r>
                        <a:rPr lang="en-US" sz="1000" u="sng" spc="-25" dirty="0">
                          <a:effectLst/>
                          <a:uFill>
                            <a:solidFill>
                              <a:srgbClr val="231F20"/>
                            </a:solidFill>
                          </a:uFill>
                        </a:rPr>
                        <a:t>01: Kick Off &amp; Roadmap</a:t>
                      </a:r>
                      <a:endParaRPr lang="en-US" sz="1050" dirty="0">
                        <a:effectLst/>
                      </a:endParaRPr>
                    </a:p>
                    <a:p>
                      <a:pPr marL="0" marR="0" algn="ctr">
                        <a:spcBef>
                          <a:spcPts val="825"/>
                        </a:spcBef>
                        <a:spcAft>
                          <a:spcPts val="0"/>
                        </a:spcAft>
                      </a:pPr>
                      <a:r>
                        <a:rPr lang="en-US" sz="1000" dirty="0">
                          <a:effectLst/>
                        </a:rPr>
                        <a:t> </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45"/>
                        </a:spcBef>
                        <a:spcAft>
                          <a:spcPts val="0"/>
                        </a:spcAft>
                      </a:pPr>
                      <a:r>
                        <a:rPr lang="en-US" sz="1100" dirty="0">
                          <a:effectLst/>
                        </a:rPr>
                        <a:t> </a:t>
                      </a:r>
                      <a:endParaRPr lang="en-US" sz="1050" dirty="0">
                        <a:effectLst/>
                      </a:endParaRPr>
                    </a:p>
                    <a:p>
                      <a:pPr marL="0" marR="266065" algn="ctr">
                        <a:lnSpc>
                          <a:spcPct val="115000"/>
                        </a:lnSpc>
                        <a:spcBef>
                          <a:spcPts val="5"/>
                        </a:spcBef>
                        <a:spcAft>
                          <a:spcPts val="0"/>
                        </a:spcAft>
                      </a:pPr>
                      <a:r>
                        <a:rPr lang="en-US" sz="1000" dirty="0">
                          <a:effectLst/>
                        </a:rPr>
                        <a:t>Award</a:t>
                      </a:r>
                      <a:r>
                        <a:rPr lang="en-US" sz="1000" spc="-65" dirty="0">
                          <a:effectLst/>
                        </a:rPr>
                        <a:t> </a:t>
                      </a:r>
                      <a:r>
                        <a:rPr lang="en-US" sz="1000" dirty="0">
                          <a:effectLst/>
                        </a:rPr>
                        <a:t>+1 </a:t>
                      </a:r>
                      <a:r>
                        <a:rPr lang="en-US" sz="1000" spc="-10" dirty="0">
                          <a:effectLst/>
                        </a:rPr>
                        <a:t>month</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342900" marR="0" lvl="0" indent="-342900" algn="ctr">
                        <a:spcBef>
                          <a:spcPts val="0"/>
                        </a:spcBef>
                        <a:spcAft>
                          <a:spcPts val="0"/>
                        </a:spcAft>
                        <a:buClr>
                          <a:srgbClr val="231F20"/>
                        </a:buClr>
                        <a:buSzPts val="1000"/>
                        <a:buFont typeface="Symbol" panose="05050102010706020507" pitchFamily="18" charset="2"/>
                        <a:buChar char=""/>
                        <a:tabLst>
                          <a:tab pos="295275" algn="l"/>
                          <a:tab pos="295910" algn="l"/>
                        </a:tabLst>
                      </a:pPr>
                      <a:r>
                        <a:rPr lang="en-US" sz="1000" dirty="0">
                          <a:effectLst/>
                        </a:rPr>
                        <a:t>Contract</a:t>
                      </a:r>
                      <a:r>
                        <a:rPr lang="en-US" sz="1000" spc="-50" dirty="0">
                          <a:effectLst/>
                        </a:rPr>
                        <a:t> </a:t>
                      </a:r>
                      <a:r>
                        <a:rPr lang="en-US" sz="1000" dirty="0">
                          <a:effectLst/>
                        </a:rPr>
                        <a:t>kick-off</a:t>
                      </a:r>
                      <a:r>
                        <a:rPr lang="en-US" sz="1000" spc="-40" dirty="0">
                          <a:effectLst/>
                        </a:rPr>
                        <a:t> </a:t>
                      </a:r>
                      <a:r>
                        <a:rPr lang="en-US" sz="1000" spc="-10" dirty="0">
                          <a:effectLst/>
                        </a:rPr>
                        <a:t>meeting</a:t>
                      </a:r>
                      <a:endParaRPr lang="en-US" sz="1050" dirty="0">
                        <a:effectLst/>
                      </a:endParaRPr>
                    </a:p>
                    <a:p>
                      <a:pPr marL="342900" marR="474980" lvl="0" indent="-342900" algn="ctr">
                        <a:lnSpc>
                          <a:spcPts val="1300"/>
                        </a:lnSpc>
                        <a:spcBef>
                          <a:spcPts val="90"/>
                        </a:spcBef>
                        <a:spcAft>
                          <a:spcPts val="0"/>
                        </a:spcAft>
                        <a:buClr>
                          <a:srgbClr val="231F20"/>
                        </a:buClr>
                        <a:buSzPts val="1000"/>
                        <a:buFont typeface="Symbol" panose="05050102010706020507" pitchFamily="18" charset="2"/>
                        <a:buChar char=""/>
                        <a:tabLst>
                          <a:tab pos="295275" algn="l"/>
                          <a:tab pos="295910" algn="l"/>
                        </a:tabLst>
                      </a:pPr>
                      <a:r>
                        <a:rPr lang="en-US" sz="1000" dirty="0">
                          <a:effectLst/>
                        </a:rPr>
                        <a:t>Initial</a:t>
                      </a:r>
                      <a:r>
                        <a:rPr lang="en-US" sz="1000" spc="-65" dirty="0">
                          <a:effectLst/>
                        </a:rPr>
                        <a:t> </a:t>
                      </a:r>
                      <a:r>
                        <a:rPr lang="en-US" sz="1000" dirty="0">
                          <a:effectLst/>
                        </a:rPr>
                        <a:t>development </a:t>
                      </a:r>
                      <a:r>
                        <a:rPr lang="en-US" sz="1000" spc="-10" dirty="0">
                          <a:effectLst/>
                        </a:rPr>
                        <a:t>roadmap</a:t>
                      </a:r>
                      <a:endParaRPr lang="en-US" sz="1050" dirty="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tc>
                <a:extLst>
                  <a:ext uri="{0D108BD9-81ED-4DB2-BD59-A6C34878D82A}">
                    <a16:rowId xmlns:a16="http://schemas.microsoft.com/office/drawing/2014/main" val="367967316"/>
                  </a:ext>
                </a:extLst>
              </a:tr>
              <a:tr h="913259">
                <a:tc>
                  <a:txBody>
                    <a:bodyPr/>
                    <a:lstStyle/>
                    <a:p>
                      <a:pPr marL="0" marR="0" algn="ctr">
                        <a:spcBef>
                          <a:spcPts val="55"/>
                        </a:spcBef>
                        <a:spcAft>
                          <a:spcPts val="0"/>
                        </a:spcAft>
                      </a:pPr>
                      <a:r>
                        <a:rPr lang="en-US" sz="1050" dirty="0">
                          <a:effectLst/>
                        </a:rPr>
                        <a:t> </a:t>
                      </a:r>
                    </a:p>
                    <a:p>
                      <a:pPr marL="0" marR="0" algn="ctr">
                        <a:spcBef>
                          <a:spcPts val="0"/>
                        </a:spcBef>
                        <a:spcAft>
                          <a:spcPts val="0"/>
                        </a:spcAft>
                      </a:pPr>
                      <a:r>
                        <a:rPr lang="en-US" sz="1000" u="sng" dirty="0">
                          <a:effectLst/>
                          <a:uFill>
                            <a:solidFill>
                              <a:srgbClr val="231F20"/>
                            </a:solidFill>
                          </a:uFill>
                        </a:rPr>
                        <a:t>Milestone</a:t>
                      </a:r>
                      <a:r>
                        <a:rPr lang="en-US" sz="1000" u="sng" spc="-65" dirty="0">
                          <a:effectLst/>
                          <a:uFill>
                            <a:solidFill>
                              <a:srgbClr val="231F20"/>
                            </a:solidFill>
                          </a:uFill>
                        </a:rPr>
                        <a:t> </a:t>
                      </a:r>
                      <a:r>
                        <a:rPr lang="en-US" sz="1000" u="sng" spc="-25" dirty="0">
                          <a:effectLst/>
                          <a:uFill>
                            <a:solidFill>
                              <a:srgbClr val="231F20"/>
                            </a:solidFill>
                          </a:uFill>
                        </a:rPr>
                        <a:t>02: Deployment Document</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266065" algn="ctr">
                        <a:lnSpc>
                          <a:spcPct val="115000"/>
                        </a:lnSpc>
                        <a:spcBef>
                          <a:spcPts val="660"/>
                        </a:spcBef>
                        <a:spcAft>
                          <a:spcPts val="0"/>
                        </a:spcAft>
                      </a:pPr>
                      <a:r>
                        <a:rPr lang="en-US" sz="1000" dirty="0">
                          <a:effectLst/>
                        </a:rPr>
                        <a:t>Award</a:t>
                      </a:r>
                      <a:r>
                        <a:rPr lang="en-US" sz="1000" spc="-65" dirty="0">
                          <a:effectLst/>
                        </a:rPr>
                        <a:t> </a:t>
                      </a:r>
                      <a:r>
                        <a:rPr lang="en-US" sz="1000" dirty="0">
                          <a:effectLst/>
                        </a:rPr>
                        <a:t>+2 </a:t>
                      </a:r>
                      <a:r>
                        <a:rPr lang="en-US" sz="1000" spc="-10" dirty="0">
                          <a:effectLst/>
                        </a:rPr>
                        <a:t>months</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342900" marR="474980" lvl="0" indent="-342900" algn="ctr">
                        <a:lnSpc>
                          <a:spcPts val="1300"/>
                        </a:lnSpc>
                        <a:spcBef>
                          <a:spcPts val="90"/>
                        </a:spcBef>
                        <a:spcAft>
                          <a:spcPts val="0"/>
                        </a:spcAft>
                        <a:buClr>
                          <a:srgbClr val="231F20"/>
                        </a:buClr>
                        <a:buSzPts val="1000"/>
                        <a:buFont typeface="Symbol" panose="05050102010706020507" pitchFamily="18" charset="2"/>
                        <a:buChar char=""/>
                        <a:tabLst>
                          <a:tab pos="295275" algn="l"/>
                          <a:tab pos="295910" algn="l"/>
                        </a:tabLst>
                      </a:pPr>
                      <a:r>
                        <a:rPr lang="en-US" sz="1000" dirty="0">
                          <a:effectLst/>
                        </a:rPr>
                        <a:t>Deployment Document Containing Stakeholder Software Requirements, System Software Layout, and Overall System Architecture </a:t>
                      </a:r>
                      <a:endParaRPr lang="en-US" sz="1050" dirty="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tc>
                <a:extLst>
                  <a:ext uri="{0D108BD9-81ED-4DB2-BD59-A6C34878D82A}">
                    <a16:rowId xmlns:a16="http://schemas.microsoft.com/office/drawing/2014/main" val="2413107230"/>
                  </a:ext>
                </a:extLst>
              </a:tr>
              <a:tr h="694307">
                <a:tc>
                  <a:txBody>
                    <a:bodyPr/>
                    <a:lstStyle/>
                    <a:p>
                      <a:pPr marL="0" marR="0" algn="ctr">
                        <a:spcBef>
                          <a:spcPts val="0"/>
                        </a:spcBef>
                        <a:spcAft>
                          <a:spcPts val="0"/>
                        </a:spcAft>
                      </a:pPr>
                      <a:r>
                        <a:rPr lang="en-US" sz="1050" dirty="0">
                          <a:effectLst/>
                        </a:rPr>
                        <a:t> </a:t>
                      </a:r>
                    </a:p>
                    <a:p>
                      <a:pPr marL="0" marR="0" algn="ctr">
                        <a:spcBef>
                          <a:spcPts val="0"/>
                        </a:spcBef>
                        <a:spcAft>
                          <a:spcPts val="0"/>
                        </a:spcAft>
                      </a:pPr>
                      <a:r>
                        <a:rPr lang="en-US" sz="1000" u="sng" dirty="0">
                          <a:effectLst/>
                          <a:uFill>
                            <a:solidFill>
                              <a:srgbClr val="231F20"/>
                            </a:solidFill>
                          </a:uFill>
                        </a:rPr>
                        <a:t>Milestone</a:t>
                      </a:r>
                      <a:r>
                        <a:rPr lang="en-US" sz="1000" u="sng" spc="-65" dirty="0">
                          <a:effectLst/>
                          <a:uFill>
                            <a:solidFill>
                              <a:srgbClr val="231F20"/>
                            </a:solidFill>
                          </a:uFill>
                        </a:rPr>
                        <a:t> </a:t>
                      </a:r>
                      <a:r>
                        <a:rPr lang="en-US" sz="1000" u="sng" spc="-25" dirty="0">
                          <a:effectLst/>
                          <a:uFill>
                            <a:solidFill>
                              <a:srgbClr val="231F20"/>
                            </a:solidFill>
                          </a:uFill>
                        </a:rPr>
                        <a:t>03: Automation Scripts</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50" dirty="0">
                          <a:effectLst/>
                        </a:rPr>
                        <a:t> </a:t>
                      </a:r>
                    </a:p>
                    <a:p>
                      <a:pPr marL="0" marR="266065" algn="ctr">
                        <a:lnSpc>
                          <a:spcPct val="115000"/>
                        </a:lnSpc>
                        <a:spcBef>
                          <a:spcPts val="825"/>
                        </a:spcBef>
                        <a:spcAft>
                          <a:spcPts val="0"/>
                        </a:spcAft>
                      </a:pPr>
                      <a:r>
                        <a:rPr lang="en-US" sz="1000" dirty="0">
                          <a:effectLst/>
                        </a:rPr>
                        <a:t>Award</a:t>
                      </a:r>
                      <a:r>
                        <a:rPr lang="en-US" sz="1000" spc="-65" dirty="0">
                          <a:effectLst/>
                        </a:rPr>
                        <a:t> </a:t>
                      </a:r>
                      <a:r>
                        <a:rPr lang="en-US" sz="1000" dirty="0">
                          <a:effectLst/>
                        </a:rPr>
                        <a:t>+5 </a:t>
                      </a:r>
                      <a:r>
                        <a:rPr lang="en-US" sz="1000" spc="-10" dirty="0">
                          <a:effectLst/>
                        </a:rPr>
                        <a:t>months</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342900" marR="0" lvl="0" indent="-342900" algn="ctr">
                        <a:spcBef>
                          <a:spcPts val="0"/>
                        </a:spcBef>
                        <a:spcAft>
                          <a:spcPts val="0"/>
                        </a:spcAft>
                        <a:buClr>
                          <a:srgbClr val="1C1B1C"/>
                        </a:buClr>
                        <a:buSzPts val="1000"/>
                        <a:buFont typeface="Symbol" panose="05050102010706020507" pitchFamily="18" charset="2"/>
                        <a:buChar char=""/>
                        <a:tabLst>
                          <a:tab pos="295275" algn="l"/>
                          <a:tab pos="295910" algn="l"/>
                        </a:tabLst>
                      </a:pPr>
                      <a:r>
                        <a:rPr lang="en-US" sz="1000" dirty="0">
                          <a:effectLst/>
                        </a:rPr>
                        <a:t>Development of necessary Automation Scripts</a:t>
                      </a:r>
                      <a:endParaRPr lang="en-US" sz="1050" dirty="0">
                        <a:effectLst/>
                      </a:endParaRPr>
                    </a:p>
                    <a:p>
                      <a:pPr marL="342900" marR="0" lvl="0" indent="-342900" algn="ctr">
                        <a:spcBef>
                          <a:spcPts val="0"/>
                        </a:spcBef>
                        <a:spcAft>
                          <a:spcPts val="0"/>
                        </a:spcAft>
                        <a:buClr>
                          <a:srgbClr val="1C1B1C"/>
                        </a:buClr>
                        <a:buSzPts val="1000"/>
                        <a:buFont typeface="Symbol" panose="05050102010706020507" pitchFamily="18" charset="2"/>
                        <a:buChar char=""/>
                        <a:tabLst>
                          <a:tab pos="295275" algn="l"/>
                          <a:tab pos="295910" algn="l"/>
                        </a:tabLst>
                      </a:pPr>
                      <a:r>
                        <a:rPr lang="en-US" sz="1000" dirty="0">
                          <a:effectLst/>
                        </a:rPr>
                        <a:t>Addition of necessary Software to Unified Platform Enterprise Repository</a:t>
                      </a:r>
                      <a:endParaRPr lang="en-US" sz="1050" dirty="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tc>
                <a:extLst>
                  <a:ext uri="{0D108BD9-81ED-4DB2-BD59-A6C34878D82A}">
                    <a16:rowId xmlns:a16="http://schemas.microsoft.com/office/drawing/2014/main" val="3567767567"/>
                  </a:ext>
                </a:extLst>
              </a:tr>
              <a:tr h="548340">
                <a:tc>
                  <a:txBody>
                    <a:bodyPr/>
                    <a:lstStyle/>
                    <a:p>
                      <a:pPr marL="0" marR="0" algn="ctr">
                        <a:spcBef>
                          <a:spcPts val="715"/>
                        </a:spcBef>
                        <a:spcAft>
                          <a:spcPts val="0"/>
                        </a:spcAft>
                      </a:pPr>
                      <a:r>
                        <a:rPr lang="en-US" sz="1000" u="sng" dirty="0">
                          <a:effectLst/>
                          <a:uFill>
                            <a:solidFill>
                              <a:srgbClr val="231F20"/>
                            </a:solidFill>
                          </a:uFill>
                        </a:rPr>
                        <a:t>Milestone</a:t>
                      </a:r>
                      <a:r>
                        <a:rPr lang="en-US" sz="1000" u="sng" spc="-65" dirty="0">
                          <a:effectLst/>
                          <a:uFill>
                            <a:solidFill>
                              <a:srgbClr val="231F20"/>
                            </a:solidFill>
                          </a:uFill>
                        </a:rPr>
                        <a:t> </a:t>
                      </a:r>
                      <a:r>
                        <a:rPr lang="en-US" sz="1000" u="sng" spc="-25" dirty="0">
                          <a:effectLst/>
                          <a:uFill>
                            <a:solidFill>
                              <a:srgbClr val="231F20"/>
                            </a:solidFill>
                          </a:uFill>
                        </a:rPr>
                        <a:t>04: Kubernetes Deployment</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55"/>
                        </a:spcBef>
                        <a:spcAft>
                          <a:spcPts val="0"/>
                        </a:spcAft>
                      </a:pPr>
                      <a:r>
                        <a:rPr lang="en-US" sz="1050" dirty="0">
                          <a:effectLst/>
                        </a:rPr>
                        <a:t> </a:t>
                      </a:r>
                    </a:p>
                    <a:p>
                      <a:pPr marL="0" marR="266065" algn="ctr">
                        <a:lnSpc>
                          <a:spcPct val="115000"/>
                        </a:lnSpc>
                        <a:spcBef>
                          <a:spcPts val="0"/>
                        </a:spcBef>
                        <a:spcAft>
                          <a:spcPts val="0"/>
                        </a:spcAft>
                      </a:pPr>
                      <a:r>
                        <a:rPr lang="en-US" sz="1000" dirty="0">
                          <a:effectLst/>
                        </a:rPr>
                        <a:t>Award</a:t>
                      </a:r>
                      <a:r>
                        <a:rPr lang="en-US" sz="1000" spc="-65" dirty="0">
                          <a:effectLst/>
                        </a:rPr>
                        <a:t> </a:t>
                      </a:r>
                      <a:r>
                        <a:rPr lang="en-US" sz="1000" dirty="0">
                          <a:effectLst/>
                        </a:rPr>
                        <a:t>+8 </a:t>
                      </a:r>
                      <a:r>
                        <a:rPr lang="en-US" sz="1000" spc="-10" dirty="0">
                          <a:effectLst/>
                        </a:rPr>
                        <a:t>months</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342900" marR="0" lvl="0" indent="-342900" algn="ctr">
                        <a:spcBef>
                          <a:spcPts val="0"/>
                        </a:spcBef>
                        <a:spcAft>
                          <a:spcPts val="0"/>
                        </a:spcAft>
                        <a:buClr>
                          <a:srgbClr val="1C1B1C"/>
                        </a:buClr>
                        <a:buSzPts val="1000"/>
                        <a:buFont typeface="Symbol" panose="05050102010706020507" pitchFamily="18" charset="2"/>
                        <a:buChar char=""/>
                        <a:tabLst>
                          <a:tab pos="295275" algn="l"/>
                          <a:tab pos="295910" algn="l"/>
                        </a:tabLst>
                      </a:pPr>
                      <a:r>
                        <a:rPr lang="en-US" sz="1000" dirty="0">
                          <a:effectLst/>
                        </a:rPr>
                        <a:t>Demonstration of Ability to Deploy Kubernetes Management Capability</a:t>
                      </a:r>
                      <a:endParaRPr lang="en-US" sz="1050" dirty="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tc>
                <a:extLst>
                  <a:ext uri="{0D108BD9-81ED-4DB2-BD59-A6C34878D82A}">
                    <a16:rowId xmlns:a16="http://schemas.microsoft.com/office/drawing/2014/main" val="1028384516"/>
                  </a:ext>
                </a:extLst>
              </a:tr>
              <a:tr h="642662">
                <a:tc>
                  <a:txBody>
                    <a:bodyPr/>
                    <a:lstStyle/>
                    <a:p>
                      <a:pPr marL="0" marR="0" algn="ctr">
                        <a:spcBef>
                          <a:spcPts val="55"/>
                        </a:spcBef>
                        <a:spcAft>
                          <a:spcPts val="0"/>
                        </a:spcAft>
                      </a:pPr>
                      <a:r>
                        <a:rPr lang="en-US" sz="1050" dirty="0">
                          <a:effectLst/>
                        </a:rPr>
                        <a:t> </a:t>
                      </a:r>
                    </a:p>
                    <a:p>
                      <a:pPr marL="0" marR="0" algn="ctr">
                        <a:spcBef>
                          <a:spcPts val="0"/>
                        </a:spcBef>
                        <a:spcAft>
                          <a:spcPts val="0"/>
                        </a:spcAft>
                      </a:pPr>
                      <a:r>
                        <a:rPr lang="en-US" sz="1000" u="sng" dirty="0">
                          <a:effectLst/>
                          <a:uFill>
                            <a:solidFill>
                              <a:srgbClr val="231F20"/>
                            </a:solidFill>
                          </a:uFill>
                        </a:rPr>
                        <a:t>Milestone</a:t>
                      </a:r>
                      <a:r>
                        <a:rPr lang="en-US" sz="1000" u="sng" spc="-65" dirty="0">
                          <a:effectLst/>
                          <a:uFill>
                            <a:solidFill>
                              <a:srgbClr val="231F20"/>
                            </a:solidFill>
                          </a:uFill>
                        </a:rPr>
                        <a:t> </a:t>
                      </a:r>
                      <a:r>
                        <a:rPr lang="en-US" sz="1000" u="sng" spc="-25" dirty="0">
                          <a:effectLst/>
                          <a:uFill>
                            <a:solidFill>
                              <a:srgbClr val="231F20"/>
                            </a:solidFill>
                          </a:uFill>
                        </a:rPr>
                        <a:t>05: Container Integration</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266065" algn="ctr">
                        <a:lnSpc>
                          <a:spcPct val="115000"/>
                        </a:lnSpc>
                        <a:spcBef>
                          <a:spcPts val="660"/>
                        </a:spcBef>
                        <a:spcAft>
                          <a:spcPts val="0"/>
                        </a:spcAft>
                      </a:pPr>
                      <a:r>
                        <a:rPr lang="en-US" sz="1000" dirty="0">
                          <a:effectLst/>
                        </a:rPr>
                        <a:t>Award</a:t>
                      </a:r>
                      <a:r>
                        <a:rPr lang="en-US" sz="1000" spc="-65" dirty="0">
                          <a:effectLst/>
                        </a:rPr>
                        <a:t> </a:t>
                      </a:r>
                      <a:r>
                        <a:rPr lang="en-US" sz="1000" dirty="0">
                          <a:effectLst/>
                        </a:rPr>
                        <a:t>+12 </a:t>
                      </a:r>
                      <a:r>
                        <a:rPr lang="en-US" sz="1000" spc="-10" dirty="0">
                          <a:effectLst/>
                        </a:rPr>
                        <a:t>months</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342900" marR="0" lvl="0" indent="-342900" algn="ctr">
                        <a:spcBef>
                          <a:spcPts val="0"/>
                        </a:spcBef>
                        <a:spcAft>
                          <a:spcPts val="0"/>
                        </a:spcAft>
                        <a:buClr>
                          <a:srgbClr val="1C1B1C"/>
                        </a:buClr>
                        <a:buSzPts val="1000"/>
                        <a:buFont typeface="Symbol" panose="05050102010706020507" pitchFamily="18" charset="2"/>
                        <a:buChar char=""/>
                        <a:tabLst>
                          <a:tab pos="295275" algn="l"/>
                          <a:tab pos="295910" algn="l"/>
                        </a:tabLst>
                      </a:pPr>
                      <a:r>
                        <a:rPr lang="en-US" sz="1000" dirty="0">
                          <a:effectLst/>
                        </a:rPr>
                        <a:t>Demonstration of ability to integration stakeholder capabilities/Containers into CI/CD Pipeline </a:t>
                      </a:r>
                      <a:endParaRPr lang="en-US" sz="1050" dirty="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tc>
                <a:extLst>
                  <a:ext uri="{0D108BD9-81ED-4DB2-BD59-A6C34878D82A}">
                    <a16:rowId xmlns:a16="http://schemas.microsoft.com/office/drawing/2014/main" val="3018964534"/>
                  </a:ext>
                </a:extLst>
              </a:tr>
              <a:tr h="743521">
                <a:tc>
                  <a:txBody>
                    <a:bodyPr/>
                    <a:lstStyle/>
                    <a:p>
                      <a:pPr marL="0" marR="0" algn="ctr">
                        <a:spcBef>
                          <a:spcPts val="0"/>
                        </a:spcBef>
                        <a:spcAft>
                          <a:spcPts val="0"/>
                        </a:spcAft>
                      </a:pPr>
                      <a:r>
                        <a:rPr lang="en-US" sz="1000" u="none" strike="noStrike" dirty="0">
                          <a:effectLst/>
                          <a:uFill>
                            <a:solidFill>
                              <a:srgbClr val="231F20"/>
                            </a:solidFill>
                          </a:uFill>
                        </a:rPr>
                        <a:t> </a:t>
                      </a:r>
                      <a:endParaRPr lang="en-US" sz="1050" dirty="0">
                        <a:effectLst/>
                      </a:endParaRPr>
                    </a:p>
                    <a:p>
                      <a:pPr marL="0" marR="0" algn="ctr">
                        <a:spcBef>
                          <a:spcPts val="0"/>
                        </a:spcBef>
                        <a:spcAft>
                          <a:spcPts val="0"/>
                        </a:spcAft>
                      </a:pPr>
                      <a:r>
                        <a:rPr lang="en-US" sz="1000" u="sng" dirty="0">
                          <a:effectLst/>
                          <a:uFill>
                            <a:solidFill>
                              <a:srgbClr val="231F20"/>
                            </a:solidFill>
                          </a:uFill>
                        </a:rPr>
                        <a:t>Milestone</a:t>
                      </a:r>
                      <a:r>
                        <a:rPr lang="en-US" sz="1000" u="sng" spc="-65" dirty="0">
                          <a:effectLst/>
                          <a:uFill>
                            <a:solidFill>
                              <a:srgbClr val="231F20"/>
                            </a:solidFill>
                          </a:uFill>
                        </a:rPr>
                        <a:t> </a:t>
                      </a:r>
                      <a:r>
                        <a:rPr lang="en-US" sz="1000" u="sng" spc="-25" dirty="0">
                          <a:effectLst/>
                          <a:uFill>
                            <a:solidFill>
                              <a:srgbClr val="231F20"/>
                            </a:solidFill>
                          </a:uFill>
                        </a:rPr>
                        <a:t>06: End-to-End Prototype Demonstration</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266065" algn="ctr">
                        <a:lnSpc>
                          <a:spcPct val="115000"/>
                        </a:lnSpc>
                        <a:spcBef>
                          <a:spcPts val="890"/>
                        </a:spcBef>
                        <a:spcAft>
                          <a:spcPts val="0"/>
                        </a:spcAft>
                      </a:pPr>
                      <a:r>
                        <a:rPr lang="en-US" sz="1000" dirty="0">
                          <a:effectLst/>
                        </a:rPr>
                        <a:t>Award</a:t>
                      </a:r>
                      <a:r>
                        <a:rPr lang="en-US" sz="1000" spc="-65" dirty="0">
                          <a:effectLst/>
                        </a:rPr>
                        <a:t> </a:t>
                      </a:r>
                      <a:r>
                        <a:rPr lang="en-US" sz="1000" dirty="0">
                          <a:effectLst/>
                        </a:rPr>
                        <a:t>+ 14 </a:t>
                      </a:r>
                      <a:r>
                        <a:rPr lang="en-US" sz="1000" spc="-10" dirty="0">
                          <a:effectLst/>
                        </a:rPr>
                        <a:t>months</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342900" marR="0" lvl="0" indent="-342900" algn="ctr">
                        <a:spcBef>
                          <a:spcPts val="0"/>
                        </a:spcBef>
                        <a:spcAft>
                          <a:spcPts val="0"/>
                        </a:spcAft>
                        <a:buClr>
                          <a:srgbClr val="1C1B1C"/>
                        </a:buClr>
                        <a:buSzPts val="1000"/>
                        <a:buFont typeface="Symbol" panose="05050102010706020507" pitchFamily="18" charset="2"/>
                        <a:buChar char=""/>
                        <a:tabLst>
                          <a:tab pos="295275" algn="l"/>
                          <a:tab pos="295910" algn="l"/>
                        </a:tabLst>
                      </a:pPr>
                      <a:r>
                        <a:rPr lang="en-US" sz="1000" dirty="0">
                          <a:effectLst/>
                        </a:rPr>
                        <a:t>Demonstrate End-to-End Capability to deploy a Kubernetes Management Solution with stakeholder capabilities onto and On-DoDIN Deployable Sensor</a:t>
                      </a:r>
                      <a:endParaRPr lang="en-US" sz="1050" dirty="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tc>
                <a:extLst>
                  <a:ext uri="{0D108BD9-81ED-4DB2-BD59-A6C34878D82A}">
                    <a16:rowId xmlns:a16="http://schemas.microsoft.com/office/drawing/2014/main" val="3062874541"/>
                  </a:ext>
                </a:extLst>
              </a:tr>
              <a:tr h="608197">
                <a:tc>
                  <a:txBody>
                    <a:bodyPr/>
                    <a:lstStyle/>
                    <a:p>
                      <a:pPr marL="0" marR="0" algn="ctr">
                        <a:spcBef>
                          <a:spcPts val="55"/>
                        </a:spcBef>
                        <a:spcAft>
                          <a:spcPts val="0"/>
                        </a:spcAft>
                      </a:pPr>
                      <a:r>
                        <a:rPr lang="en-US" sz="1050" dirty="0">
                          <a:effectLst/>
                        </a:rPr>
                        <a:t> </a:t>
                      </a:r>
                    </a:p>
                    <a:p>
                      <a:pPr marL="0" marR="0" algn="ctr">
                        <a:spcBef>
                          <a:spcPts val="0"/>
                        </a:spcBef>
                        <a:spcAft>
                          <a:spcPts val="0"/>
                        </a:spcAft>
                      </a:pPr>
                      <a:r>
                        <a:rPr lang="en-US" sz="1000" u="sng" dirty="0">
                          <a:effectLst/>
                          <a:uFill>
                            <a:solidFill>
                              <a:srgbClr val="231F20"/>
                            </a:solidFill>
                          </a:uFill>
                        </a:rPr>
                        <a:t>Milestone</a:t>
                      </a:r>
                      <a:r>
                        <a:rPr lang="en-US" sz="1000" u="sng" spc="-65" dirty="0">
                          <a:effectLst/>
                          <a:uFill>
                            <a:solidFill>
                              <a:srgbClr val="231F20"/>
                            </a:solidFill>
                          </a:uFill>
                        </a:rPr>
                        <a:t> </a:t>
                      </a:r>
                      <a:r>
                        <a:rPr lang="en-US" sz="1000" u="sng" spc="-25" dirty="0">
                          <a:effectLst/>
                          <a:uFill>
                            <a:solidFill>
                              <a:srgbClr val="231F20"/>
                            </a:solidFill>
                          </a:uFill>
                        </a:rPr>
                        <a:t>07: Final Report &amp; Protype Delivery</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266065" algn="ctr">
                        <a:lnSpc>
                          <a:spcPct val="115000"/>
                        </a:lnSpc>
                        <a:spcBef>
                          <a:spcPts val="660"/>
                        </a:spcBef>
                        <a:spcAft>
                          <a:spcPts val="0"/>
                        </a:spcAft>
                      </a:pPr>
                      <a:r>
                        <a:rPr lang="en-US" sz="1000" dirty="0">
                          <a:effectLst/>
                        </a:rPr>
                        <a:t>Award</a:t>
                      </a:r>
                      <a:r>
                        <a:rPr lang="en-US" sz="1000" spc="-65" dirty="0">
                          <a:effectLst/>
                        </a:rPr>
                        <a:t> </a:t>
                      </a:r>
                      <a:r>
                        <a:rPr lang="en-US" sz="1000" dirty="0">
                          <a:effectLst/>
                        </a:rPr>
                        <a:t>+15 </a:t>
                      </a:r>
                      <a:r>
                        <a:rPr lang="en-US" sz="1000" spc="-10" dirty="0">
                          <a:effectLst/>
                        </a:rPr>
                        <a:t>months</a:t>
                      </a:r>
                      <a:endParaRPr lang="en-US" sz="1050" dirty="0">
                        <a:effectLst/>
                        <a:latin typeface="Times New Roman" panose="02020603050405020304" pitchFamily="18" charset="0"/>
                        <a:ea typeface="Times New Roman" panose="02020603050405020304" pitchFamily="18" charset="0"/>
                      </a:endParaRPr>
                    </a:p>
                  </a:txBody>
                  <a:tcPr marL="0" marR="0" marT="0" marB="0"/>
                </a:tc>
                <a:tc>
                  <a:txBody>
                    <a:bodyPr/>
                    <a:lstStyle/>
                    <a:p>
                      <a:pPr marL="342900" marR="0" lvl="0" indent="-342900" algn="ctr">
                        <a:spcBef>
                          <a:spcPts val="0"/>
                        </a:spcBef>
                        <a:spcAft>
                          <a:spcPts val="0"/>
                        </a:spcAft>
                        <a:buClr>
                          <a:srgbClr val="1C1B1C"/>
                        </a:buClr>
                        <a:buSzPts val="1000"/>
                        <a:buFont typeface="Symbol" panose="05050102010706020507" pitchFamily="18" charset="2"/>
                        <a:buChar char=""/>
                        <a:tabLst>
                          <a:tab pos="295275" algn="l"/>
                          <a:tab pos="295910" algn="l"/>
                        </a:tabLst>
                      </a:pPr>
                      <a:r>
                        <a:rPr lang="en-US" sz="1000" dirty="0">
                          <a:effectLst/>
                        </a:rPr>
                        <a:t>Final Report </a:t>
                      </a:r>
                      <a:endParaRPr lang="en-US" sz="1050" dirty="0">
                        <a:effectLst/>
                      </a:endParaRPr>
                    </a:p>
                    <a:p>
                      <a:pPr marL="342900" marR="0" lvl="0" indent="-342900" algn="ctr">
                        <a:spcBef>
                          <a:spcPts val="0"/>
                        </a:spcBef>
                        <a:spcAft>
                          <a:spcPts val="0"/>
                        </a:spcAft>
                        <a:buClr>
                          <a:srgbClr val="1C1B1C"/>
                        </a:buClr>
                        <a:buSzPts val="1000"/>
                        <a:buFont typeface="Symbol" panose="05050102010706020507" pitchFamily="18" charset="2"/>
                        <a:buChar char=""/>
                        <a:tabLst>
                          <a:tab pos="295275" algn="l"/>
                          <a:tab pos="295910" algn="l"/>
                        </a:tabLst>
                      </a:pPr>
                      <a:r>
                        <a:rPr lang="en-US" sz="1000" dirty="0">
                          <a:effectLst/>
                        </a:rPr>
                        <a:t>Fully Delivered working prototype to Air Force Unified Platform Stakeholder</a:t>
                      </a:r>
                      <a:endParaRPr lang="en-US" sz="1050" dirty="0">
                        <a:effectLst/>
                      </a:endParaRPr>
                    </a:p>
                    <a:p>
                      <a:pPr marL="295275" marR="0" algn="ctr">
                        <a:spcBef>
                          <a:spcPts val="0"/>
                        </a:spcBef>
                        <a:spcAft>
                          <a:spcPts val="0"/>
                        </a:spcAft>
                        <a:tabLst>
                          <a:tab pos="295275" algn="l"/>
                          <a:tab pos="295910" algn="l"/>
                        </a:tabLst>
                      </a:pPr>
                      <a:r>
                        <a:rPr lang="en-US" sz="1000" dirty="0">
                          <a:effectLst/>
                        </a:rPr>
                        <a:t> </a:t>
                      </a:r>
                      <a:endParaRPr lang="en-US" sz="105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890815708"/>
                  </a:ext>
                </a:extLst>
              </a:tr>
            </a:tbl>
          </a:graphicData>
        </a:graphic>
      </p:graphicFrame>
      <p:sp>
        <p:nvSpPr>
          <p:cNvPr id="7" name="Google Shape;144;p3">
            <a:extLst>
              <a:ext uri="{FF2B5EF4-FFF2-40B4-BE49-F238E27FC236}">
                <a16:creationId xmlns:a16="http://schemas.microsoft.com/office/drawing/2014/main" id="{90F3DF33-9DD3-1CB0-0165-DCA9BC63FCB2}"/>
              </a:ext>
            </a:extLst>
          </p:cNvPr>
          <p:cNvSpPr txBox="1">
            <a:spLocks/>
          </p:cNvSpPr>
          <p:nvPr/>
        </p:nvSpPr>
        <p:spPr>
          <a:xfrm>
            <a:off x="858572" y="8986"/>
            <a:ext cx="10416330"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3200" dirty="0"/>
              <a:t>SBIR Enhancement: TACTFI </a:t>
            </a:r>
            <a:endParaRPr lang="en-US" sz="4400" dirty="0"/>
          </a:p>
        </p:txBody>
      </p:sp>
      <p:pic>
        <p:nvPicPr>
          <p:cNvPr id="8" name="Google Shape;129;p2">
            <a:extLst>
              <a:ext uri="{FF2B5EF4-FFF2-40B4-BE49-F238E27FC236}">
                <a16:creationId xmlns:a16="http://schemas.microsoft.com/office/drawing/2014/main" id="{BD7F5E9C-B326-1D12-3121-9F0B6A487D02}"/>
              </a:ext>
            </a:extLst>
          </p:cNvPr>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9568053" y="1647867"/>
            <a:ext cx="1981216" cy="1446944"/>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10" name="Rectangle 9">
            <a:extLst>
              <a:ext uri="{FF2B5EF4-FFF2-40B4-BE49-F238E27FC236}">
                <a16:creationId xmlns:a16="http://schemas.microsoft.com/office/drawing/2014/main" id="{FCCA657E-C16F-EFD0-98FD-5F0C14DEDAB0}"/>
              </a:ext>
            </a:extLst>
          </p:cNvPr>
          <p:cNvSpPr/>
          <p:nvPr/>
        </p:nvSpPr>
        <p:spPr>
          <a:xfrm>
            <a:off x="9568053" y="1647866"/>
            <a:ext cx="1981216" cy="1593853"/>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F51B79D-FC6E-5654-CFC7-E13EB1A75AD3}"/>
              </a:ext>
            </a:extLst>
          </p:cNvPr>
          <p:cNvSpPr txBox="1"/>
          <p:nvPr/>
        </p:nvSpPr>
        <p:spPr>
          <a:xfrm>
            <a:off x="9720310" y="1771174"/>
            <a:ext cx="1981216" cy="1200329"/>
          </a:xfrm>
          <a:prstGeom prst="rect">
            <a:avLst/>
          </a:prstGeom>
          <a:noFill/>
        </p:spPr>
        <p:txBody>
          <a:bodyPr wrap="square" rtlCol="0">
            <a:spAutoFit/>
          </a:bodyPr>
          <a:lstStyle/>
          <a:p>
            <a:pPr>
              <a:spcAft>
                <a:spcPts val="600"/>
              </a:spcAft>
              <a:buSzPts val="2400"/>
            </a:pPr>
            <a:r>
              <a:rPr lang="en-US" sz="1800" b="1" dirty="0">
                <a:latin typeface="Calibri"/>
                <a:cs typeface="Calibri"/>
                <a:sym typeface="Calibri"/>
              </a:rPr>
              <a:t>Full Documentation Available Upon Request</a:t>
            </a:r>
          </a:p>
        </p:txBody>
      </p:sp>
    </p:spTree>
    <p:extLst>
      <p:ext uri="{BB962C8B-B14F-4D97-AF65-F5344CB8AC3E}">
        <p14:creationId xmlns:p14="http://schemas.microsoft.com/office/powerpoint/2010/main" val="1179805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D90B24-31D8-8678-546F-FCAB0F0DBA3C}"/>
              </a:ext>
            </a:extLst>
          </p:cNvPr>
          <p:cNvSpPr>
            <a:spLocks noGrp="1"/>
          </p:cNvSpPr>
          <p:nvPr>
            <p:ph type="title"/>
          </p:nvPr>
        </p:nvSpPr>
        <p:spPr>
          <a:xfrm>
            <a:off x="3470275" y="543799"/>
            <a:ext cx="5251450" cy="1661297"/>
          </a:xfrm>
        </p:spPr>
        <p:txBody>
          <a:bodyPr/>
          <a:lstStyle/>
          <a:p>
            <a:r>
              <a:rPr lang="en-US" dirty="0"/>
              <a:t>Back Up Slides</a:t>
            </a:r>
          </a:p>
        </p:txBody>
      </p:sp>
      <p:sp>
        <p:nvSpPr>
          <p:cNvPr id="5" name="Slide Number Placeholder 4">
            <a:extLst>
              <a:ext uri="{FF2B5EF4-FFF2-40B4-BE49-F238E27FC236}">
                <a16:creationId xmlns:a16="http://schemas.microsoft.com/office/drawing/2014/main" id="{E1896BAF-D79F-F638-6325-24351F161B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pic>
        <p:nvPicPr>
          <p:cNvPr id="2" name="Picture 1" descr="A picture containing icon&#10;&#10;Description automatically generated">
            <a:extLst>
              <a:ext uri="{FF2B5EF4-FFF2-40B4-BE49-F238E27FC236}">
                <a16:creationId xmlns:a16="http://schemas.microsoft.com/office/drawing/2014/main" id="{0ED093B1-503F-BBE7-CB10-901CF7D632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00073" y="2498741"/>
            <a:ext cx="4917860" cy="3490924"/>
          </a:xfrm>
          <a:prstGeom prst="rect">
            <a:avLst/>
          </a:prstGeom>
        </p:spPr>
      </p:pic>
    </p:spTree>
    <p:extLst>
      <p:ext uri="{BB962C8B-B14F-4D97-AF65-F5344CB8AC3E}">
        <p14:creationId xmlns:p14="http://schemas.microsoft.com/office/powerpoint/2010/main" val="1618241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dirty="0"/>
          </a:p>
        </p:txBody>
      </p: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sp>
        <p:nvSpPr>
          <p:cNvPr id="9" name="Google Shape;144;p3">
            <a:extLst>
              <a:ext uri="{FF2B5EF4-FFF2-40B4-BE49-F238E27FC236}">
                <a16:creationId xmlns:a16="http://schemas.microsoft.com/office/drawing/2014/main" id="{021461E4-8FEF-3239-C4D6-0712AC22E5BB}"/>
              </a:ext>
            </a:extLst>
          </p:cNvPr>
          <p:cNvSpPr txBox="1">
            <a:spLocks/>
          </p:cNvSpPr>
          <p:nvPr/>
        </p:nvSpPr>
        <p:spPr>
          <a:xfrm>
            <a:off x="858572" y="8986"/>
            <a:ext cx="10416330"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3200" dirty="0"/>
              <a:t>AWS Environment (Architecture)</a:t>
            </a:r>
            <a:endParaRPr lang="en-US" sz="4400" dirty="0"/>
          </a:p>
        </p:txBody>
      </p:sp>
      <p:cxnSp>
        <p:nvCxnSpPr>
          <p:cNvPr id="2" name="Google Shape;151;p3">
            <a:extLst>
              <a:ext uri="{FF2B5EF4-FFF2-40B4-BE49-F238E27FC236}">
                <a16:creationId xmlns:a16="http://schemas.microsoft.com/office/drawing/2014/main" id="{586051E5-FF73-DE35-6BAD-184F2F49D699}"/>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pic>
        <p:nvPicPr>
          <p:cNvPr id="86" name="Picture 85">
            <a:extLst>
              <a:ext uri="{FF2B5EF4-FFF2-40B4-BE49-F238E27FC236}">
                <a16:creationId xmlns:a16="http://schemas.microsoft.com/office/drawing/2014/main" id="{E2713802-4BFD-CF2B-6379-92E8A64169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32734" y="89984"/>
            <a:ext cx="859667" cy="894532"/>
          </a:xfrm>
          <a:prstGeom prst="rect">
            <a:avLst/>
          </a:prstGeom>
        </p:spPr>
      </p:pic>
      <p:pic>
        <p:nvPicPr>
          <p:cNvPr id="5" name="Picture 4">
            <a:extLst>
              <a:ext uri="{FF2B5EF4-FFF2-40B4-BE49-F238E27FC236}">
                <a16:creationId xmlns:a16="http://schemas.microsoft.com/office/drawing/2014/main" id="{2A7A31D7-3C39-A9B6-0AB8-7876FDEE3C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34904" y="893224"/>
            <a:ext cx="7590453" cy="5842314"/>
          </a:xfrm>
          <a:prstGeom prst="rect">
            <a:avLst/>
          </a:prstGeom>
        </p:spPr>
      </p:pic>
    </p:spTree>
    <p:extLst>
      <p:ext uri="{BB962C8B-B14F-4D97-AF65-F5344CB8AC3E}">
        <p14:creationId xmlns:p14="http://schemas.microsoft.com/office/powerpoint/2010/main" val="3366766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E9D7A8-7380-EED8-2DAE-31D47CE356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pic>
        <p:nvPicPr>
          <p:cNvPr id="11" name="Google Shape;133;p2">
            <a:extLst>
              <a:ext uri="{FF2B5EF4-FFF2-40B4-BE49-F238E27FC236}">
                <a16:creationId xmlns:a16="http://schemas.microsoft.com/office/drawing/2014/main" id="{9874CB29-700C-1C95-489F-6626187951F0}"/>
              </a:ext>
            </a:extLst>
          </p:cNvPr>
          <p:cNvPicPr preferRelativeResize="0"/>
          <p:nvPr/>
        </p:nvPicPr>
        <p:blipFill rotWithShape="1">
          <a:blip r:embed="rId2">
            <a:alphaModFix/>
          </a:blip>
          <a:srcRect/>
          <a:stretch/>
        </p:blipFill>
        <p:spPr>
          <a:xfrm>
            <a:off x="140680" y="140680"/>
            <a:ext cx="530769" cy="528926"/>
          </a:xfrm>
          <a:prstGeom prst="rect">
            <a:avLst/>
          </a:prstGeom>
          <a:noFill/>
          <a:ln>
            <a:noFill/>
          </a:ln>
        </p:spPr>
      </p:pic>
      <p:sp>
        <p:nvSpPr>
          <p:cNvPr id="12" name="Google Shape;144;p3">
            <a:extLst>
              <a:ext uri="{FF2B5EF4-FFF2-40B4-BE49-F238E27FC236}">
                <a16:creationId xmlns:a16="http://schemas.microsoft.com/office/drawing/2014/main" id="{E18B2518-75F1-DEAE-1609-60B41C52A8DE}"/>
              </a:ext>
            </a:extLst>
          </p:cNvPr>
          <p:cNvSpPr txBox="1">
            <a:spLocks/>
          </p:cNvSpPr>
          <p:nvPr/>
        </p:nvSpPr>
        <p:spPr>
          <a:xfrm>
            <a:off x="858572" y="8986"/>
            <a:ext cx="10416330"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3200" dirty="0"/>
              <a:t>Ephemeral Test Environment Flow Diagram</a:t>
            </a:r>
            <a:endParaRPr lang="en-US" sz="4400" dirty="0"/>
          </a:p>
        </p:txBody>
      </p:sp>
      <p:cxnSp>
        <p:nvCxnSpPr>
          <p:cNvPr id="13" name="Google Shape;151;p3">
            <a:extLst>
              <a:ext uri="{FF2B5EF4-FFF2-40B4-BE49-F238E27FC236}">
                <a16:creationId xmlns:a16="http://schemas.microsoft.com/office/drawing/2014/main" id="{7A054788-3A57-638D-85FB-BAB064026C9E}"/>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pic>
        <p:nvPicPr>
          <p:cNvPr id="14" name="Picture 13">
            <a:extLst>
              <a:ext uri="{FF2B5EF4-FFF2-40B4-BE49-F238E27FC236}">
                <a16:creationId xmlns:a16="http://schemas.microsoft.com/office/drawing/2014/main" id="{91AA76A8-3A9A-6A39-66FE-E7F25403E4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2734" y="89984"/>
            <a:ext cx="859667" cy="894532"/>
          </a:xfrm>
          <a:prstGeom prst="rect">
            <a:avLst/>
          </a:prstGeom>
        </p:spPr>
      </p:pic>
      <p:pic>
        <p:nvPicPr>
          <p:cNvPr id="16" name="Picture 15" descr="Diagram&#10;&#10;Description automatically generated">
            <a:extLst>
              <a:ext uri="{FF2B5EF4-FFF2-40B4-BE49-F238E27FC236}">
                <a16:creationId xmlns:a16="http://schemas.microsoft.com/office/drawing/2014/main" id="{629A8EAD-CC55-A03E-85C0-94827F6801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9599" y="893224"/>
            <a:ext cx="10136078" cy="5824096"/>
          </a:xfrm>
          <a:prstGeom prst="rect">
            <a:avLst/>
          </a:prstGeom>
        </p:spPr>
      </p:pic>
    </p:spTree>
    <p:extLst>
      <p:ext uri="{BB962C8B-B14F-4D97-AF65-F5344CB8AC3E}">
        <p14:creationId xmlns:p14="http://schemas.microsoft.com/office/powerpoint/2010/main" val="240603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p:nvPr/>
        </p:nvSpPr>
        <p:spPr>
          <a:xfrm>
            <a:off x="6622026" y="5877763"/>
            <a:ext cx="4114800" cy="980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dirty="0"/>
          </a:p>
        </p:txBody>
      </p: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sp>
        <p:nvSpPr>
          <p:cNvPr id="9" name="Google Shape;144;p3">
            <a:extLst>
              <a:ext uri="{FF2B5EF4-FFF2-40B4-BE49-F238E27FC236}">
                <a16:creationId xmlns:a16="http://schemas.microsoft.com/office/drawing/2014/main" id="{021461E4-8FEF-3239-C4D6-0712AC22E5BB}"/>
              </a:ext>
            </a:extLst>
          </p:cNvPr>
          <p:cNvSpPr txBox="1">
            <a:spLocks/>
          </p:cNvSpPr>
          <p:nvPr/>
        </p:nvSpPr>
        <p:spPr>
          <a:xfrm>
            <a:off x="803358" y="-86613"/>
            <a:ext cx="10416330"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3200" dirty="0"/>
              <a:t>DISANT ROOK &amp; Risk Management Framework</a:t>
            </a:r>
            <a:endParaRPr lang="en-US" sz="4400" dirty="0"/>
          </a:p>
        </p:txBody>
      </p:sp>
      <p:cxnSp>
        <p:nvCxnSpPr>
          <p:cNvPr id="2" name="Google Shape;151;p3">
            <a:extLst>
              <a:ext uri="{FF2B5EF4-FFF2-40B4-BE49-F238E27FC236}">
                <a16:creationId xmlns:a16="http://schemas.microsoft.com/office/drawing/2014/main" id="{586051E5-FF73-DE35-6BAD-184F2F49D699}"/>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3" name="Google Shape;130;p2">
            <a:extLst>
              <a:ext uri="{FF2B5EF4-FFF2-40B4-BE49-F238E27FC236}">
                <a16:creationId xmlns:a16="http://schemas.microsoft.com/office/drawing/2014/main" id="{65E3C974-F248-83B7-67F1-5780B99443E7}"/>
              </a:ext>
            </a:extLst>
          </p:cNvPr>
          <p:cNvSpPr txBox="1">
            <a:spLocks noGrp="1"/>
          </p:cNvSpPr>
          <p:nvPr>
            <p:ph type="body" idx="1"/>
          </p:nvPr>
        </p:nvSpPr>
        <p:spPr>
          <a:xfrm>
            <a:off x="140680" y="883186"/>
            <a:ext cx="11627648" cy="4994577"/>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spcAft>
                <a:spcPts val="600"/>
              </a:spcAft>
              <a:buClr>
                <a:srgbClr val="000000"/>
              </a:buClr>
              <a:buSzPts val="2400"/>
            </a:pPr>
            <a:r>
              <a:rPr lang="en-US" sz="1600" b="1" u="sng" dirty="0">
                <a:solidFill>
                  <a:srgbClr val="000000"/>
                </a:solidFill>
              </a:rPr>
              <a:t>Leverage existing investment in RMF</a:t>
            </a:r>
          </a:p>
          <a:p>
            <a:pPr marL="342900" indent="-342900">
              <a:lnSpc>
                <a:spcPct val="100000"/>
              </a:lnSpc>
              <a:spcBef>
                <a:spcPts val="0"/>
              </a:spcBef>
              <a:spcAft>
                <a:spcPts val="600"/>
              </a:spcAft>
              <a:buClr>
                <a:srgbClr val="000000"/>
              </a:buClr>
              <a:buSzPts val="2400"/>
              <a:buFont typeface="Arial"/>
              <a:buChar char="•"/>
            </a:pPr>
            <a:r>
              <a:rPr lang="en-US" sz="1600" dirty="0">
                <a:solidFill>
                  <a:srgbClr val="000000"/>
                </a:solidFill>
              </a:rPr>
              <a:t>Can leverage existing RMF Capability already attained by Army</a:t>
            </a:r>
          </a:p>
          <a:p>
            <a:pPr marL="342900" indent="-342900">
              <a:lnSpc>
                <a:spcPct val="100000"/>
              </a:lnSpc>
              <a:spcBef>
                <a:spcPts val="0"/>
              </a:spcBef>
              <a:spcAft>
                <a:spcPts val="600"/>
              </a:spcAft>
              <a:buClr>
                <a:srgbClr val="000000"/>
              </a:buClr>
              <a:buSzPts val="2400"/>
              <a:buFont typeface="Arial"/>
              <a:buChar char="•"/>
            </a:pPr>
            <a:r>
              <a:rPr lang="en-US" sz="1600" dirty="0">
                <a:solidFill>
                  <a:srgbClr val="000000"/>
                </a:solidFill>
              </a:rPr>
              <a:t>QUEEN BEE can deploy multiple different “RMF baselines” without having to go through RMF process again </a:t>
            </a:r>
          </a:p>
          <a:p>
            <a:pPr marL="342900" indent="-342900">
              <a:lnSpc>
                <a:spcPct val="100000"/>
              </a:lnSpc>
              <a:spcBef>
                <a:spcPts val="0"/>
              </a:spcBef>
              <a:buClr>
                <a:srgbClr val="000000"/>
              </a:buClr>
              <a:buSzPts val="2400"/>
              <a:buFont typeface="Arial"/>
              <a:buChar char="•"/>
            </a:pPr>
            <a:endParaRPr lang="en-US" sz="1600" dirty="0">
              <a:solidFill>
                <a:srgbClr val="000000"/>
              </a:solidFill>
            </a:endParaRPr>
          </a:p>
          <a:p>
            <a:pPr marL="0" indent="0">
              <a:lnSpc>
                <a:spcPct val="100000"/>
              </a:lnSpc>
              <a:spcBef>
                <a:spcPts val="0"/>
              </a:spcBef>
              <a:spcAft>
                <a:spcPts val="600"/>
              </a:spcAft>
              <a:buClr>
                <a:srgbClr val="000000"/>
              </a:buClr>
              <a:buSzPts val="2400"/>
            </a:pPr>
            <a:r>
              <a:rPr lang="en-US" sz="1600" b="1" u="sng" dirty="0">
                <a:solidFill>
                  <a:srgbClr val="000000"/>
                </a:solidFill>
              </a:rPr>
              <a:t>DISTANT ROOK Provides a path towards updates/non-static deployments</a:t>
            </a:r>
          </a:p>
          <a:p>
            <a:pPr marL="342900" indent="-342900">
              <a:lnSpc>
                <a:spcPct val="100000"/>
              </a:lnSpc>
              <a:spcBef>
                <a:spcPts val="0"/>
              </a:spcBef>
              <a:spcAft>
                <a:spcPts val="600"/>
              </a:spcAft>
              <a:buClr>
                <a:srgbClr val="000000"/>
              </a:buClr>
              <a:buSzPts val="2400"/>
              <a:buFont typeface="Arial"/>
              <a:buChar char="•"/>
            </a:pPr>
            <a:r>
              <a:rPr lang="en-US" sz="1600" dirty="0">
                <a:solidFill>
                  <a:srgbClr val="000000"/>
                </a:solidFill>
              </a:rPr>
              <a:t>Automatic updates made available through Offline/Online means</a:t>
            </a:r>
          </a:p>
          <a:p>
            <a:pPr marL="342900" indent="-342900">
              <a:lnSpc>
                <a:spcPct val="100000"/>
              </a:lnSpc>
              <a:spcBef>
                <a:spcPts val="0"/>
              </a:spcBef>
              <a:spcAft>
                <a:spcPts val="600"/>
              </a:spcAft>
              <a:buClr>
                <a:srgbClr val="000000"/>
              </a:buClr>
              <a:buSzPts val="2400"/>
              <a:buFont typeface="Arial"/>
              <a:buChar char="•"/>
            </a:pPr>
            <a:r>
              <a:rPr lang="en-US" sz="1600" dirty="0">
                <a:solidFill>
                  <a:srgbClr val="000000"/>
                </a:solidFill>
              </a:rPr>
              <a:t>Reduces use of old/outdated software that could be potentially vulnerable</a:t>
            </a:r>
          </a:p>
          <a:p>
            <a:pPr marL="342900" indent="-342900">
              <a:lnSpc>
                <a:spcPct val="100000"/>
              </a:lnSpc>
              <a:spcBef>
                <a:spcPts val="0"/>
              </a:spcBef>
              <a:spcAft>
                <a:spcPts val="600"/>
              </a:spcAft>
              <a:buClr>
                <a:srgbClr val="000000"/>
              </a:buClr>
              <a:buSzPts val="2400"/>
              <a:buFont typeface="Arial"/>
              <a:buChar char="•"/>
            </a:pPr>
            <a:r>
              <a:rPr lang="en-US" sz="1600" dirty="0">
                <a:solidFill>
                  <a:srgbClr val="000000"/>
                </a:solidFill>
              </a:rPr>
              <a:t>Ephemeral Test Environment helps to assure new software/automation updates are compatible</a:t>
            </a:r>
          </a:p>
          <a:p>
            <a:pPr marL="342900" indent="-342900">
              <a:lnSpc>
                <a:spcPct val="100000"/>
              </a:lnSpc>
              <a:spcBef>
                <a:spcPts val="0"/>
              </a:spcBef>
              <a:buClr>
                <a:srgbClr val="000000"/>
              </a:buClr>
              <a:buSzPts val="2400"/>
              <a:buFont typeface="Arial"/>
              <a:buChar char="•"/>
            </a:pPr>
            <a:endParaRPr lang="en-US" sz="1600" dirty="0">
              <a:solidFill>
                <a:srgbClr val="000000"/>
              </a:solidFill>
            </a:endParaRPr>
          </a:p>
          <a:p>
            <a:pPr marL="0" indent="0">
              <a:lnSpc>
                <a:spcPct val="100000"/>
              </a:lnSpc>
              <a:spcBef>
                <a:spcPts val="0"/>
              </a:spcBef>
              <a:spcAft>
                <a:spcPts val="600"/>
              </a:spcAft>
              <a:buClr>
                <a:srgbClr val="000000"/>
              </a:buClr>
              <a:buSzPts val="2400"/>
            </a:pPr>
            <a:r>
              <a:rPr lang="en-US" sz="1600" b="1" u="sng" dirty="0">
                <a:solidFill>
                  <a:srgbClr val="000000"/>
                </a:solidFill>
              </a:rPr>
              <a:t>DISTANT ROOK RMF Path (new initiative) </a:t>
            </a:r>
          </a:p>
          <a:p>
            <a:pPr marL="342900" indent="-342900">
              <a:lnSpc>
                <a:spcPct val="100000"/>
              </a:lnSpc>
              <a:spcBef>
                <a:spcPts val="0"/>
              </a:spcBef>
              <a:spcAft>
                <a:spcPts val="600"/>
              </a:spcAft>
              <a:buClr>
                <a:srgbClr val="000000"/>
              </a:buClr>
              <a:buSzPts val="2400"/>
              <a:buFont typeface="Arial"/>
              <a:buChar char="•"/>
            </a:pPr>
            <a:r>
              <a:rPr lang="en-US" sz="1600" dirty="0">
                <a:solidFill>
                  <a:srgbClr val="000000"/>
                </a:solidFill>
              </a:rPr>
              <a:t>Plan to leverage ACAS/Nessus to scan Kit Deployments (based on approved templates),QUEEN BEEs, and Enterprise Repository to maintain RMF</a:t>
            </a:r>
          </a:p>
          <a:p>
            <a:pPr marL="342900" indent="-342900">
              <a:lnSpc>
                <a:spcPct val="100000"/>
              </a:lnSpc>
              <a:spcBef>
                <a:spcPts val="0"/>
              </a:spcBef>
              <a:spcAft>
                <a:spcPts val="600"/>
              </a:spcAft>
              <a:buClr>
                <a:srgbClr val="000000"/>
              </a:buClr>
              <a:buSzPts val="2400"/>
              <a:buFont typeface="Arial"/>
              <a:buChar char="•"/>
            </a:pPr>
            <a:r>
              <a:rPr lang="en-US" sz="1600" dirty="0">
                <a:solidFill>
                  <a:srgbClr val="000000"/>
                </a:solidFill>
              </a:rPr>
              <a:t>Moving into AWS GovCloud and Leverage AWS Security Best Practices</a:t>
            </a:r>
          </a:p>
          <a:p>
            <a:pPr marL="342900" indent="-342900">
              <a:lnSpc>
                <a:spcPct val="100000"/>
              </a:lnSpc>
              <a:spcBef>
                <a:spcPts val="0"/>
              </a:spcBef>
              <a:spcAft>
                <a:spcPts val="600"/>
              </a:spcAft>
              <a:buClr>
                <a:srgbClr val="000000"/>
              </a:buClr>
              <a:buSzPts val="2400"/>
              <a:buFont typeface="Arial"/>
              <a:buChar char="•"/>
            </a:pPr>
            <a:r>
              <a:rPr lang="en-US" sz="1600" dirty="0">
                <a:solidFill>
                  <a:srgbClr val="000000"/>
                </a:solidFill>
              </a:rPr>
              <a:t>Establishing secure comms between enclaves (VPN Tunnels, encryption, etc.)</a:t>
            </a:r>
          </a:p>
          <a:p>
            <a:pPr marL="0" indent="0">
              <a:lnSpc>
                <a:spcPct val="100000"/>
              </a:lnSpc>
              <a:spcBef>
                <a:spcPts val="0"/>
              </a:spcBef>
              <a:buClr>
                <a:srgbClr val="000000"/>
              </a:buClr>
              <a:buSzPts val="2400"/>
            </a:pPr>
            <a:endParaRPr lang="en-US" sz="1600" b="1" dirty="0">
              <a:solidFill>
                <a:srgbClr val="000000"/>
              </a:solidFill>
            </a:endParaRPr>
          </a:p>
          <a:p>
            <a:pPr marL="0" indent="0">
              <a:lnSpc>
                <a:spcPct val="100000"/>
              </a:lnSpc>
              <a:spcBef>
                <a:spcPts val="0"/>
              </a:spcBef>
              <a:spcAft>
                <a:spcPts val="600"/>
              </a:spcAft>
              <a:buClr>
                <a:srgbClr val="000000"/>
              </a:buClr>
              <a:buSzPts val="2400"/>
            </a:pPr>
            <a:r>
              <a:rPr lang="en-US" sz="1600" b="1" u="sng" dirty="0">
                <a:solidFill>
                  <a:srgbClr val="000000"/>
                </a:solidFill>
              </a:rPr>
              <a:t>SEE Active Participant in RMF Process</a:t>
            </a:r>
          </a:p>
          <a:p>
            <a:pPr marL="342900" indent="-342900">
              <a:lnSpc>
                <a:spcPct val="100000"/>
              </a:lnSpc>
              <a:spcBef>
                <a:spcPts val="0"/>
              </a:spcBef>
              <a:spcAft>
                <a:spcPts val="600"/>
              </a:spcAft>
              <a:buClr>
                <a:srgbClr val="000000"/>
              </a:buClr>
              <a:buSzPts val="2400"/>
              <a:buFont typeface="Arial"/>
              <a:buChar char="•"/>
            </a:pPr>
            <a:r>
              <a:rPr lang="en-US" sz="1600" dirty="0">
                <a:solidFill>
                  <a:srgbClr val="000000"/>
                </a:solidFill>
              </a:rPr>
              <a:t>Help create RMF Artifacts (DISTANT ROOK is well documented with architecture) </a:t>
            </a:r>
          </a:p>
          <a:p>
            <a:pPr marL="342900" indent="-342900">
              <a:lnSpc>
                <a:spcPct val="100000"/>
              </a:lnSpc>
              <a:spcBef>
                <a:spcPts val="0"/>
              </a:spcBef>
              <a:spcAft>
                <a:spcPts val="600"/>
              </a:spcAft>
              <a:buClr>
                <a:srgbClr val="000000"/>
              </a:buClr>
              <a:buSzPts val="2400"/>
              <a:buFont typeface="Arial"/>
              <a:buChar char="•"/>
            </a:pPr>
            <a:r>
              <a:rPr lang="en-US" sz="1600" dirty="0">
                <a:solidFill>
                  <a:srgbClr val="000000"/>
                </a:solidFill>
              </a:rPr>
              <a:t>SEE has experience with RMF Process working with both NSA,USCC, &amp; DISA </a:t>
            </a:r>
          </a:p>
          <a:p>
            <a:pPr marL="342900" lvl="0" indent="-342900">
              <a:lnSpc>
                <a:spcPct val="100000"/>
              </a:lnSpc>
              <a:spcBef>
                <a:spcPts val="0"/>
              </a:spcBef>
              <a:spcAft>
                <a:spcPts val="600"/>
              </a:spcAft>
              <a:buClr>
                <a:srgbClr val="000000"/>
              </a:buClr>
              <a:buSzPts val="2400"/>
              <a:buFont typeface="Arial"/>
              <a:buChar char="•"/>
            </a:pPr>
            <a:endParaRPr lang="en-US" sz="1600" dirty="0">
              <a:solidFill>
                <a:srgbClr val="000000"/>
              </a:solidFill>
            </a:endParaRPr>
          </a:p>
          <a:p>
            <a:pPr marL="0" marR="0" lvl="0" indent="0" algn="l" rtl="0">
              <a:lnSpc>
                <a:spcPct val="100000"/>
              </a:lnSpc>
              <a:spcBef>
                <a:spcPts val="0"/>
              </a:spcBef>
              <a:spcAft>
                <a:spcPts val="0"/>
              </a:spcAft>
              <a:buClr>
                <a:srgbClr val="000000"/>
              </a:buClr>
              <a:buSzPts val="2400"/>
            </a:pPr>
            <a:endParaRPr lang="en-US" sz="900" dirty="0">
              <a:solidFill>
                <a:srgbClr val="000000"/>
              </a:solidFill>
            </a:endParaRPr>
          </a:p>
        </p:txBody>
      </p:sp>
      <p:pic>
        <p:nvPicPr>
          <p:cNvPr id="11" name="Picture 10" descr="Logo&#10;&#10;Description automatically generated">
            <a:extLst>
              <a:ext uri="{FF2B5EF4-FFF2-40B4-BE49-F238E27FC236}">
                <a16:creationId xmlns:a16="http://schemas.microsoft.com/office/drawing/2014/main" id="{6C59C9DD-E8DB-6231-C590-EF01D67E42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37742" y="199864"/>
            <a:ext cx="844207" cy="811341"/>
          </a:xfrm>
          <a:prstGeom prst="rect">
            <a:avLst/>
          </a:prstGeom>
        </p:spPr>
      </p:pic>
      <p:pic>
        <p:nvPicPr>
          <p:cNvPr id="12" name="Google Shape;129;p2">
            <a:extLst>
              <a:ext uri="{FF2B5EF4-FFF2-40B4-BE49-F238E27FC236}">
                <a16:creationId xmlns:a16="http://schemas.microsoft.com/office/drawing/2014/main" id="{8E069DCA-CFCC-7A9A-C3B9-8D76B2B8BDB8}"/>
              </a:ext>
            </a:extLst>
          </p:cNvPr>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7665152" y="5368012"/>
            <a:ext cx="4114800" cy="1064627"/>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13" name="Rectangle 12">
            <a:extLst>
              <a:ext uri="{FF2B5EF4-FFF2-40B4-BE49-F238E27FC236}">
                <a16:creationId xmlns:a16="http://schemas.microsoft.com/office/drawing/2014/main" id="{0C3D3B9D-41E6-115F-92B6-FD052DA05B24}"/>
              </a:ext>
            </a:extLst>
          </p:cNvPr>
          <p:cNvSpPr/>
          <p:nvPr/>
        </p:nvSpPr>
        <p:spPr>
          <a:xfrm>
            <a:off x="7665150" y="5341095"/>
            <a:ext cx="4114801" cy="1091544"/>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7E0128E-BEEC-2CB8-E6CC-6E15DEA2FDC6}"/>
              </a:ext>
            </a:extLst>
          </p:cNvPr>
          <p:cNvSpPr txBox="1"/>
          <p:nvPr/>
        </p:nvSpPr>
        <p:spPr>
          <a:xfrm>
            <a:off x="7653528" y="5377626"/>
            <a:ext cx="4114800" cy="923330"/>
          </a:xfrm>
          <a:prstGeom prst="rect">
            <a:avLst/>
          </a:prstGeom>
          <a:noFill/>
        </p:spPr>
        <p:txBody>
          <a:bodyPr wrap="square" rtlCol="0">
            <a:spAutoFit/>
          </a:bodyPr>
          <a:lstStyle/>
          <a:p>
            <a:pPr>
              <a:spcAft>
                <a:spcPts val="600"/>
              </a:spcAft>
              <a:buSzPts val="2400"/>
            </a:pPr>
            <a:r>
              <a:rPr lang="en-US" sz="1800" b="1" dirty="0">
                <a:latin typeface="Calibri"/>
                <a:cs typeface="Calibri"/>
                <a:sym typeface="Calibri"/>
              </a:rPr>
              <a:t>Started with an Off-DoDIN customer but adding security to align with Risk Management Framework.</a:t>
            </a:r>
          </a:p>
        </p:txBody>
      </p:sp>
    </p:spTree>
    <p:extLst>
      <p:ext uri="{BB962C8B-B14F-4D97-AF65-F5344CB8AC3E}">
        <p14:creationId xmlns:p14="http://schemas.microsoft.com/office/powerpoint/2010/main" val="1048988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4"/>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dirty="0"/>
          </a:p>
        </p:txBody>
      </p:sp>
      <p:pic>
        <p:nvPicPr>
          <p:cNvPr id="161" name="Google Shape;161;p4"/>
          <p:cNvPicPr preferRelativeResize="0"/>
          <p:nvPr/>
        </p:nvPicPr>
        <p:blipFill rotWithShape="1">
          <a:blip r:embed="rId3">
            <a:alphaModFix/>
          </a:blip>
          <a:srcRect/>
          <a:stretch/>
        </p:blipFill>
        <p:spPr>
          <a:xfrm>
            <a:off x="132520" y="132519"/>
            <a:ext cx="530398" cy="530398"/>
          </a:xfrm>
          <a:prstGeom prst="rect">
            <a:avLst/>
          </a:prstGeom>
          <a:noFill/>
          <a:ln>
            <a:noFill/>
          </a:ln>
        </p:spPr>
      </p:pic>
      <p:sp>
        <p:nvSpPr>
          <p:cNvPr id="162" name="Google Shape;162;p4"/>
          <p:cNvSpPr txBox="1"/>
          <p:nvPr/>
        </p:nvSpPr>
        <p:spPr>
          <a:xfrm>
            <a:off x="835091" y="132519"/>
            <a:ext cx="10226609"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latin typeface="Calibri"/>
                <a:ea typeface="Calibri"/>
                <a:cs typeface="Calibri"/>
                <a:sym typeface="Calibri"/>
              </a:rPr>
              <a:t>VALUE PROPOSITION</a:t>
            </a:r>
          </a:p>
          <a:p>
            <a:pPr marL="0" marR="0" lvl="0" indent="0" algn="l" rtl="0">
              <a:spcBef>
                <a:spcPts val="0"/>
              </a:spcBef>
              <a:spcAft>
                <a:spcPts val="0"/>
              </a:spcAft>
              <a:buNone/>
            </a:pPr>
            <a:r>
              <a:rPr lang="en-US" sz="4000" dirty="0">
                <a:solidFill>
                  <a:schemeClr val="dk1"/>
                </a:solidFill>
                <a:latin typeface="Calibri"/>
                <a:ea typeface="Calibri"/>
                <a:cs typeface="Calibri"/>
                <a:sym typeface="Calibri"/>
              </a:rPr>
              <a:t>COST/TIME SAVINGS</a:t>
            </a:r>
            <a:endParaRPr dirty="0"/>
          </a:p>
        </p:txBody>
      </p:sp>
      <p:sp>
        <p:nvSpPr>
          <p:cNvPr id="163" name="Google Shape;163;p4"/>
          <p:cNvSpPr txBox="1"/>
          <p:nvPr/>
        </p:nvSpPr>
        <p:spPr>
          <a:xfrm>
            <a:off x="271781" y="1627992"/>
            <a:ext cx="8257524" cy="412416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1800" dirty="0">
                <a:solidFill>
                  <a:schemeClr val="dk1"/>
                </a:solidFill>
                <a:latin typeface="Calibri"/>
                <a:ea typeface="Calibri"/>
                <a:cs typeface="Calibri"/>
                <a:sym typeface="Calibri"/>
              </a:rPr>
              <a:t>Historically, preparing a Cyber Operations kit for mission is a manually intensive and tedious process. Current estimations from validated sources estimate that manual configuration of one kit takes 7 operators a total of 2 weeks. </a:t>
            </a: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dirty="0">
                <a:solidFill>
                  <a:schemeClr val="dk1"/>
                </a:solidFill>
                <a:latin typeface="Calibri"/>
                <a:ea typeface="Calibri"/>
                <a:cs typeface="Calibri"/>
                <a:sym typeface="Calibri"/>
              </a:rPr>
              <a:t>(7 operators)*(80 hours per operator per kit)*($67 per man hour) = </a:t>
            </a:r>
            <a:r>
              <a:rPr lang="en-US" b="1" dirty="0">
                <a:solidFill>
                  <a:schemeClr val="dk1"/>
                </a:solidFill>
                <a:latin typeface="Calibri"/>
                <a:ea typeface="Calibri"/>
                <a:cs typeface="Calibri"/>
                <a:sym typeface="Calibri"/>
              </a:rPr>
              <a:t>$37,500 per manual kit deployment</a:t>
            </a:r>
          </a:p>
          <a:p>
            <a:endParaRPr lang="en-US" sz="1800" dirty="0">
              <a:solidFill>
                <a:schemeClr val="dk1"/>
              </a:solidFill>
              <a:latin typeface="Calibri"/>
              <a:ea typeface="Calibri"/>
              <a:cs typeface="Calibri"/>
              <a:sym typeface="Calibri"/>
            </a:endParaRPr>
          </a:p>
          <a:p>
            <a:r>
              <a:rPr lang="en-US" sz="1800" dirty="0">
                <a:solidFill>
                  <a:schemeClr val="dk1"/>
                </a:solidFill>
                <a:latin typeface="Calibri"/>
                <a:ea typeface="Calibri"/>
                <a:cs typeface="Calibri"/>
                <a:sym typeface="Calibri"/>
              </a:rPr>
              <a:t>The DISTANT ROOK platform automates this entire process in a repeatable and secure manner, bringing kit preparation down to a 3 hour “push-button” process.</a:t>
            </a:r>
          </a:p>
          <a:p>
            <a:endParaRPr lang="en-US" sz="1800" dirty="0">
              <a:solidFill>
                <a:schemeClr val="dk1"/>
              </a:solidFill>
              <a:latin typeface="Calibri"/>
              <a:ea typeface="Calibri"/>
              <a:cs typeface="Calibri"/>
              <a:sym typeface="Calibri"/>
            </a:endParaRPr>
          </a:p>
          <a:p>
            <a:pPr algn="ctr"/>
            <a:r>
              <a:rPr lang="en-US" dirty="0">
                <a:solidFill>
                  <a:schemeClr val="dk1"/>
                </a:solidFill>
                <a:latin typeface="Calibri"/>
                <a:ea typeface="Calibri"/>
                <a:cs typeface="Calibri"/>
                <a:sym typeface="Calibri"/>
              </a:rPr>
              <a:t>(1 operator)*(3 hours per operator per kit)*($67 per man hour) = </a:t>
            </a:r>
            <a:r>
              <a:rPr lang="en-US" b="1" dirty="0">
                <a:solidFill>
                  <a:schemeClr val="dk1"/>
                </a:solidFill>
                <a:latin typeface="Calibri"/>
                <a:ea typeface="Calibri"/>
                <a:cs typeface="Calibri"/>
                <a:sym typeface="Calibri"/>
              </a:rPr>
              <a:t>$201 per DISTANT ROOK kit deployment</a:t>
            </a:r>
          </a:p>
          <a:p>
            <a:pPr marL="285750" indent="-285750">
              <a:buFont typeface="Arial" panose="020B0604020202020204" pitchFamily="34" charset="0"/>
              <a:buChar char="•"/>
            </a:pPr>
            <a:endParaRPr lang="en-US" sz="1800" dirty="0">
              <a:solidFill>
                <a:schemeClr val="dk1"/>
              </a:solidFill>
              <a:latin typeface="Calibri"/>
              <a:ea typeface="Calibri"/>
              <a:cs typeface="Calibri"/>
              <a:sym typeface="Calibri"/>
            </a:endParaRPr>
          </a:p>
          <a:p>
            <a:endParaRPr lang="en-US" sz="1800" dirty="0">
              <a:solidFill>
                <a:schemeClr val="dk1"/>
              </a:solidFill>
              <a:latin typeface="Calibri"/>
              <a:ea typeface="Calibri"/>
              <a:cs typeface="Calibri"/>
              <a:sym typeface="Calibri"/>
            </a:endParaRPr>
          </a:p>
          <a:p>
            <a:r>
              <a:rPr lang="en-US" sz="1800" dirty="0">
                <a:solidFill>
                  <a:schemeClr val="dk1"/>
                </a:solidFill>
                <a:latin typeface="Calibri"/>
                <a:ea typeface="Calibri"/>
                <a:cs typeface="Calibri"/>
                <a:sym typeface="Calibri"/>
              </a:rPr>
              <a:t>DISTANT ROOK drastically saves the government money </a:t>
            </a:r>
            <a:r>
              <a:rPr lang="en-US" sz="1800" i="1" dirty="0">
                <a:solidFill>
                  <a:schemeClr val="dk1"/>
                </a:solidFill>
                <a:latin typeface="Calibri"/>
                <a:ea typeface="Calibri"/>
                <a:cs typeface="Calibri"/>
                <a:sym typeface="Calibri"/>
              </a:rPr>
              <a:t>while at the same time</a:t>
            </a:r>
            <a:r>
              <a:rPr lang="en-US" sz="1800" dirty="0">
                <a:solidFill>
                  <a:schemeClr val="dk1"/>
                </a:solidFill>
                <a:latin typeface="Calibri"/>
                <a:ea typeface="Calibri"/>
                <a:cs typeface="Calibri"/>
                <a:sym typeface="Calibri"/>
              </a:rPr>
              <a:t> allows operators to deploy for mission much faster</a:t>
            </a: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p:txBody>
      </p:sp>
      <p:sp>
        <p:nvSpPr>
          <p:cNvPr id="166" name="Google Shape;166;p4"/>
          <p:cNvSpPr/>
          <p:nvPr/>
        </p:nvSpPr>
        <p:spPr>
          <a:xfrm>
            <a:off x="2032000" y="719666"/>
            <a:ext cx="8128000" cy="5418667"/>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0" lvl="0" indent="0" algn="l" rtl="0">
              <a:spcBef>
                <a:spcPts val="0"/>
              </a:spcBef>
              <a:spcAft>
                <a:spcPts val="0"/>
              </a:spcAft>
              <a:buNone/>
            </a:pPr>
            <a:endParaRPr dirty="0"/>
          </a:p>
        </p:txBody>
      </p:sp>
      <p:cxnSp>
        <p:nvCxnSpPr>
          <p:cNvPr id="178" name="Google Shape;178;p4"/>
          <p:cNvCxnSpPr/>
          <p:nvPr/>
        </p:nvCxnSpPr>
        <p:spPr>
          <a:xfrm>
            <a:off x="7681367" y="6545159"/>
            <a:ext cx="4510632" cy="0"/>
          </a:xfrm>
          <a:prstGeom prst="straightConnector1">
            <a:avLst/>
          </a:prstGeom>
          <a:noFill/>
          <a:ln w="9525" cap="flat" cmpd="sng">
            <a:solidFill>
              <a:schemeClr val="dk1"/>
            </a:solidFill>
            <a:prstDash val="solid"/>
            <a:miter lim="800000"/>
            <a:headEnd type="none" w="sm" len="sm"/>
            <a:tailEnd type="none" w="sm" len="sm"/>
          </a:ln>
        </p:spPr>
      </p:cxnSp>
      <p:pic>
        <p:nvPicPr>
          <p:cNvPr id="3" name="Picture 2" descr="A glass of red wine&#10;&#10;Description automatically generated with medium confidence">
            <a:extLst>
              <a:ext uri="{FF2B5EF4-FFF2-40B4-BE49-F238E27FC236}">
                <a16:creationId xmlns:a16="http://schemas.microsoft.com/office/drawing/2014/main" id="{4F5ADB6A-3ABA-9F68-4AE8-BDEB473684D1}"/>
              </a:ext>
            </a:extLst>
          </p:cNvPr>
          <p:cNvPicPr>
            <a:picLocks noChangeAspect="1"/>
          </p:cNvPicPr>
          <p:nvPr/>
        </p:nvPicPr>
        <p:blipFill rotWithShape="1">
          <a:blip r:embed="rId4" cstate="screen">
            <a:alphaModFix amt="70000"/>
            <a:extLst>
              <a:ext uri="{28A0092B-C50C-407E-A947-70E740481C1C}">
                <a14:useLocalDpi xmlns:a14="http://schemas.microsoft.com/office/drawing/2010/main"/>
              </a:ext>
            </a:extLst>
          </a:blip>
          <a:srcRect/>
          <a:stretch/>
        </p:blipFill>
        <p:spPr>
          <a:xfrm>
            <a:off x="9003322" y="4237"/>
            <a:ext cx="3188677" cy="342476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3E140E8-727E-F4F6-38FA-848CE41E9B3B}"/>
              </a:ext>
            </a:extLst>
          </p:cNvPr>
          <p:cNvPicPr>
            <a:picLocks noChangeAspect="1"/>
          </p:cNvPicPr>
          <p:nvPr/>
        </p:nvPicPr>
        <p:blipFill rotWithShape="1">
          <a:blip r:embed="rId5" cstate="screen">
            <a:alphaModFix amt="70000"/>
            <a:extLst>
              <a:ext uri="{28A0092B-C50C-407E-A947-70E740481C1C}">
                <a14:useLocalDpi xmlns:a14="http://schemas.microsoft.com/office/drawing/2010/main"/>
              </a:ext>
            </a:extLst>
          </a:blip>
          <a:srcRect/>
          <a:stretch/>
        </p:blipFill>
        <p:spPr>
          <a:xfrm>
            <a:off x="9003323" y="3426360"/>
            <a:ext cx="3188677" cy="3114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dirty="0"/>
          </a:p>
        </p:txBody>
      </p: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sp>
        <p:nvSpPr>
          <p:cNvPr id="9" name="Google Shape;144;p3">
            <a:extLst>
              <a:ext uri="{FF2B5EF4-FFF2-40B4-BE49-F238E27FC236}">
                <a16:creationId xmlns:a16="http://schemas.microsoft.com/office/drawing/2014/main" id="{021461E4-8FEF-3239-C4D6-0712AC22E5BB}"/>
              </a:ext>
            </a:extLst>
          </p:cNvPr>
          <p:cNvSpPr txBox="1">
            <a:spLocks/>
          </p:cNvSpPr>
          <p:nvPr/>
        </p:nvSpPr>
        <p:spPr>
          <a:xfrm>
            <a:off x="803358" y="-86613"/>
            <a:ext cx="10416330"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4000" dirty="0"/>
              <a:t>Joint Deployable Kit – Layout &amp; Specifications</a:t>
            </a:r>
            <a:endParaRPr lang="en-US" dirty="0"/>
          </a:p>
        </p:txBody>
      </p:sp>
      <p:cxnSp>
        <p:nvCxnSpPr>
          <p:cNvPr id="10" name="Google Shape;151;p3">
            <a:extLst>
              <a:ext uri="{FF2B5EF4-FFF2-40B4-BE49-F238E27FC236}">
                <a16:creationId xmlns:a16="http://schemas.microsoft.com/office/drawing/2014/main" id="{9180C8D0-02F6-BD11-1098-F5CBC1C01C74}"/>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pic>
        <p:nvPicPr>
          <p:cNvPr id="3" name="Picture 2">
            <a:extLst>
              <a:ext uri="{FF2B5EF4-FFF2-40B4-BE49-F238E27FC236}">
                <a16:creationId xmlns:a16="http://schemas.microsoft.com/office/drawing/2014/main" id="{72E76EEB-C1FB-5C75-4598-CE4B001D2D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44066" y="2253469"/>
            <a:ext cx="4629563" cy="2998251"/>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D03F2EA1-D5F9-D0D9-0FBE-8419A2781BAC}"/>
              </a:ext>
            </a:extLst>
          </p:cNvPr>
          <p:cNvSpPr/>
          <p:nvPr/>
        </p:nvSpPr>
        <p:spPr>
          <a:xfrm>
            <a:off x="8069585" y="2253469"/>
            <a:ext cx="3923632" cy="11242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Case 3: Analytic Node: Virtualization Platform</a:t>
            </a:r>
          </a:p>
          <a:p>
            <a:pPr algn="ctr"/>
            <a:endParaRPr lang="en-US" sz="1100" dirty="0"/>
          </a:p>
          <a:p>
            <a:pPr algn="ctr"/>
            <a:r>
              <a:rPr lang="en-US" sz="1100" dirty="0"/>
              <a:t>Dell Power Edge R6515: 64x Core AMD EPYC 7702P</a:t>
            </a:r>
          </a:p>
          <a:p>
            <a:pPr algn="ctr"/>
            <a:r>
              <a:rPr lang="en-US" sz="1100" dirty="0"/>
              <a:t>512 GB Memory, 30 TB NVME 2.0 ( 2 slots): </a:t>
            </a:r>
          </a:p>
          <a:p>
            <a:pPr algn="ctr"/>
            <a:r>
              <a:rPr lang="en-US" sz="1100" dirty="0"/>
              <a:t>(12 More Bays Available for additional storage)</a:t>
            </a:r>
          </a:p>
        </p:txBody>
      </p:sp>
      <p:sp>
        <p:nvSpPr>
          <p:cNvPr id="11" name="Rectangle 10">
            <a:extLst>
              <a:ext uri="{FF2B5EF4-FFF2-40B4-BE49-F238E27FC236}">
                <a16:creationId xmlns:a16="http://schemas.microsoft.com/office/drawing/2014/main" id="{740D5206-F831-E108-65A8-6445E28EB12A}"/>
              </a:ext>
            </a:extLst>
          </p:cNvPr>
          <p:cNvSpPr/>
          <p:nvPr/>
        </p:nvSpPr>
        <p:spPr>
          <a:xfrm>
            <a:off x="3174815" y="920915"/>
            <a:ext cx="5315155" cy="12693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Case 2: Sensor Nodes</a:t>
            </a:r>
          </a:p>
          <a:p>
            <a:pPr algn="ctr"/>
            <a:endParaRPr lang="en-US" sz="1100" i="1" dirty="0"/>
          </a:p>
          <a:p>
            <a:pPr algn="ctr"/>
            <a:r>
              <a:rPr lang="en-US" sz="1100" i="1" dirty="0"/>
              <a:t>Small Sensor</a:t>
            </a:r>
            <a:r>
              <a:rPr lang="en-US" sz="1100" dirty="0"/>
              <a:t>:  Dell Precision 3260:  16x Core i9 (2x 8 Cores)Cores, </a:t>
            </a:r>
          </a:p>
          <a:p>
            <a:pPr algn="ctr"/>
            <a:r>
              <a:rPr lang="en-US" sz="1100" dirty="0"/>
              <a:t>64 GB Memory, 8 TB NVME M.2 Storage, 1 x 1GB onboard, 4x 1B PCI Card</a:t>
            </a:r>
          </a:p>
          <a:p>
            <a:pPr algn="ctr"/>
            <a:endParaRPr lang="en-US" sz="1100" dirty="0"/>
          </a:p>
          <a:p>
            <a:pPr algn="ctr"/>
            <a:r>
              <a:rPr lang="en-US" sz="1100" i="1" dirty="0"/>
              <a:t>Large Sensor</a:t>
            </a:r>
            <a:r>
              <a:rPr lang="en-US" sz="1100" dirty="0"/>
              <a:t>: Padova Supermicro Edge Server:  32 x Core Xeon </a:t>
            </a:r>
          </a:p>
          <a:p>
            <a:pPr algn="ctr"/>
            <a:r>
              <a:rPr lang="en-US" sz="1100" dirty="0"/>
              <a:t>128 GB Memory, 2 TB Storage; 6x 1GB Onboard, 2x SFP 10GB, 1x Mgmt</a:t>
            </a:r>
            <a:endParaRPr lang="en-US" dirty="0"/>
          </a:p>
        </p:txBody>
      </p:sp>
      <p:sp>
        <p:nvSpPr>
          <p:cNvPr id="12" name="Rectangle 11">
            <a:extLst>
              <a:ext uri="{FF2B5EF4-FFF2-40B4-BE49-F238E27FC236}">
                <a16:creationId xmlns:a16="http://schemas.microsoft.com/office/drawing/2014/main" id="{7EC3B3D0-598E-E4DA-2F98-9CC4919F0020}"/>
              </a:ext>
            </a:extLst>
          </p:cNvPr>
          <p:cNvSpPr/>
          <p:nvPr/>
        </p:nvSpPr>
        <p:spPr>
          <a:xfrm>
            <a:off x="169959" y="2253469"/>
            <a:ext cx="2791450" cy="11242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Case 1: Networking &amp; Storage:</a:t>
            </a:r>
          </a:p>
          <a:p>
            <a:pPr algn="ctr"/>
            <a:endParaRPr lang="en-US" sz="1100" dirty="0"/>
          </a:p>
          <a:p>
            <a:pPr marL="171450" indent="-171450">
              <a:buFont typeface="Arial" panose="020B0604020202020204" pitchFamily="34" charset="0"/>
              <a:buChar char="•"/>
            </a:pPr>
            <a:r>
              <a:rPr lang="en-US" sz="1100" dirty="0"/>
              <a:t>24 port NetGear Switch (Unmanaged)</a:t>
            </a:r>
          </a:p>
          <a:p>
            <a:pPr marL="171450" indent="-171450">
              <a:buFont typeface="Arial" panose="020B0604020202020204" pitchFamily="34" charset="0"/>
              <a:buChar char="•"/>
            </a:pPr>
            <a:r>
              <a:rPr lang="en-US" sz="1100" dirty="0"/>
              <a:t>Label Printer</a:t>
            </a:r>
          </a:p>
          <a:p>
            <a:pPr marL="171450" indent="-171450">
              <a:buFont typeface="Arial" panose="020B0604020202020204" pitchFamily="34" charset="0"/>
              <a:buChar char="•"/>
            </a:pPr>
            <a:r>
              <a:rPr lang="en-US" sz="1100" dirty="0"/>
              <a:t>Network Cables</a:t>
            </a:r>
          </a:p>
          <a:p>
            <a:pPr marL="171450" indent="-171450">
              <a:buFont typeface="Arial" panose="020B0604020202020204" pitchFamily="34" charset="0"/>
              <a:buChar char="•"/>
            </a:pPr>
            <a:r>
              <a:rPr lang="en-US" sz="1100" dirty="0"/>
              <a:t>Power Cables</a:t>
            </a:r>
          </a:p>
        </p:txBody>
      </p:sp>
      <p:sp>
        <p:nvSpPr>
          <p:cNvPr id="13" name="Rectangle 12">
            <a:extLst>
              <a:ext uri="{FF2B5EF4-FFF2-40B4-BE49-F238E27FC236}">
                <a16:creationId xmlns:a16="http://schemas.microsoft.com/office/drawing/2014/main" id="{AC17FA65-D13E-6B9F-57F9-722F807F71F0}"/>
              </a:ext>
            </a:extLst>
          </p:cNvPr>
          <p:cNvSpPr/>
          <p:nvPr/>
        </p:nvSpPr>
        <p:spPr>
          <a:xfrm>
            <a:off x="141231" y="3888598"/>
            <a:ext cx="2820177" cy="14605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Backpack #1:  </a:t>
            </a:r>
          </a:p>
          <a:p>
            <a:pPr algn="ctr"/>
            <a:r>
              <a:rPr lang="en-US" u="sng" dirty="0"/>
              <a:t>Provisioning Laptop:</a:t>
            </a:r>
          </a:p>
          <a:p>
            <a:pPr algn="ctr"/>
            <a:r>
              <a:rPr lang="en-US" sz="1100" dirty="0"/>
              <a:t>Dell Precision 3571: 20x Core i5 12</a:t>
            </a:r>
            <a:r>
              <a:rPr lang="en-US" sz="1100" baseline="30000" dirty="0"/>
              <a:t>th</a:t>
            </a:r>
            <a:r>
              <a:rPr lang="en-US" sz="1100" dirty="0"/>
              <a:t> Gen</a:t>
            </a:r>
          </a:p>
          <a:p>
            <a:pPr algn="ctr"/>
            <a:r>
              <a:rPr lang="en-US" sz="1100" dirty="0"/>
              <a:t>16 GB RAM, 2 TB NVMe M.2</a:t>
            </a:r>
            <a:endParaRPr lang="en-US" sz="1100" u="sng" dirty="0"/>
          </a:p>
          <a:p>
            <a:pPr marL="171450" indent="-171450">
              <a:buFont typeface="Arial" panose="020B0604020202020204" pitchFamily="34" charset="0"/>
              <a:buChar char="•"/>
            </a:pPr>
            <a:r>
              <a:rPr lang="en-US" sz="1100" dirty="0"/>
              <a:t>Label Scanner </a:t>
            </a:r>
          </a:p>
          <a:p>
            <a:pPr marL="171450" indent="-171450">
              <a:buFont typeface="Arial" panose="020B0604020202020204" pitchFamily="34" charset="0"/>
              <a:buChar char="•"/>
            </a:pPr>
            <a:r>
              <a:rPr lang="en-US" sz="1100" dirty="0"/>
              <a:t>External Display</a:t>
            </a:r>
          </a:p>
          <a:p>
            <a:pPr marL="171450" indent="-171450">
              <a:buFont typeface="Arial" panose="020B0604020202020204" pitchFamily="34" charset="0"/>
              <a:buChar char="•"/>
            </a:pPr>
            <a:r>
              <a:rPr lang="en-US" sz="1100" dirty="0"/>
              <a:t>Keyboard</a:t>
            </a:r>
          </a:p>
        </p:txBody>
      </p:sp>
      <p:sp>
        <p:nvSpPr>
          <p:cNvPr id="14" name="Rectangle 13">
            <a:extLst>
              <a:ext uri="{FF2B5EF4-FFF2-40B4-BE49-F238E27FC236}">
                <a16:creationId xmlns:a16="http://schemas.microsoft.com/office/drawing/2014/main" id="{573E246B-94F7-F40A-627D-EFB153CE0AD4}"/>
              </a:ext>
            </a:extLst>
          </p:cNvPr>
          <p:cNvSpPr/>
          <p:nvPr/>
        </p:nvSpPr>
        <p:spPr>
          <a:xfrm>
            <a:off x="4213401" y="5450477"/>
            <a:ext cx="2857145" cy="12735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Backpack #2:</a:t>
            </a:r>
            <a:r>
              <a:rPr lang="en-US" dirty="0"/>
              <a:t> </a:t>
            </a:r>
          </a:p>
          <a:p>
            <a:pPr algn="ctr"/>
            <a:r>
              <a:rPr lang="en-US" sz="1100" u="sng" dirty="0"/>
              <a:t>Analyst Laptop 1:Windows Variant</a:t>
            </a:r>
          </a:p>
          <a:p>
            <a:pPr algn="ctr"/>
            <a:r>
              <a:rPr lang="en-US" sz="1100" dirty="0"/>
              <a:t>Dell Inspiron 15 3000: i5 (4x Core)</a:t>
            </a:r>
          </a:p>
          <a:p>
            <a:pPr algn="ctr"/>
            <a:r>
              <a:rPr lang="en-US" sz="1100" dirty="0"/>
              <a:t>8 GB Memory, 256 Storage SSD</a:t>
            </a:r>
          </a:p>
          <a:p>
            <a:pPr algn="ctr"/>
            <a:endParaRPr lang="en-US" sz="1100" u="sng" dirty="0"/>
          </a:p>
          <a:p>
            <a:pPr marL="171450" indent="-171450">
              <a:buFont typeface="Arial" panose="020B0604020202020204" pitchFamily="34" charset="0"/>
              <a:buChar char="•"/>
            </a:pPr>
            <a:r>
              <a:rPr lang="en-US" sz="1100" dirty="0"/>
              <a:t>External Display</a:t>
            </a:r>
          </a:p>
          <a:p>
            <a:pPr marL="171450" indent="-171450">
              <a:buFont typeface="Arial" panose="020B0604020202020204" pitchFamily="34" charset="0"/>
              <a:buChar char="•"/>
            </a:pPr>
            <a:r>
              <a:rPr lang="en-US" sz="1100" dirty="0"/>
              <a:t>Keyboard</a:t>
            </a:r>
          </a:p>
        </p:txBody>
      </p:sp>
      <p:sp>
        <p:nvSpPr>
          <p:cNvPr id="15" name="Rectangle 14">
            <a:extLst>
              <a:ext uri="{FF2B5EF4-FFF2-40B4-BE49-F238E27FC236}">
                <a16:creationId xmlns:a16="http://schemas.microsoft.com/office/drawing/2014/main" id="{0C368B0A-7F6B-4BF2-B6E6-8CF28DC00C96}"/>
              </a:ext>
            </a:extLst>
          </p:cNvPr>
          <p:cNvSpPr/>
          <p:nvPr/>
        </p:nvSpPr>
        <p:spPr>
          <a:xfrm>
            <a:off x="8026270" y="4190309"/>
            <a:ext cx="3004856" cy="13503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Backpack #3: </a:t>
            </a:r>
          </a:p>
          <a:p>
            <a:pPr algn="ctr"/>
            <a:r>
              <a:rPr lang="en-US" sz="1100" u="sng" dirty="0"/>
              <a:t>Analyst Laptop 2: Linux Variant</a:t>
            </a:r>
          </a:p>
          <a:p>
            <a:pPr algn="ctr"/>
            <a:r>
              <a:rPr lang="en-US" sz="1100" dirty="0"/>
              <a:t>Dell Inspiron 15 3000: i5 (4x Core)</a:t>
            </a:r>
          </a:p>
          <a:p>
            <a:pPr algn="ctr"/>
            <a:r>
              <a:rPr lang="en-US" sz="1100" dirty="0"/>
              <a:t>8 GB Memory, 256 Storage SSD</a:t>
            </a:r>
          </a:p>
          <a:p>
            <a:pPr algn="ctr"/>
            <a:endParaRPr lang="en-US" sz="1100" dirty="0"/>
          </a:p>
          <a:p>
            <a:pPr marL="171450" indent="-171450">
              <a:buFont typeface="Arial" panose="020B0604020202020204" pitchFamily="34" charset="0"/>
              <a:buChar char="•"/>
            </a:pPr>
            <a:r>
              <a:rPr lang="en-US" sz="1100" dirty="0"/>
              <a:t>External Display</a:t>
            </a:r>
          </a:p>
          <a:p>
            <a:pPr marL="171450" indent="-171450">
              <a:buFont typeface="Arial" panose="020B0604020202020204" pitchFamily="34" charset="0"/>
              <a:buChar char="•"/>
            </a:pPr>
            <a:r>
              <a:rPr lang="en-US" sz="1100" dirty="0"/>
              <a:t>Keyboard</a:t>
            </a:r>
          </a:p>
        </p:txBody>
      </p:sp>
      <p:cxnSp>
        <p:nvCxnSpPr>
          <p:cNvPr id="17" name="Straight Connector 16">
            <a:extLst>
              <a:ext uri="{FF2B5EF4-FFF2-40B4-BE49-F238E27FC236}">
                <a16:creationId xmlns:a16="http://schemas.microsoft.com/office/drawing/2014/main" id="{6F3B51BF-3410-192C-83D5-C95FBCD80C11}"/>
              </a:ext>
            </a:extLst>
          </p:cNvPr>
          <p:cNvCxnSpPr>
            <a:cxnSpLocks/>
          </p:cNvCxnSpPr>
          <p:nvPr/>
        </p:nvCxnSpPr>
        <p:spPr>
          <a:xfrm>
            <a:off x="2961409" y="2811914"/>
            <a:ext cx="680743" cy="378568"/>
          </a:xfrm>
          <a:prstGeom prst="line">
            <a:avLst/>
          </a:prstGeom>
          <a:ln w="38100">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D9BA37-CB46-CE17-2522-A58442A96605}"/>
              </a:ext>
            </a:extLst>
          </p:cNvPr>
          <p:cNvCxnSpPr>
            <a:cxnSpLocks/>
            <a:stCxn id="13" idx="3"/>
          </p:cNvCxnSpPr>
          <p:nvPr/>
        </p:nvCxnSpPr>
        <p:spPr>
          <a:xfrm flipV="1">
            <a:off x="2961408" y="4416679"/>
            <a:ext cx="721007" cy="202218"/>
          </a:xfrm>
          <a:prstGeom prst="line">
            <a:avLst/>
          </a:prstGeom>
          <a:ln w="38100">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71EFF6-E262-F7F2-1EE1-4E08D3E2F129}"/>
              </a:ext>
            </a:extLst>
          </p:cNvPr>
          <p:cNvCxnSpPr>
            <a:cxnSpLocks/>
          </p:cNvCxnSpPr>
          <p:nvPr/>
        </p:nvCxnSpPr>
        <p:spPr>
          <a:xfrm flipV="1">
            <a:off x="5430131" y="4907407"/>
            <a:ext cx="0" cy="514985"/>
          </a:xfrm>
          <a:prstGeom prst="line">
            <a:avLst/>
          </a:prstGeom>
          <a:ln w="38100">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872C8C-648E-0F97-6909-408E6C3442FD}"/>
              </a:ext>
            </a:extLst>
          </p:cNvPr>
          <p:cNvCxnSpPr>
            <a:cxnSpLocks/>
          </p:cNvCxnSpPr>
          <p:nvPr/>
        </p:nvCxnSpPr>
        <p:spPr>
          <a:xfrm>
            <a:off x="7342632" y="4654550"/>
            <a:ext cx="1065395" cy="0"/>
          </a:xfrm>
          <a:prstGeom prst="line">
            <a:avLst/>
          </a:prstGeom>
          <a:ln w="38100">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E3B248-6174-5832-1A2E-454E2080DB4A}"/>
              </a:ext>
            </a:extLst>
          </p:cNvPr>
          <p:cNvCxnSpPr>
            <a:cxnSpLocks/>
            <a:endCxn id="4" idx="1"/>
          </p:cNvCxnSpPr>
          <p:nvPr/>
        </p:nvCxnSpPr>
        <p:spPr>
          <a:xfrm flipV="1">
            <a:off x="7413381" y="2815578"/>
            <a:ext cx="656204" cy="455180"/>
          </a:xfrm>
          <a:prstGeom prst="line">
            <a:avLst/>
          </a:prstGeom>
          <a:ln w="38100">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7A542F0-C669-5FFC-A487-A5ABEE3E53A3}"/>
              </a:ext>
            </a:extLst>
          </p:cNvPr>
          <p:cNvCxnSpPr>
            <a:cxnSpLocks/>
          </p:cNvCxnSpPr>
          <p:nvPr/>
        </p:nvCxnSpPr>
        <p:spPr>
          <a:xfrm flipV="1">
            <a:off x="5424757" y="2194011"/>
            <a:ext cx="0" cy="895887"/>
          </a:xfrm>
          <a:prstGeom prst="line">
            <a:avLst/>
          </a:prstGeom>
          <a:ln w="38100">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5" name="Google Shape;129;p2">
            <a:extLst>
              <a:ext uri="{FF2B5EF4-FFF2-40B4-BE49-F238E27FC236}">
                <a16:creationId xmlns:a16="http://schemas.microsoft.com/office/drawing/2014/main" id="{454D6C44-5E48-5A02-7164-D0A53E2FFBD9}"/>
              </a:ext>
            </a:extLst>
          </p:cNvPr>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7667624" y="5919274"/>
            <a:ext cx="3923632" cy="731538"/>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6" name="Rectangle 5">
            <a:extLst>
              <a:ext uri="{FF2B5EF4-FFF2-40B4-BE49-F238E27FC236}">
                <a16:creationId xmlns:a16="http://schemas.microsoft.com/office/drawing/2014/main" id="{1D00CFC3-F4FA-A023-ED5D-437D2F4F8DCD}"/>
              </a:ext>
            </a:extLst>
          </p:cNvPr>
          <p:cNvSpPr/>
          <p:nvPr/>
        </p:nvSpPr>
        <p:spPr>
          <a:xfrm>
            <a:off x="7572039" y="5910534"/>
            <a:ext cx="4114801" cy="749018"/>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6C319F9-48EA-23F8-7586-023C87CCF408}"/>
              </a:ext>
            </a:extLst>
          </p:cNvPr>
          <p:cNvSpPr txBox="1"/>
          <p:nvPr/>
        </p:nvSpPr>
        <p:spPr>
          <a:xfrm>
            <a:off x="7638378" y="5927055"/>
            <a:ext cx="4354839" cy="1000274"/>
          </a:xfrm>
          <a:prstGeom prst="rect">
            <a:avLst/>
          </a:prstGeom>
          <a:noFill/>
        </p:spPr>
        <p:txBody>
          <a:bodyPr wrap="square" rtlCol="0">
            <a:spAutoFit/>
          </a:bodyPr>
          <a:lstStyle/>
          <a:p>
            <a:pPr>
              <a:spcAft>
                <a:spcPts val="600"/>
              </a:spcAft>
              <a:buSzPts val="2400"/>
            </a:pPr>
            <a:r>
              <a:rPr lang="en-US" sz="1800" b="1" dirty="0">
                <a:latin typeface="Calibri"/>
                <a:cs typeface="Calibri"/>
                <a:sym typeface="Calibri"/>
              </a:rPr>
              <a:t>You can always add new hardware, customize your kit for </a:t>
            </a:r>
            <a:r>
              <a:rPr lang="en-US" sz="1800" b="1" u="sng" dirty="0">
                <a:latin typeface="Calibri"/>
                <a:cs typeface="Calibri"/>
                <a:sym typeface="Calibri"/>
              </a:rPr>
              <a:t>your</a:t>
            </a:r>
            <a:r>
              <a:rPr lang="en-US" sz="1800" b="1" dirty="0">
                <a:latin typeface="Calibri"/>
                <a:cs typeface="Calibri"/>
                <a:sym typeface="Calibri"/>
              </a:rPr>
              <a:t> deployment. </a:t>
            </a:r>
          </a:p>
          <a:p>
            <a:pPr>
              <a:spcAft>
                <a:spcPts val="600"/>
              </a:spcAft>
              <a:buSzPts val="2400"/>
            </a:pPr>
            <a:endParaRPr lang="en-US" sz="1800" b="1" dirty="0">
              <a:latin typeface="Calibri"/>
              <a:cs typeface="Calibri"/>
              <a:sym typeface="Calibri"/>
            </a:endParaRPr>
          </a:p>
        </p:txBody>
      </p:sp>
    </p:spTree>
    <p:extLst>
      <p:ext uri="{BB962C8B-B14F-4D97-AF65-F5344CB8AC3E}">
        <p14:creationId xmlns:p14="http://schemas.microsoft.com/office/powerpoint/2010/main" val="1246212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FB86A-9C9A-47DD-853E-7417961062F3}"/>
              </a:ext>
            </a:extLst>
          </p:cNvPr>
          <p:cNvSpPr/>
          <p:nvPr/>
        </p:nvSpPr>
        <p:spPr>
          <a:xfrm>
            <a:off x="6622026" y="5877763"/>
            <a:ext cx="4114800" cy="98023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BE3A87B3-0A27-4EE9-979E-B69581E476F0}"/>
              </a:ext>
            </a:extLst>
          </p:cNvPr>
          <p:cNvSpPr>
            <a:spLocks noGrp="1"/>
          </p:cNvSpPr>
          <p:nvPr>
            <p:ph type="title"/>
          </p:nvPr>
        </p:nvSpPr>
        <p:spPr>
          <a:xfrm>
            <a:off x="5289397" y="132080"/>
            <a:ext cx="6428739" cy="1435947"/>
          </a:xfrm>
        </p:spPr>
        <p:txBody>
          <a:bodyPr/>
          <a:lstStyle/>
          <a:p>
            <a:pPr algn="ctr">
              <a:lnSpc>
                <a:spcPct val="100000"/>
              </a:lnSpc>
            </a:pPr>
            <a:r>
              <a:rPr lang="en-US" sz="4000" dirty="0"/>
              <a:t>Company Overview</a:t>
            </a:r>
            <a:br>
              <a:rPr lang="en-US" sz="4000" dirty="0"/>
            </a:br>
            <a:r>
              <a:rPr lang="en-US" sz="4000" dirty="0"/>
              <a:t>Key Highlights</a:t>
            </a:r>
          </a:p>
        </p:txBody>
      </p:sp>
      <p:pic>
        <p:nvPicPr>
          <p:cNvPr id="8" name="Picture Placeholder 7">
            <a:extLst>
              <a:ext uri="{FF2B5EF4-FFF2-40B4-BE49-F238E27FC236}">
                <a16:creationId xmlns:a16="http://schemas.microsoft.com/office/drawing/2014/main" id="{BB76F5AB-0940-46E1-85F9-6A870D7D04C9}"/>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l="29846" r="29846"/>
          <a:stretch/>
        </p:blipFill>
        <p:spPr>
          <a:xfrm>
            <a:off x="0" y="0"/>
            <a:ext cx="5242143" cy="6858000"/>
          </a:xfrm>
          <a:solidFill>
            <a:srgbClr val="002060"/>
          </a:solidFill>
        </p:spPr>
      </p:pic>
      <p:sp>
        <p:nvSpPr>
          <p:cNvPr id="6" name="Text Placeholder 5">
            <a:extLst>
              <a:ext uri="{FF2B5EF4-FFF2-40B4-BE49-F238E27FC236}">
                <a16:creationId xmlns:a16="http://schemas.microsoft.com/office/drawing/2014/main" id="{F3C89A40-EEAA-43AB-9A3A-B2CFDE450F1B}"/>
              </a:ext>
            </a:extLst>
          </p:cNvPr>
          <p:cNvSpPr>
            <a:spLocks noGrp="1"/>
          </p:cNvSpPr>
          <p:nvPr>
            <p:ph type="body" sz="quarter" idx="15"/>
          </p:nvPr>
        </p:nvSpPr>
        <p:spPr>
          <a:xfrm>
            <a:off x="5236291" y="1528181"/>
            <a:ext cx="6534952" cy="3798888"/>
          </a:xfrm>
        </p:spPr>
        <p:txBody>
          <a:bodyPr/>
          <a:lstStyle/>
          <a:p>
            <a:pPr marL="342900" marR="0" lvl="0" indent="-342900" algn="l" defTabSz="914400" rtl="0" eaLnBrk="1" fontAlgn="auto" latinLnBrk="0" hangingPunct="1">
              <a:lnSpc>
                <a:spcPct val="100000"/>
              </a:lnSpc>
              <a:spcBef>
                <a:spcPts val="0"/>
              </a:spcBef>
              <a:spcAft>
                <a:spcPts val="0"/>
              </a:spcAft>
              <a:buClr>
                <a:srgbClr val="000000"/>
              </a:buClr>
              <a:buSzPts val="2400"/>
              <a:buFont typeface="Arial"/>
              <a:buChar char="•"/>
              <a:tabLst/>
              <a:defRPr/>
            </a:pPr>
            <a:r>
              <a:rPr kumimoji="0" lang="en-US" sz="2000" i="0" u="none" strike="noStrike" kern="0" cap="none" spc="0" normalizeH="0" baseline="0" noProof="0" dirty="0">
                <a:ln>
                  <a:noFill/>
                </a:ln>
                <a:solidFill>
                  <a:srgbClr val="000000"/>
                </a:solidFill>
                <a:effectLst/>
                <a:uLnTx/>
                <a:uFillTx/>
                <a:cs typeface="Calibri Light" panose="020F0302020204030204" pitchFamily="34" charset="0"/>
                <a:sym typeface="Arial"/>
              </a:rPr>
              <a:t>Founded in 2005</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000" i="0" u="none" strike="noStrike" kern="0" cap="none" spc="0" normalizeH="0" baseline="0" noProof="0" dirty="0">
              <a:ln>
                <a:noFill/>
              </a:ln>
              <a:solidFill>
                <a:srgbClr val="000000"/>
              </a:solidFill>
              <a:effectLst/>
              <a:uLnTx/>
              <a:uFillTx/>
              <a:cs typeface="Calibri Light" panose="020F030202020403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Arial"/>
              <a:buChar char="•"/>
              <a:tabLst/>
              <a:defRPr/>
            </a:pPr>
            <a:r>
              <a:rPr kumimoji="0" lang="en-US" sz="2000" i="0" u="none" strike="noStrike" kern="0" cap="none" spc="0" normalizeH="0" baseline="0" noProof="0" dirty="0">
                <a:ln>
                  <a:noFill/>
                </a:ln>
                <a:solidFill>
                  <a:srgbClr val="000000"/>
                </a:solidFill>
                <a:effectLst/>
                <a:uLnTx/>
                <a:uFillTx/>
                <a:cs typeface="Calibri Light" panose="020F0302020204030204" pitchFamily="34" charset="0"/>
                <a:sym typeface="Arial"/>
              </a:rPr>
              <a:t>Woman-Owned Small Business</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000" i="0" u="none" strike="noStrike" kern="0" cap="none" spc="0" normalizeH="0" baseline="0" noProof="0" dirty="0">
              <a:ln>
                <a:noFill/>
              </a:ln>
              <a:solidFill>
                <a:srgbClr val="000000"/>
              </a:solidFill>
              <a:effectLst/>
              <a:uLnTx/>
              <a:uFillTx/>
              <a:cs typeface="Calibri Light" panose="020F030202020403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Arial"/>
              <a:buChar char="•"/>
              <a:tabLst/>
              <a:defRPr/>
            </a:pPr>
            <a:r>
              <a:rPr kumimoji="0" lang="en-US" sz="2000" i="0" u="none" strike="noStrike" kern="0" cap="none" spc="0" normalizeH="0" baseline="0" noProof="0" dirty="0">
                <a:ln>
                  <a:noFill/>
                </a:ln>
                <a:solidFill>
                  <a:srgbClr val="000000"/>
                </a:solidFill>
                <a:effectLst/>
                <a:uLnTx/>
                <a:uFillTx/>
                <a:cs typeface="Calibri Light" panose="020F0302020204030204" pitchFamily="34" charset="0"/>
                <a:sym typeface="Arial"/>
              </a:rPr>
              <a:t>18 years’ experience in engineering many of the IC’s and DoD’s most critical Cyber Defense and Warfare methodologies, architectures, and systems. </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000" i="0" u="none" strike="noStrike" kern="0" cap="none" spc="0" normalizeH="0" baseline="0" noProof="0" dirty="0">
              <a:ln>
                <a:noFill/>
              </a:ln>
              <a:solidFill>
                <a:srgbClr val="000000"/>
              </a:solidFill>
              <a:effectLst/>
              <a:uLnTx/>
              <a:uFillTx/>
              <a:cs typeface="Calibri Light" panose="020F030202020403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Arial"/>
              <a:buChar char="•"/>
              <a:tabLst/>
              <a:defRPr/>
            </a:pPr>
            <a:r>
              <a:rPr kumimoji="0" lang="en-US" sz="2000" i="0" u="none" strike="noStrike" kern="0" cap="none" spc="0" normalizeH="0" baseline="0" noProof="0" dirty="0">
                <a:ln>
                  <a:noFill/>
                </a:ln>
                <a:solidFill>
                  <a:srgbClr val="000000"/>
                </a:solidFill>
                <a:effectLst/>
                <a:uLnTx/>
                <a:uFillTx/>
                <a:cs typeface="Calibri Light" panose="020F0302020204030204" pitchFamily="34" charset="0"/>
                <a:sym typeface="Arial"/>
              </a:rPr>
              <a:t>Reputation for timely capability delivery and direct support to mission.</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000" i="0" u="none" strike="noStrike" kern="0" cap="none" spc="0" normalizeH="0" baseline="0" noProof="0" dirty="0">
              <a:ln>
                <a:noFill/>
              </a:ln>
              <a:solidFill>
                <a:srgbClr val="000000"/>
              </a:solidFill>
              <a:effectLst/>
              <a:uLnTx/>
              <a:uFillTx/>
              <a:cs typeface="Calibri Light" panose="020F030202020403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Arial"/>
              <a:buChar char="•"/>
              <a:tabLst/>
              <a:defRPr/>
            </a:pPr>
            <a:r>
              <a:rPr lang="en-US" sz="2000" spc="0" dirty="0">
                <a:solidFill>
                  <a:srgbClr val="000000"/>
                </a:solidFill>
                <a:cs typeface="Calibri Light" panose="020F0302020204030204" pitchFamily="34" charset="0"/>
                <a:sym typeface="Arial"/>
              </a:rPr>
              <a:t>Customers: Air Force Unified Platform PMO, FBI Hybrid Threat Center, NSA, USCYBERCOM J6/J7/J9</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000" i="0" u="none" strike="noStrike" kern="0" cap="none" spc="0" normalizeH="0" baseline="0" noProof="0" dirty="0">
              <a:ln>
                <a:noFill/>
              </a:ln>
              <a:solidFill>
                <a:srgbClr val="000000"/>
              </a:solidFill>
              <a:effectLst/>
              <a:uLnTx/>
              <a:uFillTx/>
              <a:cs typeface="Calibri Light" panose="020F030202020403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Arial"/>
              <a:buChar char="•"/>
              <a:tabLst/>
              <a:defRPr/>
            </a:pPr>
            <a:r>
              <a:rPr kumimoji="0" lang="en-US" sz="2000" i="0" u="none" strike="noStrike" kern="0" cap="none" spc="0" normalizeH="0" baseline="0" noProof="0" dirty="0">
                <a:ln>
                  <a:noFill/>
                </a:ln>
                <a:solidFill>
                  <a:srgbClr val="000000"/>
                </a:solidFill>
                <a:effectLst/>
                <a:uLnTx/>
                <a:uFillTx/>
                <a:cs typeface="Calibri Light" panose="020F0302020204030204" pitchFamily="34" charset="0"/>
                <a:sym typeface="Arial"/>
              </a:rPr>
              <a:t>Strategic Partnerships: Dell, VMWare, SPLUNK, Recorded Futures, </a:t>
            </a:r>
            <a:r>
              <a:rPr kumimoji="0" lang="en-US" sz="2000" i="0" u="none" strike="noStrike" kern="0" cap="none" spc="0" normalizeH="0" baseline="0" noProof="0" dirty="0" err="1">
                <a:ln>
                  <a:noFill/>
                </a:ln>
                <a:solidFill>
                  <a:srgbClr val="000000"/>
                </a:solidFill>
                <a:effectLst/>
                <a:uLnTx/>
                <a:uFillTx/>
                <a:cs typeface="Calibri Light" panose="020F0302020204030204" pitchFamily="34" charset="0"/>
                <a:sym typeface="Arial"/>
              </a:rPr>
              <a:t>Eclypsium</a:t>
            </a:r>
            <a:r>
              <a:rPr kumimoji="0" lang="en-US" sz="2000" i="0" u="none" strike="noStrike" kern="0" cap="none" spc="0" normalizeH="0" baseline="0" noProof="0" dirty="0">
                <a:ln>
                  <a:noFill/>
                </a:ln>
                <a:solidFill>
                  <a:srgbClr val="000000"/>
                </a:solidFill>
                <a:effectLst/>
                <a:uLnTx/>
                <a:uFillTx/>
                <a:cs typeface="Calibri Light" panose="020F0302020204030204" pitchFamily="34" charset="0"/>
                <a:sym typeface="Arial"/>
              </a:rPr>
              <a:t>, HII, World Wide Technologies </a:t>
            </a:r>
          </a:p>
          <a:p>
            <a:pPr marL="342900" marR="0" lvl="0" indent="-342900" algn="l" defTabSz="914400" rtl="0" eaLnBrk="1" fontAlgn="auto" latinLnBrk="0" hangingPunct="1">
              <a:lnSpc>
                <a:spcPct val="100000"/>
              </a:lnSpc>
              <a:spcBef>
                <a:spcPts val="0"/>
              </a:spcBef>
              <a:spcAft>
                <a:spcPts val="0"/>
              </a:spcAft>
              <a:buClr>
                <a:srgbClr val="000000"/>
              </a:buClr>
              <a:buSzPts val="2400"/>
              <a:buFont typeface="Arial"/>
              <a:buChar char="•"/>
              <a:tabLst/>
              <a:defRPr/>
            </a:pPr>
            <a:endParaRPr lang="en-US" sz="2000" spc="0" dirty="0">
              <a:solidFill>
                <a:srgbClr val="000000"/>
              </a:solidFill>
              <a:cs typeface="Calibri Light" panose="020F0302020204030204" pitchFamily="34" charset="0"/>
              <a:sym typeface="Arial"/>
            </a:endParaRPr>
          </a:p>
        </p:txBody>
      </p:sp>
      <p:cxnSp>
        <p:nvCxnSpPr>
          <p:cNvPr id="5" name="Straight Connector 4">
            <a:extLst>
              <a:ext uri="{FF2B5EF4-FFF2-40B4-BE49-F238E27FC236}">
                <a16:creationId xmlns:a16="http://schemas.microsoft.com/office/drawing/2014/main" id="{9D91E648-D758-47E2-ACE0-0DDDA76691F5}"/>
              </a:ext>
            </a:extLst>
          </p:cNvPr>
          <p:cNvCxnSpPr/>
          <p:nvPr/>
        </p:nvCxnSpPr>
        <p:spPr>
          <a:xfrm>
            <a:off x="6204639" y="933662"/>
            <a:ext cx="4504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4CA62EB-BBED-46F5-974F-F2A5ABDD0B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80" y="140680"/>
            <a:ext cx="530769" cy="528926"/>
          </a:xfrm>
          <a:prstGeom prst="rect">
            <a:avLst/>
          </a:prstGeom>
        </p:spPr>
      </p:pic>
    </p:spTree>
    <p:extLst>
      <p:ext uri="{BB962C8B-B14F-4D97-AF65-F5344CB8AC3E}">
        <p14:creationId xmlns:p14="http://schemas.microsoft.com/office/powerpoint/2010/main" val="3777860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p:nvPr/>
        </p:nvSpPr>
        <p:spPr>
          <a:xfrm>
            <a:off x="6622026" y="5877763"/>
            <a:ext cx="4114800" cy="980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dirty="0"/>
          </a:p>
        </p:txBody>
      </p: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cxnSp>
        <p:nvCxnSpPr>
          <p:cNvPr id="134" name="Google Shape;134;p2"/>
          <p:cNvCxnSpPr/>
          <p:nvPr/>
        </p:nvCxnSpPr>
        <p:spPr>
          <a:xfrm>
            <a:off x="7681368" y="6520918"/>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9" name="Google Shape;144;p3">
            <a:extLst>
              <a:ext uri="{FF2B5EF4-FFF2-40B4-BE49-F238E27FC236}">
                <a16:creationId xmlns:a16="http://schemas.microsoft.com/office/drawing/2014/main" id="{021461E4-8FEF-3239-C4D6-0712AC22E5BB}"/>
              </a:ext>
            </a:extLst>
          </p:cNvPr>
          <p:cNvSpPr txBox="1">
            <a:spLocks/>
          </p:cNvSpPr>
          <p:nvPr/>
        </p:nvSpPr>
        <p:spPr>
          <a:xfrm>
            <a:off x="803358" y="-86613"/>
            <a:ext cx="10416330"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4000" dirty="0"/>
              <a:t>Joint Deployable Kit – Analytic Node</a:t>
            </a:r>
            <a:endParaRPr lang="en-US" dirty="0"/>
          </a:p>
        </p:txBody>
      </p:sp>
      <p:sp>
        <p:nvSpPr>
          <p:cNvPr id="19" name="Rectangle 18">
            <a:extLst>
              <a:ext uri="{FF2B5EF4-FFF2-40B4-BE49-F238E27FC236}">
                <a16:creationId xmlns:a16="http://schemas.microsoft.com/office/drawing/2014/main" id="{478B1CE1-EC2B-4DFE-F983-F057D5C7826E}"/>
              </a:ext>
            </a:extLst>
          </p:cNvPr>
          <p:cNvSpPr/>
          <p:nvPr/>
        </p:nvSpPr>
        <p:spPr>
          <a:xfrm>
            <a:off x="8420523" y="1895905"/>
            <a:ext cx="3032321" cy="3595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Backlog Highlights</a:t>
            </a:r>
            <a:r>
              <a:rPr lang="en-US" b="1" i="1" dirty="0">
                <a:solidFill>
                  <a:schemeClr val="tx1"/>
                </a:solidFill>
              </a:rPr>
              <a:t>:</a:t>
            </a:r>
          </a:p>
          <a:p>
            <a:pPr algn="ctr"/>
            <a:endParaRPr lang="en-US" b="1" dirty="0">
              <a:solidFill>
                <a:schemeClr val="tx1"/>
              </a:solidFill>
            </a:endParaRPr>
          </a:p>
          <a:p>
            <a:r>
              <a:rPr lang="en-US" i="1" dirty="0">
                <a:solidFill>
                  <a:schemeClr val="tx1"/>
                </a:solidFill>
              </a:rPr>
              <a:t>In Development/Prototyped</a:t>
            </a:r>
            <a:r>
              <a:rPr lang="en-US" dirty="0">
                <a:solidFill>
                  <a:schemeClr val="tx1"/>
                </a:solidFill>
              </a:rPr>
              <a:t>:</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RHEL (Licensed Red Hat) *</a:t>
            </a:r>
          </a:p>
          <a:p>
            <a:pPr marL="285750" indent="-285750">
              <a:buFont typeface="Arial" panose="020B0604020202020204" pitchFamily="34" charset="0"/>
              <a:buChar char="•"/>
            </a:pPr>
            <a:r>
              <a:rPr lang="en-US" dirty="0">
                <a:solidFill>
                  <a:schemeClr val="tx1"/>
                </a:solidFill>
              </a:rPr>
              <a:t>VCenter (VMware) *</a:t>
            </a:r>
          </a:p>
          <a:p>
            <a:pPr marL="285750" indent="-285750">
              <a:buFont typeface="Arial" panose="020B0604020202020204" pitchFamily="34" charset="0"/>
              <a:buChar char="•"/>
            </a:pPr>
            <a:r>
              <a:rPr lang="en-US" dirty="0">
                <a:solidFill>
                  <a:schemeClr val="tx1"/>
                </a:solidFill>
              </a:rPr>
              <a:t>MISP</a:t>
            </a:r>
          </a:p>
          <a:p>
            <a:pPr marL="285750" indent="-285750">
              <a:buFont typeface="Arial" panose="020B0604020202020204" pitchFamily="34" charset="0"/>
              <a:buChar char="•"/>
            </a:pPr>
            <a:r>
              <a:rPr lang="en-US" dirty="0">
                <a:solidFill>
                  <a:schemeClr val="tx1"/>
                </a:solidFill>
              </a:rPr>
              <a:t>Project IKE</a:t>
            </a:r>
          </a:p>
          <a:p>
            <a:pPr marL="285750" indent="-285750">
              <a:buFont typeface="Arial" panose="020B0604020202020204" pitchFamily="34" charset="0"/>
              <a:buChar char="•"/>
            </a:pPr>
            <a:r>
              <a:rPr lang="en-US" dirty="0">
                <a:solidFill>
                  <a:schemeClr val="tx1"/>
                </a:solidFill>
              </a:rPr>
              <a:t>ESXi Networking Customization</a:t>
            </a:r>
          </a:p>
          <a:p>
            <a:pPr marL="285750" indent="-285750">
              <a:buFont typeface="Arial" panose="020B0604020202020204" pitchFamily="34" charset="0"/>
              <a:buChar char="•"/>
            </a:pPr>
            <a:r>
              <a:rPr lang="en-US" dirty="0">
                <a:solidFill>
                  <a:schemeClr val="tx1"/>
                </a:solidFill>
              </a:rPr>
              <a:t>FireEye HX</a:t>
            </a:r>
          </a:p>
          <a:p>
            <a:pPr algn="ctr"/>
            <a:endParaRPr lang="en-US" dirty="0">
              <a:solidFill>
                <a:schemeClr val="tx1"/>
              </a:solidFill>
            </a:endParaRPr>
          </a:p>
          <a:p>
            <a:r>
              <a:rPr lang="en-US" i="1" dirty="0">
                <a:solidFill>
                  <a:schemeClr val="tx1"/>
                </a:solidFill>
              </a:rPr>
              <a:t>Planned:</a:t>
            </a:r>
          </a:p>
          <a:p>
            <a:endParaRPr lang="en-US" i="1" dirty="0">
              <a:solidFill>
                <a:schemeClr val="tx1"/>
              </a:solidFill>
            </a:endParaRPr>
          </a:p>
          <a:p>
            <a:pPr marL="285750" indent="-285750">
              <a:buFont typeface="Arial" panose="020B0604020202020204" pitchFamily="34" charset="0"/>
              <a:buChar char="•"/>
            </a:pPr>
            <a:r>
              <a:rPr lang="en-US" dirty="0">
                <a:solidFill>
                  <a:schemeClr val="tx1"/>
                </a:solidFill>
              </a:rPr>
              <a:t>Red Hat Open Shift</a:t>
            </a:r>
          </a:p>
          <a:p>
            <a:pPr marL="285750" indent="-285750">
              <a:buFont typeface="Arial" panose="020B0604020202020204" pitchFamily="34" charset="0"/>
              <a:buChar char="•"/>
            </a:pPr>
            <a:r>
              <a:rPr lang="en-US" dirty="0">
                <a:solidFill>
                  <a:schemeClr val="tx1"/>
                </a:solidFill>
              </a:rPr>
              <a:t>VSANs (VMware)</a:t>
            </a:r>
          </a:p>
          <a:p>
            <a:endParaRPr lang="en-US" dirty="0">
              <a:solidFill>
                <a:schemeClr val="tx1"/>
              </a:solidFill>
            </a:endParaRPr>
          </a:p>
        </p:txBody>
      </p:sp>
      <p:cxnSp>
        <p:nvCxnSpPr>
          <p:cNvPr id="2" name="Google Shape;151;p3">
            <a:extLst>
              <a:ext uri="{FF2B5EF4-FFF2-40B4-BE49-F238E27FC236}">
                <a16:creationId xmlns:a16="http://schemas.microsoft.com/office/drawing/2014/main" id="{43876DDE-7192-09FC-CAC7-4641B940A107}"/>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7" name="Rectangle 6">
            <a:extLst>
              <a:ext uri="{FF2B5EF4-FFF2-40B4-BE49-F238E27FC236}">
                <a16:creationId xmlns:a16="http://schemas.microsoft.com/office/drawing/2014/main" id="{5B10984F-067A-EF0C-C389-B6A250C75AC9}"/>
              </a:ext>
            </a:extLst>
          </p:cNvPr>
          <p:cNvSpPr/>
          <p:nvPr/>
        </p:nvSpPr>
        <p:spPr>
          <a:xfrm>
            <a:off x="572057" y="2880060"/>
            <a:ext cx="2981109" cy="166748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Case 3: Analytic Node: Virtualization Platform</a:t>
            </a:r>
          </a:p>
          <a:p>
            <a:pPr algn="ctr"/>
            <a:endParaRPr lang="en-US" sz="1100" dirty="0"/>
          </a:p>
          <a:p>
            <a:pPr algn="ctr"/>
            <a:r>
              <a:rPr lang="en-US" sz="1100" dirty="0"/>
              <a:t>Dell Power Edge R6515: 64x Core AMD EPYC 7702P</a:t>
            </a:r>
          </a:p>
          <a:p>
            <a:pPr algn="ctr"/>
            <a:r>
              <a:rPr lang="en-US" sz="1100" dirty="0"/>
              <a:t>512 GB Memory, 30 TB NVME 2.0 ( 2 slots): </a:t>
            </a:r>
          </a:p>
          <a:p>
            <a:pPr algn="ctr"/>
            <a:r>
              <a:rPr lang="en-US" sz="1100" dirty="0"/>
              <a:t>(12 More Bays Available for additional storage)</a:t>
            </a:r>
          </a:p>
        </p:txBody>
      </p:sp>
      <p:pic>
        <p:nvPicPr>
          <p:cNvPr id="10" name="Picture 9">
            <a:extLst>
              <a:ext uri="{FF2B5EF4-FFF2-40B4-BE49-F238E27FC236}">
                <a16:creationId xmlns:a16="http://schemas.microsoft.com/office/drawing/2014/main" id="{C99CA320-5209-6E16-1ED6-C21D18BA678E}"/>
              </a:ext>
            </a:extLst>
          </p:cNvPr>
          <p:cNvPicPr>
            <a:picLocks noChangeAspect="1"/>
          </p:cNvPicPr>
          <p:nvPr/>
        </p:nvPicPr>
        <p:blipFill>
          <a:blip r:embed="rId4"/>
          <a:stretch>
            <a:fillRect/>
          </a:stretch>
        </p:blipFill>
        <p:spPr>
          <a:xfrm>
            <a:off x="3553166" y="1003523"/>
            <a:ext cx="4258003" cy="5256597"/>
          </a:xfrm>
          <a:prstGeom prst="rect">
            <a:avLst/>
          </a:prstGeom>
        </p:spPr>
      </p:pic>
      <p:pic>
        <p:nvPicPr>
          <p:cNvPr id="5" name="Picture 4">
            <a:extLst>
              <a:ext uri="{FF2B5EF4-FFF2-40B4-BE49-F238E27FC236}">
                <a16:creationId xmlns:a16="http://schemas.microsoft.com/office/drawing/2014/main" id="{2FC00692-E409-1C4A-1C9C-D974B283A84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7510" y="4557860"/>
            <a:ext cx="2925656" cy="1963058"/>
          </a:xfrm>
          <a:prstGeom prst="rect">
            <a:avLst/>
          </a:prstGeom>
        </p:spPr>
      </p:pic>
      <p:pic>
        <p:nvPicPr>
          <p:cNvPr id="4" name="Google Shape;129;p2">
            <a:extLst>
              <a:ext uri="{FF2B5EF4-FFF2-40B4-BE49-F238E27FC236}">
                <a16:creationId xmlns:a16="http://schemas.microsoft.com/office/drawing/2014/main" id="{6E0034AA-3A2A-4057-ED9C-DF448FCFEA7C}"/>
              </a:ext>
            </a:extLst>
          </p:cNvPr>
          <p:cNvPicPr preferRelativeResize="0">
            <a:picLocks/>
          </p:cNvPicPr>
          <p:nvPr/>
        </p:nvPicPr>
        <p:blipFill rotWithShape="1">
          <a:blip r:embed="rId6" cstate="screen">
            <a:extLst>
              <a:ext uri="{28A0092B-C50C-407E-A947-70E740481C1C}">
                <a14:useLocalDpi xmlns:a14="http://schemas.microsoft.com/office/drawing/2010/main"/>
              </a:ext>
            </a:extLst>
          </a:blip>
          <a:srcRect/>
          <a:stretch/>
        </p:blipFill>
        <p:spPr>
          <a:xfrm>
            <a:off x="392723" y="1081855"/>
            <a:ext cx="4114800" cy="1064627"/>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6" name="Rectangle 5">
            <a:extLst>
              <a:ext uri="{FF2B5EF4-FFF2-40B4-BE49-F238E27FC236}">
                <a16:creationId xmlns:a16="http://schemas.microsoft.com/office/drawing/2014/main" id="{9C5FAD57-8B02-6C31-A177-869258895B53}"/>
              </a:ext>
            </a:extLst>
          </p:cNvPr>
          <p:cNvSpPr/>
          <p:nvPr/>
        </p:nvSpPr>
        <p:spPr>
          <a:xfrm>
            <a:off x="388155" y="1064374"/>
            <a:ext cx="4114801" cy="1091544"/>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264D1E-58B3-34F5-442B-4D83B841FA0E}"/>
              </a:ext>
            </a:extLst>
          </p:cNvPr>
          <p:cNvSpPr txBox="1"/>
          <p:nvPr/>
        </p:nvSpPr>
        <p:spPr>
          <a:xfrm>
            <a:off x="403965" y="1146625"/>
            <a:ext cx="4114800" cy="1000274"/>
          </a:xfrm>
          <a:prstGeom prst="rect">
            <a:avLst/>
          </a:prstGeom>
          <a:noFill/>
        </p:spPr>
        <p:txBody>
          <a:bodyPr wrap="square" rtlCol="0">
            <a:spAutoFit/>
          </a:bodyPr>
          <a:lstStyle/>
          <a:p>
            <a:pPr>
              <a:spcAft>
                <a:spcPts val="600"/>
              </a:spcAft>
              <a:buSzPts val="2400"/>
            </a:pPr>
            <a:r>
              <a:rPr lang="en-US" sz="1800" b="1" dirty="0">
                <a:latin typeface="Calibri"/>
                <a:cs typeface="Calibri"/>
                <a:sym typeface="Calibri"/>
              </a:rPr>
              <a:t>Will be able to leverage Virtual Machines or Containers; system is </a:t>
            </a:r>
            <a:r>
              <a:rPr lang="en-US" sz="1800" b="1" u="sng" dirty="0">
                <a:latin typeface="Calibri"/>
                <a:cs typeface="Calibri"/>
                <a:sym typeface="Calibri"/>
              </a:rPr>
              <a:t>agnostic</a:t>
            </a:r>
          </a:p>
          <a:p>
            <a:pPr>
              <a:spcAft>
                <a:spcPts val="600"/>
              </a:spcAft>
              <a:buSzPts val="2400"/>
            </a:pPr>
            <a:endParaRPr lang="en-US" sz="1800" b="1" dirty="0">
              <a:latin typeface="Calibri"/>
              <a:cs typeface="Calibri"/>
              <a:sym typeface="Calibri"/>
            </a:endParaRPr>
          </a:p>
        </p:txBody>
      </p:sp>
    </p:spTree>
    <p:extLst>
      <p:ext uri="{BB962C8B-B14F-4D97-AF65-F5344CB8AC3E}">
        <p14:creationId xmlns:p14="http://schemas.microsoft.com/office/powerpoint/2010/main" val="3420743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dirty="0"/>
          </a:p>
        </p:txBody>
      </p: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cxnSp>
        <p:nvCxnSpPr>
          <p:cNvPr id="134" name="Google Shape;134;p2"/>
          <p:cNvCxnSpPr/>
          <p:nvPr/>
        </p:nvCxnSpPr>
        <p:spPr>
          <a:xfrm>
            <a:off x="7681368" y="6520918"/>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9" name="Google Shape;144;p3">
            <a:extLst>
              <a:ext uri="{FF2B5EF4-FFF2-40B4-BE49-F238E27FC236}">
                <a16:creationId xmlns:a16="http://schemas.microsoft.com/office/drawing/2014/main" id="{021461E4-8FEF-3239-C4D6-0712AC22E5BB}"/>
              </a:ext>
            </a:extLst>
          </p:cNvPr>
          <p:cNvSpPr txBox="1">
            <a:spLocks/>
          </p:cNvSpPr>
          <p:nvPr/>
        </p:nvSpPr>
        <p:spPr>
          <a:xfrm>
            <a:off x="803358" y="-86613"/>
            <a:ext cx="10416330"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4000" dirty="0"/>
              <a:t>Joint Deployable Kit – Sensor Node(s)</a:t>
            </a:r>
            <a:endParaRPr lang="en-US" dirty="0"/>
          </a:p>
        </p:txBody>
      </p:sp>
      <p:sp>
        <p:nvSpPr>
          <p:cNvPr id="19" name="Rectangle 18">
            <a:extLst>
              <a:ext uri="{FF2B5EF4-FFF2-40B4-BE49-F238E27FC236}">
                <a16:creationId xmlns:a16="http://schemas.microsoft.com/office/drawing/2014/main" id="{478B1CE1-EC2B-4DFE-F983-F057D5C7826E}"/>
              </a:ext>
            </a:extLst>
          </p:cNvPr>
          <p:cNvSpPr/>
          <p:nvPr/>
        </p:nvSpPr>
        <p:spPr>
          <a:xfrm>
            <a:off x="8473856" y="1912843"/>
            <a:ext cx="2925656" cy="41078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Backlog Highlights</a:t>
            </a:r>
            <a:r>
              <a:rPr lang="en-US" b="1" i="1" dirty="0">
                <a:solidFill>
                  <a:schemeClr val="tx1"/>
                </a:solidFill>
              </a:rPr>
              <a:t>:</a:t>
            </a:r>
          </a:p>
          <a:p>
            <a:pPr algn="ctr"/>
            <a:endParaRPr lang="en-US" b="1" dirty="0">
              <a:solidFill>
                <a:schemeClr val="tx1"/>
              </a:solidFill>
            </a:endParaRPr>
          </a:p>
          <a:p>
            <a:r>
              <a:rPr lang="en-US" i="1" dirty="0">
                <a:solidFill>
                  <a:schemeClr val="tx1"/>
                </a:solidFill>
              </a:rPr>
              <a:t>In Development/Prototyped</a:t>
            </a:r>
            <a:r>
              <a:rPr lang="en-US" dirty="0">
                <a:solidFill>
                  <a:schemeClr val="tx1"/>
                </a:solidFill>
              </a:rPr>
              <a:t>:</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Offline Security Onion Install</a:t>
            </a:r>
          </a:p>
          <a:p>
            <a:pPr marL="285750" indent="-285750">
              <a:buFont typeface="Arial" panose="020B0604020202020204" pitchFamily="34" charset="0"/>
              <a:buChar char="•"/>
            </a:pPr>
            <a:r>
              <a:rPr lang="en-US" dirty="0">
                <a:solidFill>
                  <a:schemeClr val="tx1"/>
                </a:solidFill>
              </a:rPr>
              <a:t>Distributed Security Onion </a:t>
            </a:r>
          </a:p>
          <a:p>
            <a:pPr marL="285750" indent="-285750">
              <a:buFont typeface="Arial" panose="020B0604020202020204" pitchFamily="34" charset="0"/>
              <a:buChar char="•"/>
            </a:pPr>
            <a:r>
              <a:rPr lang="en-US" dirty="0">
                <a:solidFill>
                  <a:schemeClr val="tx1"/>
                </a:solidFill>
              </a:rPr>
              <a:t>MISP</a:t>
            </a:r>
          </a:p>
          <a:p>
            <a:pPr marL="285750" indent="-285750">
              <a:buFont typeface="Arial" panose="020B0604020202020204" pitchFamily="34" charset="0"/>
              <a:buChar char="•"/>
            </a:pPr>
            <a:r>
              <a:rPr lang="en-US" dirty="0">
                <a:solidFill>
                  <a:schemeClr val="tx1"/>
                </a:solidFill>
              </a:rPr>
              <a:t>SEE Custom Sensor Role</a:t>
            </a:r>
          </a:p>
          <a:p>
            <a:pPr marL="285750" indent="-285750">
              <a:buFont typeface="Arial" panose="020B0604020202020204" pitchFamily="34" charset="0"/>
              <a:buChar char="•"/>
            </a:pPr>
            <a:r>
              <a:rPr lang="en-US" dirty="0">
                <a:solidFill>
                  <a:schemeClr val="tx1"/>
                </a:solidFill>
              </a:rPr>
              <a:t>UP COSMIC ARRAY Integration</a:t>
            </a:r>
          </a:p>
          <a:p>
            <a:pPr marL="285750" indent="-285750">
              <a:buFont typeface="Arial" panose="020B0604020202020204" pitchFamily="34" charset="0"/>
              <a:buChar char="•"/>
            </a:pPr>
            <a:endParaRPr lang="en-US" dirty="0">
              <a:solidFill>
                <a:schemeClr val="tx1"/>
              </a:solidFill>
            </a:endParaRPr>
          </a:p>
          <a:p>
            <a:pPr algn="ctr"/>
            <a:endParaRPr lang="en-US" dirty="0">
              <a:solidFill>
                <a:schemeClr val="tx1"/>
              </a:solidFill>
            </a:endParaRPr>
          </a:p>
          <a:p>
            <a:r>
              <a:rPr lang="en-US" i="1" dirty="0">
                <a:solidFill>
                  <a:schemeClr val="tx1"/>
                </a:solidFill>
              </a:rPr>
              <a:t>Planned:</a:t>
            </a:r>
          </a:p>
          <a:p>
            <a:pPr marL="285750" indent="-285750">
              <a:buFont typeface="Arial" panose="020B0604020202020204" pitchFamily="34" charset="0"/>
              <a:buChar char="•"/>
            </a:pPr>
            <a:r>
              <a:rPr lang="en-US" dirty="0">
                <a:solidFill>
                  <a:schemeClr val="tx1"/>
                </a:solidFill>
              </a:rPr>
              <a:t>Core Lite </a:t>
            </a:r>
          </a:p>
          <a:p>
            <a:pPr marL="285750" indent="-285750">
              <a:buFont typeface="Arial" panose="020B0604020202020204" pitchFamily="34" charset="0"/>
              <a:buChar char="•"/>
            </a:pPr>
            <a:r>
              <a:rPr lang="en-US" dirty="0">
                <a:solidFill>
                  <a:schemeClr val="tx1"/>
                </a:solidFill>
              </a:rPr>
              <a:t>Testing Network through put on various sensor hardware platforms</a:t>
            </a:r>
          </a:p>
        </p:txBody>
      </p:sp>
      <p:cxnSp>
        <p:nvCxnSpPr>
          <p:cNvPr id="3" name="Google Shape;151;p3">
            <a:extLst>
              <a:ext uri="{FF2B5EF4-FFF2-40B4-BE49-F238E27FC236}">
                <a16:creationId xmlns:a16="http://schemas.microsoft.com/office/drawing/2014/main" id="{A440D334-781F-DCC3-886E-81F3822C8F11}"/>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5" name="Rectangle 4">
            <a:extLst>
              <a:ext uri="{FF2B5EF4-FFF2-40B4-BE49-F238E27FC236}">
                <a16:creationId xmlns:a16="http://schemas.microsoft.com/office/drawing/2014/main" id="{84F32A6B-3894-1C63-62AA-FB337C55C01F}"/>
              </a:ext>
            </a:extLst>
          </p:cNvPr>
          <p:cNvSpPr/>
          <p:nvPr/>
        </p:nvSpPr>
        <p:spPr>
          <a:xfrm>
            <a:off x="140680" y="2176840"/>
            <a:ext cx="3959828" cy="18476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Case 2: Sensor Nodes</a:t>
            </a:r>
          </a:p>
          <a:p>
            <a:pPr algn="ctr"/>
            <a:endParaRPr lang="en-US" sz="1100" i="1" dirty="0"/>
          </a:p>
          <a:p>
            <a:pPr algn="ctr"/>
            <a:r>
              <a:rPr lang="en-US" sz="1100" i="1" dirty="0"/>
              <a:t>Small Sensor</a:t>
            </a:r>
            <a:r>
              <a:rPr lang="en-US" sz="1100" dirty="0"/>
              <a:t>:  Dell Precision 3260:  16x Core i9 (2x 8 Cores)Cores, </a:t>
            </a:r>
          </a:p>
          <a:p>
            <a:pPr algn="ctr"/>
            <a:r>
              <a:rPr lang="en-US" sz="1100" dirty="0"/>
              <a:t>64 GB Memory, 8 TB NVME M.2 Storage, 1 x 1GB onboard, 4x 1B PCI Card</a:t>
            </a:r>
          </a:p>
          <a:p>
            <a:pPr algn="ctr"/>
            <a:endParaRPr lang="en-US" sz="1100" dirty="0"/>
          </a:p>
          <a:p>
            <a:pPr algn="ctr"/>
            <a:r>
              <a:rPr lang="en-US" sz="1100" i="1" dirty="0"/>
              <a:t>Large Sensor</a:t>
            </a:r>
            <a:r>
              <a:rPr lang="en-US" sz="1100" dirty="0"/>
              <a:t>: Padova Supermicro Edge Server:  32 x Core Xeon </a:t>
            </a:r>
          </a:p>
          <a:p>
            <a:pPr algn="ctr"/>
            <a:r>
              <a:rPr lang="en-US" sz="1100" dirty="0"/>
              <a:t>128 GB Memory, 2 TB Storage; 6x 1GB Onboard, 2x SFP 10GB, 1x Mgmt.</a:t>
            </a:r>
            <a:endParaRPr lang="en-US" dirty="0"/>
          </a:p>
        </p:txBody>
      </p:sp>
      <p:sp>
        <p:nvSpPr>
          <p:cNvPr id="12" name="Rectangle 11">
            <a:extLst>
              <a:ext uri="{FF2B5EF4-FFF2-40B4-BE49-F238E27FC236}">
                <a16:creationId xmlns:a16="http://schemas.microsoft.com/office/drawing/2014/main" id="{9E72AD1A-7C52-DBC3-716A-D6E987418223}"/>
              </a:ext>
            </a:extLst>
          </p:cNvPr>
          <p:cNvSpPr/>
          <p:nvPr/>
        </p:nvSpPr>
        <p:spPr>
          <a:xfrm>
            <a:off x="397164" y="2530764"/>
            <a:ext cx="976408" cy="20849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0F8BC91-9AF9-5055-E051-7D9471D0CEB1}"/>
              </a:ext>
            </a:extLst>
          </p:cNvPr>
          <p:cNvSpPr/>
          <p:nvPr/>
        </p:nvSpPr>
        <p:spPr>
          <a:xfrm>
            <a:off x="257235" y="3356554"/>
            <a:ext cx="906547" cy="208499"/>
          </a:xfrm>
          <a:prstGeom prst="rect">
            <a:avLst/>
          </a:prstGeom>
          <a:no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ADE164B-0642-E175-71C7-11C586AD209B}"/>
              </a:ext>
            </a:extLst>
          </p:cNvPr>
          <p:cNvPicPr>
            <a:picLocks noChangeAspect="1"/>
          </p:cNvPicPr>
          <p:nvPr/>
        </p:nvPicPr>
        <p:blipFill>
          <a:blip r:embed="rId4"/>
          <a:stretch>
            <a:fillRect/>
          </a:stretch>
        </p:blipFill>
        <p:spPr>
          <a:xfrm>
            <a:off x="4074140" y="1016400"/>
            <a:ext cx="3510093" cy="5371696"/>
          </a:xfrm>
          <a:prstGeom prst="rect">
            <a:avLst/>
          </a:prstGeom>
        </p:spPr>
      </p:pic>
      <p:pic>
        <p:nvPicPr>
          <p:cNvPr id="8" name="Picture 7">
            <a:extLst>
              <a:ext uri="{FF2B5EF4-FFF2-40B4-BE49-F238E27FC236}">
                <a16:creationId xmlns:a16="http://schemas.microsoft.com/office/drawing/2014/main" id="{5A1D2E4F-AB73-6057-18DE-664468CCEAD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1110582" y="3491209"/>
            <a:ext cx="2357571" cy="3510092"/>
          </a:xfrm>
          <a:prstGeom prst="rect">
            <a:avLst/>
          </a:prstGeom>
        </p:spPr>
      </p:pic>
      <p:sp>
        <p:nvSpPr>
          <p:cNvPr id="10" name="Rectangle 9">
            <a:extLst>
              <a:ext uri="{FF2B5EF4-FFF2-40B4-BE49-F238E27FC236}">
                <a16:creationId xmlns:a16="http://schemas.microsoft.com/office/drawing/2014/main" id="{C79371F8-5BE6-1580-9522-AEB219DF05F7}"/>
              </a:ext>
            </a:extLst>
          </p:cNvPr>
          <p:cNvSpPr/>
          <p:nvPr/>
        </p:nvSpPr>
        <p:spPr>
          <a:xfrm>
            <a:off x="2253772" y="4784731"/>
            <a:ext cx="1790641" cy="519345"/>
          </a:xfrm>
          <a:prstGeom prst="rect">
            <a:avLst/>
          </a:prstGeom>
          <a:no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2792A7C-28FB-3C71-7309-FCEEF4B722B6}"/>
              </a:ext>
            </a:extLst>
          </p:cNvPr>
          <p:cNvSpPr/>
          <p:nvPr/>
        </p:nvSpPr>
        <p:spPr>
          <a:xfrm>
            <a:off x="2663670" y="4298048"/>
            <a:ext cx="1356033" cy="47452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oogle Shape;129;p2">
            <a:extLst>
              <a:ext uri="{FF2B5EF4-FFF2-40B4-BE49-F238E27FC236}">
                <a16:creationId xmlns:a16="http://schemas.microsoft.com/office/drawing/2014/main" id="{A62BC1F8-9D86-3B7D-3FFF-E0BE13A0F8DD}"/>
              </a:ext>
            </a:extLst>
          </p:cNvPr>
          <p:cNvPicPr preferRelativeResize="0">
            <a:picLocks/>
          </p:cNvPicPr>
          <p:nvPr/>
        </p:nvPicPr>
        <p:blipFill rotWithShape="1">
          <a:blip r:embed="rId6" cstate="screen">
            <a:extLst>
              <a:ext uri="{28A0092B-C50C-407E-A947-70E740481C1C}">
                <a14:useLocalDpi xmlns:a14="http://schemas.microsoft.com/office/drawing/2010/main"/>
              </a:ext>
            </a:extLst>
          </a:blip>
          <a:srcRect/>
          <a:stretch/>
        </p:blipFill>
        <p:spPr>
          <a:xfrm>
            <a:off x="385922" y="934996"/>
            <a:ext cx="4114800" cy="1064627"/>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6" name="Rectangle 5">
            <a:extLst>
              <a:ext uri="{FF2B5EF4-FFF2-40B4-BE49-F238E27FC236}">
                <a16:creationId xmlns:a16="http://schemas.microsoft.com/office/drawing/2014/main" id="{2A7D67B4-D201-FB4B-46B5-0D63BCA6A376}"/>
              </a:ext>
            </a:extLst>
          </p:cNvPr>
          <p:cNvSpPr/>
          <p:nvPr/>
        </p:nvSpPr>
        <p:spPr>
          <a:xfrm>
            <a:off x="381354" y="917515"/>
            <a:ext cx="4114801" cy="1091544"/>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DF0EF42-FC87-75D7-038E-D851F3BE0E7D}"/>
              </a:ext>
            </a:extLst>
          </p:cNvPr>
          <p:cNvSpPr txBox="1"/>
          <p:nvPr/>
        </p:nvSpPr>
        <p:spPr>
          <a:xfrm>
            <a:off x="397164" y="999766"/>
            <a:ext cx="4114800" cy="1277273"/>
          </a:xfrm>
          <a:prstGeom prst="rect">
            <a:avLst/>
          </a:prstGeom>
          <a:noFill/>
        </p:spPr>
        <p:txBody>
          <a:bodyPr wrap="square" rtlCol="0">
            <a:spAutoFit/>
          </a:bodyPr>
          <a:lstStyle/>
          <a:p>
            <a:pPr>
              <a:spcAft>
                <a:spcPts val="600"/>
              </a:spcAft>
              <a:buSzPts val="2400"/>
            </a:pPr>
            <a:r>
              <a:rPr lang="en-US" sz="1800" b="1" dirty="0">
                <a:latin typeface="Calibri"/>
                <a:cs typeface="Calibri"/>
                <a:sym typeface="Calibri"/>
              </a:rPr>
              <a:t>Roadmap: Estimates for hardware throughput, use Security Onion to benchmark sensor (Best of Breed)</a:t>
            </a:r>
          </a:p>
          <a:p>
            <a:pPr>
              <a:spcAft>
                <a:spcPts val="600"/>
              </a:spcAft>
              <a:buSzPts val="2400"/>
            </a:pPr>
            <a:endParaRPr lang="en-US" sz="1800" b="1" dirty="0">
              <a:latin typeface="Calibri"/>
              <a:cs typeface="Calibri"/>
              <a:sym typeface="Calibri"/>
            </a:endParaRPr>
          </a:p>
        </p:txBody>
      </p:sp>
    </p:spTree>
    <p:extLst>
      <p:ext uri="{BB962C8B-B14F-4D97-AF65-F5344CB8AC3E}">
        <p14:creationId xmlns:p14="http://schemas.microsoft.com/office/powerpoint/2010/main" val="3450098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dirty="0"/>
          </a:p>
        </p:txBody>
      </p: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cxnSp>
        <p:nvCxnSpPr>
          <p:cNvPr id="134" name="Google Shape;134;p2"/>
          <p:cNvCxnSpPr/>
          <p:nvPr/>
        </p:nvCxnSpPr>
        <p:spPr>
          <a:xfrm>
            <a:off x="7681368" y="6520918"/>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9" name="Google Shape;144;p3">
            <a:extLst>
              <a:ext uri="{FF2B5EF4-FFF2-40B4-BE49-F238E27FC236}">
                <a16:creationId xmlns:a16="http://schemas.microsoft.com/office/drawing/2014/main" id="{021461E4-8FEF-3239-C4D6-0712AC22E5BB}"/>
              </a:ext>
            </a:extLst>
          </p:cNvPr>
          <p:cNvSpPr txBox="1">
            <a:spLocks/>
          </p:cNvSpPr>
          <p:nvPr/>
        </p:nvSpPr>
        <p:spPr>
          <a:xfrm>
            <a:off x="803358" y="-86613"/>
            <a:ext cx="10416330"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4000" dirty="0"/>
              <a:t>Joint Deployable Kit – Linux Analyst Laptop(s) </a:t>
            </a:r>
            <a:endParaRPr lang="en-US" dirty="0"/>
          </a:p>
        </p:txBody>
      </p:sp>
      <p:sp>
        <p:nvSpPr>
          <p:cNvPr id="19" name="Rectangle 18">
            <a:extLst>
              <a:ext uri="{FF2B5EF4-FFF2-40B4-BE49-F238E27FC236}">
                <a16:creationId xmlns:a16="http://schemas.microsoft.com/office/drawing/2014/main" id="{478B1CE1-EC2B-4DFE-F983-F057D5C7826E}"/>
              </a:ext>
            </a:extLst>
          </p:cNvPr>
          <p:cNvSpPr/>
          <p:nvPr/>
        </p:nvSpPr>
        <p:spPr>
          <a:xfrm>
            <a:off x="8189368" y="1415380"/>
            <a:ext cx="2925656" cy="3726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Backlog Highlights</a:t>
            </a:r>
            <a:r>
              <a:rPr lang="en-US" b="1" i="1" dirty="0">
                <a:solidFill>
                  <a:schemeClr val="tx1"/>
                </a:solidFill>
              </a:rPr>
              <a:t>:</a:t>
            </a:r>
          </a:p>
          <a:p>
            <a:pPr algn="ctr"/>
            <a:endParaRPr lang="en-US" b="1" dirty="0">
              <a:solidFill>
                <a:schemeClr val="tx1"/>
              </a:solidFill>
            </a:endParaRPr>
          </a:p>
          <a:p>
            <a:r>
              <a:rPr lang="en-US" i="1" dirty="0">
                <a:solidFill>
                  <a:schemeClr val="tx1"/>
                </a:solidFill>
              </a:rPr>
              <a:t>In Development/Prototyped</a:t>
            </a:r>
            <a:r>
              <a:rPr lang="en-US" dirty="0">
                <a:solidFill>
                  <a:schemeClr val="tx1"/>
                </a:solidFill>
              </a:rPr>
              <a:t>:</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Breaking larger roles into smaller atomic roles for better customization and testing</a:t>
            </a:r>
          </a:p>
          <a:p>
            <a:pPr marL="285750" indent="-285750">
              <a:buFont typeface="Arial" panose="020B0604020202020204" pitchFamily="34" charset="0"/>
              <a:buChar char="•"/>
            </a:pPr>
            <a:r>
              <a:rPr lang="en-US" dirty="0">
                <a:solidFill>
                  <a:schemeClr val="tx1"/>
                </a:solidFill>
              </a:rPr>
              <a:t>ZenMap</a:t>
            </a:r>
          </a:p>
          <a:p>
            <a:pPr marL="285750" indent="-285750">
              <a:buFont typeface="Arial" panose="020B0604020202020204" pitchFamily="34" charset="0"/>
              <a:buChar char="•"/>
            </a:pPr>
            <a:r>
              <a:rPr lang="en-US" dirty="0">
                <a:solidFill>
                  <a:schemeClr val="tx1"/>
                </a:solidFill>
              </a:rPr>
              <a:t>Volatility (multiple version support)</a:t>
            </a:r>
          </a:p>
          <a:p>
            <a:pPr marL="285750" indent="-285750">
              <a:buFont typeface="Arial" panose="020B0604020202020204" pitchFamily="34" charset="0"/>
              <a:buChar char="•"/>
            </a:pPr>
            <a:r>
              <a:rPr lang="en-US" dirty="0">
                <a:solidFill>
                  <a:schemeClr val="tx1"/>
                </a:solidFill>
              </a:rPr>
              <a:t>Cuckoo</a:t>
            </a:r>
          </a:p>
          <a:p>
            <a:pPr marL="285750" indent="-285750">
              <a:buFont typeface="Arial" panose="020B0604020202020204" pitchFamily="34" charset="0"/>
              <a:buChar char="•"/>
            </a:pPr>
            <a:endParaRPr lang="en-US" dirty="0">
              <a:solidFill>
                <a:schemeClr val="tx1"/>
              </a:solidFill>
            </a:endParaRPr>
          </a:p>
          <a:p>
            <a:pPr algn="ctr"/>
            <a:endParaRPr lang="en-US" dirty="0">
              <a:solidFill>
                <a:schemeClr val="tx1"/>
              </a:solidFill>
            </a:endParaRPr>
          </a:p>
          <a:p>
            <a:r>
              <a:rPr lang="en-US" i="1" dirty="0">
                <a:solidFill>
                  <a:schemeClr val="tx1"/>
                </a:solidFill>
              </a:rPr>
              <a:t>Planned:</a:t>
            </a:r>
          </a:p>
          <a:p>
            <a:pPr marL="285750" indent="-285750">
              <a:buFont typeface="Arial" panose="020B0604020202020204" pitchFamily="34" charset="0"/>
              <a:buChar char="•"/>
            </a:pPr>
            <a:r>
              <a:rPr lang="en-US" i="1" dirty="0">
                <a:solidFill>
                  <a:schemeClr val="tx1"/>
                </a:solidFill>
              </a:rPr>
              <a:t>Gathering Requirements from N-CPTs within CNMF</a:t>
            </a:r>
          </a:p>
          <a:p>
            <a:endParaRPr lang="en-US" dirty="0">
              <a:solidFill>
                <a:schemeClr val="tx1"/>
              </a:solidFill>
            </a:endParaRPr>
          </a:p>
        </p:txBody>
      </p:sp>
      <p:pic>
        <p:nvPicPr>
          <p:cNvPr id="18" name="Picture 17">
            <a:extLst>
              <a:ext uri="{FF2B5EF4-FFF2-40B4-BE49-F238E27FC236}">
                <a16:creationId xmlns:a16="http://schemas.microsoft.com/office/drawing/2014/main" id="{14693CF3-7983-7597-F290-643C5D0010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472" y="3995006"/>
            <a:ext cx="3004856" cy="2253642"/>
          </a:xfrm>
          <a:prstGeom prst="rect">
            <a:avLst/>
          </a:prstGeom>
        </p:spPr>
      </p:pic>
      <p:cxnSp>
        <p:nvCxnSpPr>
          <p:cNvPr id="2" name="Google Shape;151;p3">
            <a:extLst>
              <a:ext uri="{FF2B5EF4-FFF2-40B4-BE49-F238E27FC236}">
                <a16:creationId xmlns:a16="http://schemas.microsoft.com/office/drawing/2014/main" id="{C70F56E8-A0A2-5CBA-2EF9-3A6513BFD4FE}"/>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3" name="Rectangle 2">
            <a:extLst>
              <a:ext uri="{FF2B5EF4-FFF2-40B4-BE49-F238E27FC236}">
                <a16:creationId xmlns:a16="http://schemas.microsoft.com/office/drawing/2014/main" id="{A59D8194-D40D-882E-B5E7-A7BFBC3875D3}"/>
              </a:ext>
            </a:extLst>
          </p:cNvPr>
          <p:cNvSpPr/>
          <p:nvPr/>
        </p:nvSpPr>
        <p:spPr>
          <a:xfrm>
            <a:off x="771234" y="2615935"/>
            <a:ext cx="3004856" cy="13503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Backpack #3: </a:t>
            </a:r>
          </a:p>
          <a:p>
            <a:pPr algn="ctr"/>
            <a:r>
              <a:rPr lang="en-US" sz="1100" u="sng" dirty="0"/>
              <a:t>Analyst Laptop 2: Linux Variant</a:t>
            </a:r>
          </a:p>
          <a:p>
            <a:pPr algn="ctr"/>
            <a:r>
              <a:rPr lang="en-US" sz="1100" dirty="0"/>
              <a:t>Dell Inspiron 15 3000: i5 (4x Core)</a:t>
            </a:r>
          </a:p>
          <a:p>
            <a:pPr algn="ctr"/>
            <a:r>
              <a:rPr lang="en-US" sz="1100" dirty="0"/>
              <a:t>8 GB Memory, 256 Storage SSD</a:t>
            </a:r>
          </a:p>
          <a:p>
            <a:pPr algn="ctr"/>
            <a:endParaRPr lang="en-US" sz="1100" dirty="0"/>
          </a:p>
          <a:p>
            <a:pPr marL="171450" indent="-171450">
              <a:buFont typeface="Arial" panose="020B0604020202020204" pitchFamily="34" charset="0"/>
              <a:buChar char="•"/>
            </a:pPr>
            <a:r>
              <a:rPr lang="en-US" sz="1100" dirty="0"/>
              <a:t>External Display</a:t>
            </a:r>
          </a:p>
          <a:p>
            <a:pPr marL="171450" indent="-171450">
              <a:buFont typeface="Arial" panose="020B0604020202020204" pitchFamily="34" charset="0"/>
              <a:buChar char="•"/>
            </a:pPr>
            <a:r>
              <a:rPr lang="en-US" sz="1100" dirty="0"/>
              <a:t>Keyboard</a:t>
            </a:r>
          </a:p>
        </p:txBody>
      </p:sp>
      <p:pic>
        <p:nvPicPr>
          <p:cNvPr id="5" name="Picture 4">
            <a:extLst>
              <a:ext uri="{FF2B5EF4-FFF2-40B4-BE49-F238E27FC236}">
                <a16:creationId xmlns:a16="http://schemas.microsoft.com/office/drawing/2014/main" id="{EF0C1D84-D00E-52B1-71A3-6855E6807381}"/>
              </a:ext>
            </a:extLst>
          </p:cNvPr>
          <p:cNvPicPr>
            <a:picLocks noChangeAspect="1"/>
          </p:cNvPicPr>
          <p:nvPr/>
        </p:nvPicPr>
        <p:blipFill>
          <a:blip r:embed="rId5"/>
          <a:stretch>
            <a:fillRect/>
          </a:stretch>
        </p:blipFill>
        <p:spPr>
          <a:xfrm>
            <a:off x="3778950" y="792933"/>
            <a:ext cx="3309913" cy="5883068"/>
          </a:xfrm>
          <a:prstGeom prst="rect">
            <a:avLst/>
          </a:prstGeom>
        </p:spPr>
      </p:pic>
      <p:pic>
        <p:nvPicPr>
          <p:cNvPr id="10" name="Google Shape;129;p2">
            <a:extLst>
              <a:ext uri="{FF2B5EF4-FFF2-40B4-BE49-F238E27FC236}">
                <a16:creationId xmlns:a16="http://schemas.microsoft.com/office/drawing/2014/main" id="{DEEC4BDE-72D1-A761-BA03-407E7C1EB331}"/>
              </a:ext>
            </a:extLst>
          </p:cNvPr>
          <p:cNvPicPr preferRelativeResize="0">
            <a:picLocks/>
          </p:cNvPicPr>
          <p:nvPr/>
        </p:nvPicPr>
        <p:blipFill rotWithShape="1">
          <a:blip r:embed="rId6" cstate="screen">
            <a:extLst>
              <a:ext uri="{28A0092B-C50C-407E-A947-70E740481C1C}">
                <a14:useLocalDpi xmlns:a14="http://schemas.microsoft.com/office/drawing/2010/main"/>
              </a:ext>
            </a:extLst>
          </a:blip>
          <a:srcRect/>
          <a:stretch/>
        </p:blipFill>
        <p:spPr>
          <a:xfrm>
            <a:off x="7954376" y="5276572"/>
            <a:ext cx="4114800" cy="1064627"/>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11" name="Rectangle 10">
            <a:extLst>
              <a:ext uri="{FF2B5EF4-FFF2-40B4-BE49-F238E27FC236}">
                <a16:creationId xmlns:a16="http://schemas.microsoft.com/office/drawing/2014/main" id="{70F62EAC-1673-ED75-CA09-60B7F24B892E}"/>
              </a:ext>
            </a:extLst>
          </p:cNvPr>
          <p:cNvSpPr/>
          <p:nvPr/>
        </p:nvSpPr>
        <p:spPr>
          <a:xfrm>
            <a:off x="7954374" y="5249655"/>
            <a:ext cx="4114801" cy="1091544"/>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41CAA9E-1D6F-CA04-6E66-068DB74FC243}"/>
              </a:ext>
            </a:extLst>
          </p:cNvPr>
          <p:cNvSpPr txBox="1"/>
          <p:nvPr/>
        </p:nvSpPr>
        <p:spPr>
          <a:xfrm>
            <a:off x="7942752" y="5286186"/>
            <a:ext cx="4114800" cy="1000274"/>
          </a:xfrm>
          <a:prstGeom prst="rect">
            <a:avLst/>
          </a:prstGeom>
          <a:noFill/>
        </p:spPr>
        <p:txBody>
          <a:bodyPr wrap="square" rtlCol="0">
            <a:spAutoFit/>
          </a:bodyPr>
          <a:lstStyle/>
          <a:p>
            <a:pPr>
              <a:spcAft>
                <a:spcPts val="600"/>
              </a:spcAft>
              <a:buSzPts val="2400"/>
            </a:pPr>
            <a:r>
              <a:rPr lang="en-US" sz="1800" b="1" dirty="0">
                <a:latin typeface="Calibri"/>
                <a:cs typeface="Calibri"/>
                <a:sym typeface="Calibri"/>
              </a:rPr>
              <a:t>Requirements driven directly from Cyber Protection Teams </a:t>
            </a:r>
          </a:p>
          <a:p>
            <a:pPr>
              <a:spcAft>
                <a:spcPts val="600"/>
              </a:spcAft>
              <a:buSzPts val="2400"/>
            </a:pPr>
            <a:endParaRPr lang="en-US" sz="1800" b="1" dirty="0">
              <a:latin typeface="Calibri"/>
              <a:cs typeface="Calibri"/>
              <a:sym typeface="Calibri"/>
            </a:endParaRPr>
          </a:p>
        </p:txBody>
      </p:sp>
    </p:spTree>
    <p:extLst>
      <p:ext uri="{BB962C8B-B14F-4D97-AF65-F5344CB8AC3E}">
        <p14:creationId xmlns:p14="http://schemas.microsoft.com/office/powerpoint/2010/main" val="384181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p:nvPr/>
        </p:nvSpPr>
        <p:spPr>
          <a:xfrm>
            <a:off x="6622026" y="5877763"/>
            <a:ext cx="4114800" cy="980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dirty="0"/>
          </a:p>
        </p:txBody>
      </p: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cxnSp>
        <p:nvCxnSpPr>
          <p:cNvPr id="134" name="Google Shape;134;p2"/>
          <p:cNvCxnSpPr/>
          <p:nvPr/>
        </p:nvCxnSpPr>
        <p:spPr>
          <a:xfrm>
            <a:off x="7681368" y="6520918"/>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9" name="Google Shape;144;p3">
            <a:extLst>
              <a:ext uri="{FF2B5EF4-FFF2-40B4-BE49-F238E27FC236}">
                <a16:creationId xmlns:a16="http://schemas.microsoft.com/office/drawing/2014/main" id="{021461E4-8FEF-3239-C4D6-0712AC22E5BB}"/>
              </a:ext>
            </a:extLst>
          </p:cNvPr>
          <p:cNvSpPr txBox="1">
            <a:spLocks/>
          </p:cNvSpPr>
          <p:nvPr/>
        </p:nvSpPr>
        <p:spPr>
          <a:xfrm>
            <a:off x="803358" y="-86613"/>
            <a:ext cx="10416330"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4000" dirty="0"/>
              <a:t>Joint Deployable Kit – Windows Analyst Laptop(s) </a:t>
            </a:r>
            <a:endParaRPr lang="en-US" dirty="0"/>
          </a:p>
        </p:txBody>
      </p:sp>
      <p:sp>
        <p:nvSpPr>
          <p:cNvPr id="19" name="Rectangle 18">
            <a:extLst>
              <a:ext uri="{FF2B5EF4-FFF2-40B4-BE49-F238E27FC236}">
                <a16:creationId xmlns:a16="http://schemas.microsoft.com/office/drawing/2014/main" id="{478B1CE1-EC2B-4DFE-F983-F057D5C7826E}"/>
              </a:ext>
            </a:extLst>
          </p:cNvPr>
          <p:cNvSpPr/>
          <p:nvPr/>
        </p:nvSpPr>
        <p:spPr>
          <a:xfrm>
            <a:off x="8623613" y="1814689"/>
            <a:ext cx="2925656" cy="24028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Backlog Highlights</a:t>
            </a:r>
            <a:r>
              <a:rPr lang="en-US" b="1" i="1" dirty="0">
                <a:solidFill>
                  <a:schemeClr val="tx1"/>
                </a:solidFill>
              </a:rPr>
              <a:t>:</a:t>
            </a:r>
          </a:p>
          <a:p>
            <a:pPr algn="ctr"/>
            <a:endParaRPr lang="en-US" b="1" dirty="0">
              <a:solidFill>
                <a:schemeClr val="tx1"/>
              </a:solidFill>
            </a:endParaRPr>
          </a:p>
          <a:p>
            <a:r>
              <a:rPr lang="en-US" i="1" dirty="0">
                <a:solidFill>
                  <a:schemeClr val="tx1"/>
                </a:solidFill>
              </a:rPr>
              <a:t>In Development/Prototyped</a:t>
            </a:r>
            <a:r>
              <a:rPr lang="en-US" dirty="0">
                <a:solidFill>
                  <a:schemeClr val="tx1"/>
                </a:solidFill>
              </a:rPr>
              <a:t>:</a:t>
            </a:r>
          </a:p>
          <a:p>
            <a:pPr marL="285750" indent="-285750">
              <a:buFont typeface="Arial" panose="020B0604020202020204" pitchFamily="34" charset="0"/>
              <a:buChar char="•"/>
            </a:pPr>
            <a:r>
              <a:rPr lang="en-US" dirty="0">
                <a:solidFill>
                  <a:schemeClr val="tx1"/>
                </a:solidFill>
              </a:rPr>
              <a:t>Breaking larger roles into smaller atomic roles for better customization and testing</a:t>
            </a:r>
          </a:p>
          <a:p>
            <a:pPr algn="ctr"/>
            <a:endParaRPr lang="en-US" dirty="0">
              <a:solidFill>
                <a:schemeClr val="tx1"/>
              </a:solidFill>
            </a:endParaRPr>
          </a:p>
          <a:p>
            <a:pPr algn="ctr"/>
            <a:endParaRPr lang="en-US" dirty="0">
              <a:solidFill>
                <a:schemeClr val="tx1"/>
              </a:solidFill>
            </a:endParaRPr>
          </a:p>
          <a:p>
            <a:r>
              <a:rPr lang="en-US" i="1" dirty="0">
                <a:solidFill>
                  <a:schemeClr val="tx1"/>
                </a:solidFill>
              </a:rPr>
              <a:t>Planned:</a:t>
            </a:r>
          </a:p>
          <a:p>
            <a:pPr marL="285750" indent="-285750">
              <a:buFont typeface="Arial" panose="020B0604020202020204" pitchFamily="34" charset="0"/>
              <a:buChar char="•"/>
            </a:pPr>
            <a:r>
              <a:rPr lang="en-US" i="1" dirty="0">
                <a:solidFill>
                  <a:schemeClr val="tx1"/>
                </a:solidFill>
              </a:rPr>
              <a:t>Gathering Requirements from N-CPTs within CNMF</a:t>
            </a:r>
          </a:p>
        </p:txBody>
      </p:sp>
      <p:pic>
        <p:nvPicPr>
          <p:cNvPr id="18" name="Picture 17">
            <a:extLst>
              <a:ext uri="{FF2B5EF4-FFF2-40B4-BE49-F238E27FC236}">
                <a16:creationId xmlns:a16="http://schemas.microsoft.com/office/drawing/2014/main" id="{14693CF3-7983-7597-F290-643C5D0010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517" y="4002199"/>
            <a:ext cx="3004856" cy="2253642"/>
          </a:xfrm>
          <a:prstGeom prst="rect">
            <a:avLst/>
          </a:prstGeom>
        </p:spPr>
      </p:pic>
      <p:cxnSp>
        <p:nvCxnSpPr>
          <p:cNvPr id="2" name="Google Shape;151;p3">
            <a:extLst>
              <a:ext uri="{FF2B5EF4-FFF2-40B4-BE49-F238E27FC236}">
                <a16:creationId xmlns:a16="http://schemas.microsoft.com/office/drawing/2014/main" id="{D3E7F07E-4965-77B9-8996-B54798350A4B}"/>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5" name="Rectangle 4">
            <a:extLst>
              <a:ext uri="{FF2B5EF4-FFF2-40B4-BE49-F238E27FC236}">
                <a16:creationId xmlns:a16="http://schemas.microsoft.com/office/drawing/2014/main" id="{65F39F5B-63FD-B6F8-6EF0-A86BCC6DE938}"/>
              </a:ext>
            </a:extLst>
          </p:cNvPr>
          <p:cNvSpPr/>
          <p:nvPr/>
        </p:nvSpPr>
        <p:spPr>
          <a:xfrm>
            <a:off x="536228" y="2700896"/>
            <a:ext cx="2857145" cy="12735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Backpack #2:</a:t>
            </a:r>
            <a:r>
              <a:rPr lang="en-US" dirty="0"/>
              <a:t> </a:t>
            </a:r>
          </a:p>
          <a:p>
            <a:pPr algn="ctr"/>
            <a:r>
              <a:rPr lang="en-US" sz="1100" u="sng" dirty="0"/>
              <a:t>Analyst Laptop 1:Windows Variant</a:t>
            </a:r>
          </a:p>
          <a:p>
            <a:pPr algn="ctr"/>
            <a:r>
              <a:rPr lang="en-US" sz="1100" dirty="0"/>
              <a:t>Dell Inspiron 15 3000: i5 (4x Core)</a:t>
            </a:r>
          </a:p>
          <a:p>
            <a:pPr algn="ctr"/>
            <a:r>
              <a:rPr lang="en-US" sz="1100" dirty="0"/>
              <a:t>8 GB Memory, 256 Storage SSD</a:t>
            </a:r>
          </a:p>
          <a:p>
            <a:pPr algn="ctr"/>
            <a:endParaRPr lang="en-US" sz="1100" u="sng" dirty="0"/>
          </a:p>
          <a:p>
            <a:pPr marL="171450" indent="-171450">
              <a:buFont typeface="Arial" panose="020B0604020202020204" pitchFamily="34" charset="0"/>
              <a:buChar char="•"/>
            </a:pPr>
            <a:r>
              <a:rPr lang="en-US" sz="1100" dirty="0"/>
              <a:t>External Display</a:t>
            </a:r>
          </a:p>
          <a:p>
            <a:pPr marL="171450" indent="-171450">
              <a:buFont typeface="Arial" panose="020B0604020202020204" pitchFamily="34" charset="0"/>
              <a:buChar char="•"/>
            </a:pPr>
            <a:r>
              <a:rPr lang="en-US" sz="1100" dirty="0"/>
              <a:t>Keyboard</a:t>
            </a:r>
          </a:p>
        </p:txBody>
      </p:sp>
      <p:pic>
        <p:nvPicPr>
          <p:cNvPr id="12" name="Picture 11">
            <a:extLst>
              <a:ext uri="{FF2B5EF4-FFF2-40B4-BE49-F238E27FC236}">
                <a16:creationId xmlns:a16="http://schemas.microsoft.com/office/drawing/2014/main" id="{8E2D29AF-4206-ED6F-CFA9-012F9CDA6F80}"/>
              </a:ext>
            </a:extLst>
          </p:cNvPr>
          <p:cNvPicPr>
            <a:picLocks noChangeAspect="1"/>
          </p:cNvPicPr>
          <p:nvPr/>
        </p:nvPicPr>
        <p:blipFill>
          <a:blip r:embed="rId5"/>
          <a:stretch>
            <a:fillRect/>
          </a:stretch>
        </p:blipFill>
        <p:spPr>
          <a:xfrm>
            <a:off x="3396212" y="1508406"/>
            <a:ext cx="5083594" cy="4373505"/>
          </a:xfrm>
          <a:prstGeom prst="rect">
            <a:avLst/>
          </a:prstGeom>
        </p:spPr>
      </p:pic>
      <p:pic>
        <p:nvPicPr>
          <p:cNvPr id="3" name="Google Shape;129;p2">
            <a:extLst>
              <a:ext uri="{FF2B5EF4-FFF2-40B4-BE49-F238E27FC236}">
                <a16:creationId xmlns:a16="http://schemas.microsoft.com/office/drawing/2014/main" id="{1D8B018A-7BBA-213A-342F-D8B8497B1FED}"/>
              </a:ext>
            </a:extLst>
          </p:cNvPr>
          <p:cNvPicPr preferRelativeResize="0">
            <a:picLocks/>
          </p:cNvPicPr>
          <p:nvPr/>
        </p:nvPicPr>
        <p:blipFill rotWithShape="1">
          <a:blip r:embed="rId6" cstate="screen">
            <a:extLst>
              <a:ext uri="{28A0092B-C50C-407E-A947-70E740481C1C}">
                <a14:useLocalDpi xmlns:a14="http://schemas.microsoft.com/office/drawing/2010/main"/>
              </a:ext>
            </a:extLst>
          </a:blip>
          <a:srcRect/>
          <a:stretch/>
        </p:blipFill>
        <p:spPr>
          <a:xfrm>
            <a:off x="7954376" y="5276572"/>
            <a:ext cx="4114800" cy="1064627"/>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4" name="Rectangle 3">
            <a:extLst>
              <a:ext uri="{FF2B5EF4-FFF2-40B4-BE49-F238E27FC236}">
                <a16:creationId xmlns:a16="http://schemas.microsoft.com/office/drawing/2014/main" id="{2E672D84-5779-C62C-56A9-E4D435327E76}"/>
              </a:ext>
            </a:extLst>
          </p:cNvPr>
          <p:cNvSpPr/>
          <p:nvPr/>
        </p:nvSpPr>
        <p:spPr>
          <a:xfrm>
            <a:off x="7954374" y="5249655"/>
            <a:ext cx="4114801" cy="1091544"/>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3F00011-9C5A-4B44-98E0-5814D1B4E4BB}"/>
              </a:ext>
            </a:extLst>
          </p:cNvPr>
          <p:cNvSpPr txBox="1"/>
          <p:nvPr/>
        </p:nvSpPr>
        <p:spPr>
          <a:xfrm>
            <a:off x="7942752" y="5286186"/>
            <a:ext cx="4114800" cy="1000274"/>
          </a:xfrm>
          <a:prstGeom prst="rect">
            <a:avLst/>
          </a:prstGeom>
          <a:noFill/>
        </p:spPr>
        <p:txBody>
          <a:bodyPr wrap="square" rtlCol="0">
            <a:spAutoFit/>
          </a:bodyPr>
          <a:lstStyle/>
          <a:p>
            <a:pPr>
              <a:spcAft>
                <a:spcPts val="600"/>
              </a:spcAft>
              <a:buSzPts val="2400"/>
            </a:pPr>
            <a:r>
              <a:rPr lang="en-US" sz="1800" b="1" dirty="0">
                <a:latin typeface="Calibri"/>
                <a:cs typeface="Calibri"/>
                <a:sym typeface="Calibri"/>
              </a:rPr>
              <a:t>Requirements driven directly from Cyber Protection Teams </a:t>
            </a:r>
          </a:p>
          <a:p>
            <a:pPr>
              <a:spcAft>
                <a:spcPts val="600"/>
              </a:spcAft>
              <a:buSzPts val="2400"/>
            </a:pPr>
            <a:endParaRPr lang="en-US" sz="1800" b="1" dirty="0">
              <a:latin typeface="Calibri"/>
              <a:cs typeface="Calibri"/>
              <a:sym typeface="Calibri"/>
            </a:endParaRPr>
          </a:p>
        </p:txBody>
      </p:sp>
    </p:spTree>
    <p:extLst>
      <p:ext uri="{BB962C8B-B14F-4D97-AF65-F5344CB8AC3E}">
        <p14:creationId xmlns:p14="http://schemas.microsoft.com/office/powerpoint/2010/main" val="990427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p:nvPr/>
        </p:nvSpPr>
        <p:spPr>
          <a:xfrm>
            <a:off x="6622026" y="5877763"/>
            <a:ext cx="4114800" cy="980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dirty="0"/>
          </a:p>
        </p:txBody>
      </p:sp>
      <p:pic>
        <p:nvPicPr>
          <p:cNvPr id="133" name="Google Shape;133;p2"/>
          <p:cNvPicPr preferRelativeResize="0"/>
          <p:nvPr/>
        </p:nvPicPr>
        <p:blipFill rotWithShape="1">
          <a:blip r:embed="rId3">
            <a:alphaModFix/>
          </a:blip>
          <a:srcRect/>
          <a:stretch/>
        </p:blipFill>
        <p:spPr>
          <a:xfrm>
            <a:off x="140680" y="140680"/>
            <a:ext cx="530769" cy="528926"/>
          </a:xfrm>
          <a:prstGeom prst="rect">
            <a:avLst/>
          </a:prstGeom>
          <a:noFill/>
          <a:ln>
            <a:noFill/>
          </a:ln>
        </p:spPr>
      </p:pic>
      <p:cxnSp>
        <p:nvCxnSpPr>
          <p:cNvPr id="134" name="Google Shape;134;p2"/>
          <p:cNvCxnSpPr/>
          <p:nvPr/>
        </p:nvCxnSpPr>
        <p:spPr>
          <a:xfrm>
            <a:off x="7681368" y="6520918"/>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9" name="Google Shape;144;p3">
            <a:extLst>
              <a:ext uri="{FF2B5EF4-FFF2-40B4-BE49-F238E27FC236}">
                <a16:creationId xmlns:a16="http://schemas.microsoft.com/office/drawing/2014/main" id="{021461E4-8FEF-3239-C4D6-0712AC22E5BB}"/>
              </a:ext>
            </a:extLst>
          </p:cNvPr>
          <p:cNvSpPr txBox="1">
            <a:spLocks/>
          </p:cNvSpPr>
          <p:nvPr/>
        </p:nvSpPr>
        <p:spPr>
          <a:xfrm>
            <a:off x="803358" y="-86613"/>
            <a:ext cx="10416330"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1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buSzPts val="4000"/>
            </a:pPr>
            <a:r>
              <a:rPr lang="en-US" sz="4000" dirty="0"/>
              <a:t>Joint Deployable Kit – Provisioning Laptop</a:t>
            </a:r>
            <a:endParaRPr lang="en-US" dirty="0"/>
          </a:p>
        </p:txBody>
      </p:sp>
      <p:sp>
        <p:nvSpPr>
          <p:cNvPr id="19" name="Rectangle 18">
            <a:extLst>
              <a:ext uri="{FF2B5EF4-FFF2-40B4-BE49-F238E27FC236}">
                <a16:creationId xmlns:a16="http://schemas.microsoft.com/office/drawing/2014/main" id="{478B1CE1-EC2B-4DFE-F983-F057D5C7826E}"/>
              </a:ext>
            </a:extLst>
          </p:cNvPr>
          <p:cNvSpPr/>
          <p:nvPr/>
        </p:nvSpPr>
        <p:spPr>
          <a:xfrm>
            <a:off x="8361806" y="1635282"/>
            <a:ext cx="2925656" cy="37402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Backlog Highlights</a:t>
            </a:r>
            <a:r>
              <a:rPr lang="en-US" b="1" i="1" dirty="0">
                <a:solidFill>
                  <a:schemeClr val="tx1"/>
                </a:solidFill>
              </a:rPr>
              <a:t>:</a:t>
            </a:r>
          </a:p>
          <a:p>
            <a:pPr algn="ctr"/>
            <a:endParaRPr lang="en-US" b="1" dirty="0">
              <a:solidFill>
                <a:schemeClr val="tx1"/>
              </a:solidFill>
            </a:endParaRPr>
          </a:p>
          <a:p>
            <a:r>
              <a:rPr lang="en-US" i="1" dirty="0">
                <a:solidFill>
                  <a:schemeClr val="tx1"/>
                </a:solidFill>
              </a:rPr>
              <a:t>In Development/Prototyped</a:t>
            </a:r>
            <a:r>
              <a:rPr lang="en-US" dirty="0">
                <a:solidFill>
                  <a:schemeClr val="tx1"/>
                </a:solidFill>
              </a:rPr>
              <a:t>:</a:t>
            </a:r>
          </a:p>
          <a:p>
            <a:pPr marL="285750" indent="-285750">
              <a:buFont typeface="Arial" panose="020B0604020202020204" pitchFamily="34" charset="0"/>
              <a:buChar char="•"/>
            </a:pPr>
            <a:r>
              <a:rPr lang="en-US" dirty="0">
                <a:solidFill>
                  <a:schemeClr val="tx1"/>
                </a:solidFill>
              </a:rPr>
              <a:t>TURBO ROOK 2.0</a:t>
            </a:r>
          </a:p>
          <a:p>
            <a:pPr marL="285750" indent="-285750">
              <a:buFont typeface="Arial" panose="020B0604020202020204" pitchFamily="34" charset="0"/>
              <a:buChar char="•"/>
            </a:pPr>
            <a:r>
              <a:rPr lang="en-US" dirty="0">
                <a:solidFill>
                  <a:schemeClr val="tx1"/>
                </a:solidFill>
              </a:rPr>
              <a:t>Enhanced Backend Framework</a:t>
            </a:r>
          </a:p>
          <a:p>
            <a:pPr marL="285750" indent="-285750">
              <a:buFont typeface="Arial" panose="020B0604020202020204" pitchFamily="34" charset="0"/>
              <a:buChar char="•"/>
            </a:pPr>
            <a:r>
              <a:rPr lang="en-US" dirty="0">
                <a:solidFill>
                  <a:schemeClr val="tx1"/>
                </a:solidFill>
              </a:rPr>
              <a:t>Network Device (specific) automation (Palo Alto/Pfsense)</a:t>
            </a:r>
          </a:p>
          <a:p>
            <a:pPr algn="ctr"/>
            <a:endParaRPr lang="en-US" dirty="0">
              <a:solidFill>
                <a:schemeClr val="tx1"/>
              </a:solidFill>
            </a:endParaRPr>
          </a:p>
          <a:p>
            <a:r>
              <a:rPr lang="en-US" i="1" dirty="0">
                <a:solidFill>
                  <a:schemeClr val="tx1"/>
                </a:solidFill>
              </a:rPr>
              <a:t>Planned:</a:t>
            </a:r>
          </a:p>
          <a:p>
            <a:pPr marL="285750" indent="-285750">
              <a:buFont typeface="Arial" panose="020B0604020202020204" pitchFamily="34" charset="0"/>
              <a:buChar char="•"/>
            </a:pPr>
            <a:r>
              <a:rPr lang="en-US" dirty="0">
                <a:solidFill>
                  <a:schemeClr val="tx1"/>
                </a:solidFill>
              </a:rPr>
              <a:t>OS Credential Customization</a:t>
            </a:r>
          </a:p>
          <a:p>
            <a:pPr marL="285750" indent="-285750">
              <a:buFont typeface="Arial" panose="020B0604020202020204" pitchFamily="34" charset="0"/>
              <a:buChar char="•"/>
            </a:pPr>
            <a:r>
              <a:rPr lang="en-US" dirty="0">
                <a:solidFill>
                  <a:schemeClr val="tx1"/>
                </a:solidFill>
              </a:rPr>
              <a:t>Managed Switch Deployments &amp; Customization</a:t>
            </a:r>
          </a:p>
          <a:p>
            <a:pPr marL="285750" indent="-285750">
              <a:buFont typeface="Arial" panose="020B0604020202020204" pitchFamily="34" charset="0"/>
              <a:buChar char="•"/>
            </a:pPr>
            <a:r>
              <a:rPr lang="en-US" dirty="0">
                <a:solidFill>
                  <a:schemeClr val="tx1"/>
                </a:solidFill>
              </a:rPr>
              <a:t>Enhanced Barcoding Customization</a:t>
            </a:r>
          </a:p>
        </p:txBody>
      </p:sp>
      <p:pic>
        <p:nvPicPr>
          <p:cNvPr id="5" name="Picture 4">
            <a:extLst>
              <a:ext uri="{FF2B5EF4-FFF2-40B4-BE49-F238E27FC236}">
                <a16:creationId xmlns:a16="http://schemas.microsoft.com/office/drawing/2014/main" id="{38817283-8437-41D2-E85E-9F95D8AD145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808537" y="858982"/>
            <a:ext cx="4254808" cy="5875730"/>
          </a:xfrm>
          <a:prstGeom prst="rect">
            <a:avLst/>
          </a:prstGeom>
        </p:spPr>
      </p:pic>
      <p:pic>
        <p:nvPicPr>
          <p:cNvPr id="7" name="Picture 6">
            <a:extLst>
              <a:ext uri="{FF2B5EF4-FFF2-40B4-BE49-F238E27FC236}">
                <a16:creationId xmlns:a16="http://schemas.microsoft.com/office/drawing/2014/main" id="{DB72425B-2528-1D69-27F3-044AD811FC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96861" y="4623888"/>
            <a:ext cx="699233" cy="611499"/>
          </a:xfrm>
          <a:prstGeom prst="rect">
            <a:avLst/>
          </a:prstGeom>
        </p:spPr>
      </p:pic>
      <p:cxnSp>
        <p:nvCxnSpPr>
          <p:cNvPr id="2" name="Google Shape;151;p3">
            <a:extLst>
              <a:ext uri="{FF2B5EF4-FFF2-40B4-BE49-F238E27FC236}">
                <a16:creationId xmlns:a16="http://schemas.microsoft.com/office/drawing/2014/main" id="{459C9E10-AB06-37B4-FC07-F2457EBAA0CA}"/>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6" name="Rectangle 5">
            <a:extLst>
              <a:ext uri="{FF2B5EF4-FFF2-40B4-BE49-F238E27FC236}">
                <a16:creationId xmlns:a16="http://schemas.microsoft.com/office/drawing/2014/main" id="{87ABFAAA-1BD9-F524-AD03-3E4F4392CB25}"/>
              </a:ext>
            </a:extLst>
          </p:cNvPr>
          <p:cNvSpPr/>
          <p:nvPr/>
        </p:nvSpPr>
        <p:spPr>
          <a:xfrm>
            <a:off x="1089217" y="2842573"/>
            <a:ext cx="2820177" cy="14605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Backpack #1:  </a:t>
            </a:r>
          </a:p>
          <a:p>
            <a:pPr algn="ctr"/>
            <a:r>
              <a:rPr lang="en-US" u="sng" dirty="0"/>
              <a:t>Provisioning Laptop:</a:t>
            </a:r>
          </a:p>
          <a:p>
            <a:pPr algn="ctr"/>
            <a:r>
              <a:rPr lang="en-US" sz="1100" dirty="0"/>
              <a:t>Dell Precision 3571: 20x Core i5 12</a:t>
            </a:r>
            <a:r>
              <a:rPr lang="en-US" sz="1100" baseline="30000" dirty="0"/>
              <a:t>th</a:t>
            </a:r>
            <a:r>
              <a:rPr lang="en-US" sz="1100" dirty="0"/>
              <a:t> Gen</a:t>
            </a:r>
          </a:p>
          <a:p>
            <a:pPr algn="ctr"/>
            <a:r>
              <a:rPr lang="en-US" sz="1100" dirty="0"/>
              <a:t>16 GB RAM, 2 TB NVMe M.2</a:t>
            </a:r>
            <a:endParaRPr lang="en-US" sz="1100" u="sng" dirty="0"/>
          </a:p>
          <a:p>
            <a:pPr marL="171450" indent="-171450">
              <a:buFont typeface="Arial" panose="020B0604020202020204" pitchFamily="34" charset="0"/>
              <a:buChar char="•"/>
            </a:pPr>
            <a:r>
              <a:rPr lang="en-US" sz="1100" dirty="0"/>
              <a:t>Label Scanner </a:t>
            </a:r>
          </a:p>
          <a:p>
            <a:pPr marL="171450" indent="-171450">
              <a:buFont typeface="Arial" panose="020B0604020202020204" pitchFamily="34" charset="0"/>
              <a:buChar char="•"/>
            </a:pPr>
            <a:r>
              <a:rPr lang="en-US" sz="1100" dirty="0"/>
              <a:t>External Display</a:t>
            </a:r>
          </a:p>
          <a:p>
            <a:pPr marL="171450" indent="-171450">
              <a:buFont typeface="Arial" panose="020B0604020202020204" pitchFamily="34" charset="0"/>
              <a:buChar char="•"/>
            </a:pPr>
            <a:r>
              <a:rPr lang="en-US" sz="1100" dirty="0"/>
              <a:t>Keyboard</a:t>
            </a:r>
          </a:p>
        </p:txBody>
      </p:sp>
      <p:pic>
        <p:nvPicPr>
          <p:cNvPr id="18" name="Picture 17">
            <a:extLst>
              <a:ext uri="{FF2B5EF4-FFF2-40B4-BE49-F238E27FC236}">
                <a16:creationId xmlns:a16="http://schemas.microsoft.com/office/drawing/2014/main" id="{14693CF3-7983-7597-F290-643C5D0010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2044" y="4321746"/>
            <a:ext cx="3004856" cy="2253642"/>
          </a:xfrm>
          <a:prstGeom prst="rect">
            <a:avLst/>
          </a:prstGeom>
        </p:spPr>
      </p:pic>
    </p:spTree>
    <p:extLst>
      <p:ext uri="{BB962C8B-B14F-4D97-AF65-F5344CB8AC3E}">
        <p14:creationId xmlns:p14="http://schemas.microsoft.com/office/powerpoint/2010/main" val="232104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3B616F5-1032-D33A-1654-5EC90EF0F39A}"/>
              </a:ext>
            </a:extLst>
          </p:cNvPr>
          <p:cNvSpPr/>
          <p:nvPr/>
        </p:nvSpPr>
        <p:spPr>
          <a:xfrm>
            <a:off x="3068011" y="1504950"/>
            <a:ext cx="6085513" cy="437197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B5DAADFF-ED1E-B32F-0407-86A1A3B8AB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
        <p:nvSpPr>
          <p:cNvPr id="25" name="Google Shape;130;p2">
            <a:extLst>
              <a:ext uri="{FF2B5EF4-FFF2-40B4-BE49-F238E27FC236}">
                <a16:creationId xmlns:a16="http://schemas.microsoft.com/office/drawing/2014/main" id="{20041D6D-584A-7379-C16B-BBA12F105A1B}"/>
              </a:ext>
            </a:extLst>
          </p:cNvPr>
          <p:cNvSpPr txBox="1">
            <a:spLocks noGrp="1"/>
          </p:cNvSpPr>
          <p:nvPr>
            <p:ph type="body" idx="1"/>
          </p:nvPr>
        </p:nvSpPr>
        <p:spPr>
          <a:xfrm>
            <a:off x="2624721" y="1573627"/>
            <a:ext cx="6085513" cy="4234618"/>
          </a:xfrm>
          <a:prstGeom prst="rect">
            <a:avLst/>
          </a:prstGeom>
          <a:noFill/>
          <a:ln>
            <a:noFill/>
          </a:ln>
        </p:spPr>
        <p:txBody>
          <a:bodyPr spcFirstLastPara="1" wrap="square" lIns="91425" tIns="45700" rIns="91425" bIns="45700" anchor="t" anchorCtr="0">
            <a:noAutofit/>
          </a:bodyPr>
          <a:lstStyle/>
          <a:p>
            <a:pPr marL="1028700" lvl="2" indent="0">
              <a:lnSpc>
                <a:spcPct val="100000"/>
              </a:lnSpc>
              <a:spcBef>
                <a:spcPts val="0"/>
              </a:spcBef>
              <a:spcAft>
                <a:spcPts val="600"/>
              </a:spcAft>
              <a:buClr>
                <a:srgbClr val="000000"/>
              </a:buClr>
              <a:buSzPts val="2400"/>
            </a:pPr>
            <a:r>
              <a:rPr lang="en-US" sz="2400" b="1" u="sng" dirty="0">
                <a:solidFill>
                  <a:schemeClr val="accent5">
                    <a:lumMod val="75000"/>
                    <a:lumOff val="25000"/>
                  </a:schemeClr>
                </a:solidFill>
              </a:rPr>
              <a:t>We allow the user to focus on hunting</a:t>
            </a:r>
          </a:p>
          <a:p>
            <a:pPr lvl="2" indent="-342900">
              <a:lnSpc>
                <a:spcPct val="100000"/>
              </a:lnSpc>
              <a:spcBef>
                <a:spcPts val="0"/>
              </a:spcBef>
              <a:spcAft>
                <a:spcPts val="600"/>
              </a:spcAft>
              <a:buClr>
                <a:srgbClr val="000000"/>
              </a:buClr>
              <a:buSzPts val="2400"/>
              <a:buFont typeface="Arial"/>
              <a:buChar char="•"/>
            </a:pPr>
            <a:r>
              <a:rPr lang="en-US" dirty="0">
                <a:solidFill>
                  <a:srgbClr val="000000"/>
                </a:solidFill>
              </a:rPr>
              <a:t>Simplified deployments </a:t>
            </a:r>
            <a:r>
              <a:rPr lang="en-US" b="1" u="sng" dirty="0">
                <a:solidFill>
                  <a:srgbClr val="000000"/>
                </a:solidFill>
              </a:rPr>
              <a:t>(no need for FSR)</a:t>
            </a:r>
          </a:p>
          <a:p>
            <a:pPr lvl="2" indent="-342900">
              <a:lnSpc>
                <a:spcPct val="100000"/>
              </a:lnSpc>
              <a:spcBef>
                <a:spcPts val="0"/>
              </a:spcBef>
              <a:spcAft>
                <a:spcPts val="600"/>
              </a:spcAft>
              <a:buClr>
                <a:srgbClr val="000000"/>
              </a:buClr>
              <a:buSzPts val="2400"/>
              <a:buFont typeface="Arial"/>
              <a:buChar char="•"/>
            </a:pPr>
            <a:r>
              <a:rPr lang="en-US" dirty="0">
                <a:solidFill>
                  <a:srgbClr val="000000"/>
                </a:solidFill>
              </a:rPr>
              <a:t>Deployments tailored to mission requirements and RMF</a:t>
            </a:r>
          </a:p>
          <a:p>
            <a:pPr lvl="2" indent="-342900">
              <a:lnSpc>
                <a:spcPct val="100000"/>
              </a:lnSpc>
              <a:spcBef>
                <a:spcPts val="0"/>
              </a:spcBef>
              <a:spcAft>
                <a:spcPts val="600"/>
              </a:spcAft>
              <a:buClr>
                <a:srgbClr val="000000"/>
              </a:buClr>
              <a:buSzPts val="2400"/>
              <a:buFont typeface="Arial"/>
              <a:buChar char="•"/>
            </a:pPr>
            <a:r>
              <a:rPr lang="en-US" dirty="0">
                <a:solidFill>
                  <a:srgbClr val="000000"/>
                </a:solidFill>
              </a:rPr>
              <a:t>Deployments agnostic of hardware</a:t>
            </a:r>
          </a:p>
          <a:p>
            <a:pPr lvl="2" indent="-342900">
              <a:lnSpc>
                <a:spcPct val="100000"/>
              </a:lnSpc>
              <a:spcBef>
                <a:spcPts val="0"/>
              </a:spcBef>
              <a:spcAft>
                <a:spcPts val="600"/>
              </a:spcAft>
              <a:buClr>
                <a:srgbClr val="000000"/>
              </a:buClr>
              <a:buSzPts val="2400"/>
              <a:buFont typeface="Arial"/>
              <a:buChar char="•"/>
            </a:pPr>
            <a:r>
              <a:rPr lang="en-US" b="1" u="sng" dirty="0">
                <a:solidFill>
                  <a:srgbClr val="000000"/>
                </a:solidFill>
              </a:rPr>
              <a:t>Simplified Deployment Infrastructure</a:t>
            </a:r>
          </a:p>
          <a:p>
            <a:pPr lvl="2" indent="-342900">
              <a:lnSpc>
                <a:spcPct val="100000"/>
              </a:lnSpc>
              <a:spcBef>
                <a:spcPts val="0"/>
              </a:spcBef>
              <a:spcAft>
                <a:spcPts val="600"/>
              </a:spcAft>
              <a:buClr>
                <a:srgbClr val="000000"/>
              </a:buClr>
              <a:buSzPts val="2400"/>
              <a:buFont typeface="Arial"/>
              <a:buChar char="•"/>
            </a:pPr>
            <a:r>
              <a:rPr lang="en-US" dirty="0">
                <a:solidFill>
                  <a:srgbClr val="000000"/>
                </a:solidFill>
              </a:rPr>
              <a:t>Ability to </a:t>
            </a:r>
            <a:r>
              <a:rPr lang="en-US" b="1" u="sng" dirty="0">
                <a:solidFill>
                  <a:srgbClr val="000000"/>
                </a:solidFill>
              </a:rPr>
              <a:t>live update systems </a:t>
            </a:r>
            <a:r>
              <a:rPr lang="en-US" dirty="0">
                <a:solidFill>
                  <a:srgbClr val="000000"/>
                </a:solidFill>
              </a:rPr>
              <a:t>while on mission</a:t>
            </a:r>
          </a:p>
          <a:p>
            <a:pPr lvl="2" indent="-342900">
              <a:lnSpc>
                <a:spcPct val="100000"/>
              </a:lnSpc>
              <a:spcBef>
                <a:spcPts val="0"/>
              </a:spcBef>
              <a:spcAft>
                <a:spcPts val="600"/>
              </a:spcAft>
              <a:buClr>
                <a:srgbClr val="000000"/>
              </a:buClr>
              <a:buSzPts val="2400"/>
              <a:buFont typeface="Arial"/>
              <a:buChar char="•"/>
            </a:pPr>
            <a:r>
              <a:rPr lang="en-US" dirty="0">
                <a:solidFill>
                  <a:srgbClr val="000000"/>
                </a:solidFill>
              </a:rPr>
              <a:t>	(both off-line and online options)</a:t>
            </a:r>
          </a:p>
          <a:p>
            <a:pPr lvl="2" indent="-342900">
              <a:lnSpc>
                <a:spcPct val="100000"/>
              </a:lnSpc>
              <a:spcBef>
                <a:spcPts val="0"/>
              </a:spcBef>
              <a:spcAft>
                <a:spcPts val="600"/>
              </a:spcAft>
              <a:buClr>
                <a:srgbClr val="000000"/>
              </a:buClr>
              <a:buSzPts val="2400"/>
              <a:buFont typeface="Arial"/>
              <a:buChar char="•"/>
            </a:pPr>
            <a:r>
              <a:rPr lang="en-US" b="1" u="sng" dirty="0">
                <a:solidFill>
                  <a:srgbClr val="000000"/>
                </a:solidFill>
              </a:rPr>
              <a:t>RMF Artifact Generation</a:t>
            </a:r>
          </a:p>
          <a:p>
            <a:pPr lvl="2" indent="-342900">
              <a:lnSpc>
                <a:spcPct val="100000"/>
              </a:lnSpc>
              <a:spcBef>
                <a:spcPts val="0"/>
              </a:spcBef>
              <a:spcAft>
                <a:spcPts val="600"/>
              </a:spcAft>
              <a:buClr>
                <a:srgbClr val="000000"/>
              </a:buClr>
              <a:buSzPts val="2400"/>
              <a:buFont typeface="Arial"/>
              <a:buChar char="•"/>
            </a:pPr>
            <a:r>
              <a:rPr lang="en-US" b="1" u="sng" dirty="0">
                <a:solidFill>
                  <a:srgbClr val="000000"/>
                </a:solidFill>
              </a:rPr>
              <a:t>Training integrated</a:t>
            </a:r>
            <a:r>
              <a:rPr lang="en-US" b="1" dirty="0">
                <a:solidFill>
                  <a:srgbClr val="000000"/>
                </a:solidFill>
              </a:rPr>
              <a:t> </a:t>
            </a:r>
            <a:r>
              <a:rPr lang="en-US" dirty="0">
                <a:solidFill>
                  <a:srgbClr val="000000"/>
                </a:solidFill>
              </a:rPr>
              <a:t>into the system</a:t>
            </a:r>
          </a:p>
          <a:p>
            <a:pPr lvl="2" indent="-342900">
              <a:lnSpc>
                <a:spcPct val="100000"/>
              </a:lnSpc>
              <a:spcBef>
                <a:spcPts val="0"/>
              </a:spcBef>
              <a:spcAft>
                <a:spcPts val="600"/>
              </a:spcAft>
              <a:buClr>
                <a:srgbClr val="000000"/>
              </a:buClr>
              <a:buSzPts val="2400"/>
              <a:buFont typeface="Arial"/>
              <a:buChar char="•"/>
            </a:pPr>
            <a:r>
              <a:rPr lang="en-US" dirty="0">
                <a:solidFill>
                  <a:srgbClr val="000000"/>
                </a:solidFill>
              </a:rPr>
              <a:t>Deployed in less than </a:t>
            </a:r>
            <a:r>
              <a:rPr lang="en-US" b="1" u="sng" dirty="0">
                <a:solidFill>
                  <a:srgbClr val="000000"/>
                </a:solidFill>
              </a:rPr>
              <a:t>3 Hours</a:t>
            </a:r>
          </a:p>
          <a:p>
            <a:pPr lvl="2" indent="-342900">
              <a:lnSpc>
                <a:spcPct val="100000"/>
              </a:lnSpc>
              <a:spcBef>
                <a:spcPts val="0"/>
              </a:spcBef>
              <a:spcAft>
                <a:spcPts val="600"/>
              </a:spcAft>
              <a:buClr>
                <a:srgbClr val="000000"/>
              </a:buClr>
              <a:buSzPts val="2400"/>
              <a:buFont typeface="Arial"/>
              <a:buChar char="•"/>
            </a:pPr>
            <a:r>
              <a:rPr lang="en-US" dirty="0">
                <a:solidFill>
                  <a:srgbClr val="000000"/>
                </a:solidFill>
              </a:rPr>
              <a:t>Tiered Deployment for </a:t>
            </a:r>
            <a:r>
              <a:rPr lang="en-US" b="1" u="sng" dirty="0">
                <a:solidFill>
                  <a:srgbClr val="000000"/>
                </a:solidFill>
              </a:rPr>
              <a:t>flexibility</a:t>
            </a:r>
            <a:r>
              <a:rPr lang="en-US" b="1" dirty="0">
                <a:solidFill>
                  <a:srgbClr val="000000"/>
                </a:solidFill>
              </a:rPr>
              <a:t> </a:t>
            </a:r>
            <a:endParaRPr lang="en-US" dirty="0">
              <a:solidFill>
                <a:srgbClr val="000000"/>
              </a:solidFill>
            </a:endParaRPr>
          </a:p>
        </p:txBody>
      </p:sp>
      <p:pic>
        <p:nvPicPr>
          <p:cNvPr id="27" name="Google Shape;129;p2">
            <a:extLst>
              <a:ext uri="{FF2B5EF4-FFF2-40B4-BE49-F238E27FC236}">
                <a16:creationId xmlns:a16="http://schemas.microsoft.com/office/drawing/2014/main" id="{447D7A31-177C-7BDA-C1ED-7DC81FC3C791}"/>
              </a:ext>
            </a:extLst>
          </p:cNvPr>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590714" y="5450450"/>
            <a:ext cx="1990733" cy="826459"/>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28" name="Rectangle 27">
            <a:extLst>
              <a:ext uri="{FF2B5EF4-FFF2-40B4-BE49-F238E27FC236}">
                <a16:creationId xmlns:a16="http://schemas.microsoft.com/office/drawing/2014/main" id="{58BF6EBA-8AD0-4435-9C47-814308E60523}"/>
              </a:ext>
            </a:extLst>
          </p:cNvPr>
          <p:cNvSpPr/>
          <p:nvPr/>
        </p:nvSpPr>
        <p:spPr>
          <a:xfrm>
            <a:off x="9590712" y="5404230"/>
            <a:ext cx="1990735" cy="1000275"/>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7A3202B-F440-A808-6018-4AF19F2FD352}"/>
              </a:ext>
            </a:extLst>
          </p:cNvPr>
          <p:cNvSpPr txBox="1"/>
          <p:nvPr/>
        </p:nvSpPr>
        <p:spPr>
          <a:xfrm>
            <a:off x="9708054" y="5468029"/>
            <a:ext cx="1873393" cy="1000274"/>
          </a:xfrm>
          <a:prstGeom prst="rect">
            <a:avLst/>
          </a:prstGeom>
          <a:noFill/>
        </p:spPr>
        <p:txBody>
          <a:bodyPr wrap="square" rtlCol="0">
            <a:spAutoFit/>
          </a:bodyPr>
          <a:lstStyle/>
          <a:p>
            <a:pPr>
              <a:spcAft>
                <a:spcPts val="600"/>
              </a:spcAft>
              <a:buSzPts val="2400"/>
            </a:pPr>
            <a:r>
              <a:rPr lang="en-US" sz="1800" b="1" dirty="0">
                <a:latin typeface="Calibri"/>
                <a:cs typeface="Calibri"/>
                <a:sym typeface="Calibri"/>
              </a:rPr>
              <a:t>Allow us to show you how…..</a:t>
            </a:r>
          </a:p>
          <a:p>
            <a:pPr>
              <a:spcAft>
                <a:spcPts val="600"/>
              </a:spcAft>
              <a:buSzPts val="2400"/>
            </a:pPr>
            <a:endParaRPr lang="en-US" sz="1800" b="1" dirty="0">
              <a:latin typeface="Calibri"/>
              <a:cs typeface="Calibri"/>
              <a:sym typeface="Calibri"/>
            </a:endParaRPr>
          </a:p>
        </p:txBody>
      </p:sp>
      <p:pic>
        <p:nvPicPr>
          <p:cNvPr id="32" name="Google Shape;129;p2">
            <a:extLst>
              <a:ext uri="{FF2B5EF4-FFF2-40B4-BE49-F238E27FC236}">
                <a16:creationId xmlns:a16="http://schemas.microsoft.com/office/drawing/2014/main" id="{F8F88A0D-A6C8-3C2D-DD00-263A6B662AA2}"/>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40682" y="1042827"/>
            <a:ext cx="2713768" cy="883225"/>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33" name="Rectangle 32">
            <a:extLst>
              <a:ext uri="{FF2B5EF4-FFF2-40B4-BE49-F238E27FC236}">
                <a16:creationId xmlns:a16="http://schemas.microsoft.com/office/drawing/2014/main" id="{71FDEB4B-2CE2-D7EA-9C57-264C976FADAF}"/>
              </a:ext>
            </a:extLst>
          </p:cNvPr>
          <p:cNvSpPr/>
          <p:nvPr/>
        </p:nvSpPr>
        <p:spPr>
          <a:xfrm>
            <a:off x="140680" y="996608"/>
            <a:ext cx="2713769" cy="1000274"/>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1B3A23B6-6559-6669-F4DF-165F67F5B631}"/>
              </a:ext>
            </a:extLst>
          </p:cNvPr>
          <p:cNvSpPr txBox="1"/>
          <p:nvPr/>
        </p:nvSpPr>
        <p:spPr>
          <a:xfrm>
            <a:off x="226266" y="1149006"/>
            <a:ext cx="2713768" cy="1000274"/>
          </a:xfrm>
          <a:prstGeom prst="rect">
            <a:avLst/>
          </a:prstGeom>
          <a:noFill/>
        </p:spPr>
        <p:txBody>
          <a:bodyPr wrap="square" rtlCol="0">
            <a:spAutoFit/>
          </a:bodyPr>
          <a:lstStyle/>
          <a:p>
            <a:pPr>
              <a:spcAft>
                <a:spcPts val="600"/>
              </a:spcAft>
              <a:buSzPts val="2400"/>
            </a:pPr>
            <a:r>
              <a:rPr lang="en-US" sz="1800" b="1" dirty="0">
                <a:latin typeface="Calibri"/>
                <a:cs typeface="Calibri"/>
                <a:sym typeface="Calibri"/>
              </a:rPr>
              <a:t>What do we do at Secure Enterprise Engineering?</a:t>
            </a:r>
          </a:p>
          <a:p>
            <a:pPr>
              <a:spcAft>
                <a:spcPts val="600"/>
              </a:spcAft>
              <a:buSzPts val="2400"/>
            </a:pPr>
            <a:endParaRPr lang="en-US" sz="1800" b="1" dirty="0">
              <a:latin typeface="Calibri"/>
              <a:cs typeface="Calibri"/>
              <a:sym typeface="Calibri"/>
            </a:endParaRPr>
          </a:p>
        </p:txBody>
      </p:sp>
      <p:pic>
        <p:nvPicPr>
          <p:cNvPr id="35" name="Google Shape;133;p2">
            <a:extLst>
              <a:ext uri="{FF2B5EF4-FFF2-40B4-BE49-F238E27FC236}">
                <a16:creationId xmlns:a16="http://schemas.microsoft.com/office/drawing/2014/main" id="{7AFB48EA-E4D1-D058-564F-087B82713D2E}"/>
              </a:ext>
            </a:extLst>
          </p:cNvPr>
          <p:cNvPicPr preferRelativeResize="0"/>
          <p:nvPr/>
        </p:nvPicPr>
        <p:blipFill rotWithShape="1">
          <a:blip r:embed="rId4">
            <a:alphaModFix/>
          </a:blip>
          <a:srcRect/>
          <a:stretch/>
        </p:blipFill>
        <p:spPr>
          <a:xfrm>
            <a:off x="140680" y="140680"/>
            <a:ext cx="530769" cy="528926"/>
          </a:xfrm>
          <a:prstGeom prst="rect">
            <a:avLst/>
          </a:prstGeom>
          <a:noFill/>
          <a:ln>
            <a:noFill/>
          </a:ln>
        </p:spPr>
      </p:pic>
      <p:sp>
        <p:nvSpPr>
          <p:cNvPr id="37" name="Google Shape;144;p3">
            <a:extLst>
              <a:ext uri="{FF2B5EF4-FFF2-40B4-BE49-F238E27FC236}">
                <a16:creationId xmlns:a16="http://schemas.microsoft.com/office/drawing/2014/main" id="{2EDE36E3-20FE-FAF3-5695-100C9B05E21B}"/>
              </a:ext>
            </a:extLst>
          </p:cNvPr>
          <p:cNvSpPr txBox="1">
            <a:spLocks/>
          </p:cNvSpPr>
          <p:nvPr/>
        </p:nvSpPr>
        <p:spPr>
          <a:xfrm>
            <a:off x="803358" y="-86613"/>
            <a:ext cx="10416330" cy="8842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lnSpc>
                <a:spcPct val="150000"/>
              </a:lnSpc>
              <a:buClr>
                <a:schemeClr val="dk1"/>
              </a:buClr>
              <a:buSzPts val="4000"/>
              <a:buFont typeface="Calibri"/>
              <a:buNone/>
              <a:defRPr sz="4000">
                <a:solidFill>
                  <a:schemeClr val="dk1"/>
                </a:solidFill>
                <a:latin typeface="Calibri"/>
                <a:ea typeface="Calibri"/>
                <a:cs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t>Value Proposition</a:t>
            </a:r>
          </a:p>
        </p:txBody>
      </p:sp>
      <p:pic>
        <p:nvPicPr>
          <p:cNvPr id="41" name="Picture 40" descr="Logo&#10;&#10;Description automatically generated">
            <a:extLst>
              <a:ext uri="{FF2B5EF4-FFF2-40B4-BE49-F238E27FC236}">
                <a16:creationId xmlns:a16="http://schemas.microsoft.com/office/drawing/2014/main" id="{CBCF34F4-A73D-53AC-5015-FBA1896C44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55629" y="3082163"/>
            <a:ext cx="2329046" cy="2238375"/>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E20EFE89-EA8F-BB16-68BD-E8247E691F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933" y="2043101"/>
            <a:ext cx="2630349" cy="1867143"/>
          </a:xfrm>
          <a:prstGeom prst="rect">
            <a:avLst/>
          </a:prstGeom>
        </p:spPr>
      </p:pic>
      <p:cxnSp>
        <p:nvCxnSpPr>
          <p:cNvPr id="44" name="Google Shape;151;p3">
            <a:extLst>
              <a:ext uri="{FF2B5EF4-FFF2-40B4-BE49-F238E27FC236}">
                <a16:creationId xmlns:a16="http://schemas.microsoft.com/office/drawing/2014/main" id="{5C3E1CF5-A8A1-70BC-C37E-48A8CE447648}"/>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693043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4"/>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dirty="0"/>
          </a:p>
        </p:txBody>
      </p:sp>
      <p:pic>
        <p:nvPicPr>
          <p:cNvPr id="161" name="Google Shape;161;p4"/>
          <p:cNvPicPr preferRelativeResize="0"/>
          <p:nvPr/>
        </p:nvPicPr>
        <p:blipFill rotWithShape="1">
          <a:blip r:embed="rId3">
            <a:alphaModFix/>
          </a:blip>
          <a:srcRect/>
          <a:stretch/>
        </p:blipFill>
        <p:spPr>
          <a:xfrm>
            <a:off x="132520" y="132519"/>
            <a:ext cx="530398" cy="530398"/>
          </a:xfrm>
          <a:prstGeom prst="rect">
            <a:avLst/>
          </a:prstGeom>
          <a:noFill/>
          <a:ln>
            <a:noFill/>
          </a:ln>
        </p:spPr>
      </p:pic>
      <p:sp>
        <p:nvSpPr>
          <p:cNvPr id="162" name="Google Shape;162;p4"/>
          <p:cNvSpPr txBox="1"/>
          <p:nvPr/>
        </p:nvSpPr>
        <p:spPr>
          <a:xfrm>
            <a:off x="835091" y="132519"/>
            <a:ext cx="10226609"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latin typeface="Calibri"/>
                <a:ea typeface="Calibri"/>
                <a:cs typeface="Calibri"/>
                <a:sym typeface="Calibri"/>
              </a:rPr>
              <a:t>VALUE PROPOSITION</a:t>
            </a:r>
          </a:p>
          <a:p>
            <a:pPr marL="0" marR="0" lvl="0" indent="0" algn="l" rtl="0">
              <a:spcBef>
                <a:spcPts val="0"/>
              </a:spcBef>
              <a:spcAft>
                <a:spcPts val="0"/>
              </a:spcAft>
              <a:buNone/>
            </a:pPr>
            <a:r>
              <a:rPr lang="en-US" sz="4000" dirty="0">
                <a:solidFill>
                  <a:schemeClr val="dk1"/>
                </a:solidFill>
                <a:latin typeface="Calibri"/>
                <a:ea typeface="Calibri"/>
                <a:cs typeface="Calibri"/>
                <a:sym typeface="Calibri"/>
              </a:rPr>
              <a:t>BEST-OF-BREED CYBER</a:t>
            </a:r>
            <a:endParaRPr dirty="0"/>
          </a:p>
        </p:txBody>
      </p:sp>
      <p:sp>
        <p:nvSpPr>
          <p:cNvPr id="166" name="Google Shape;166;p4"/>
          <p:cNvSpPr/>
          <p:nvPr/>
        </p:nvSpPr>
        <p:spPr>
          <a:xfrm>
            <a:off x="2032000" y="719666"/>
            <a:ext cx="8128000" cy="5418667"/>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0" lvl="0" indent="0" algn="l" rtl="0">
              <a:spcBef>
                <a:spcPts val="0"/>
              </a:spcBef>
              <a:spcAft>
                <a:spcPts val="0"/>
              </a:spcAft>
              <a:buNone/>
            </a:pPr>
            <a:endParaRPr dirty="0"/>
          </a:p>
        </p:txBody>
      </p:sp>
      <p:cxnSp>
        <p:nvCxnSpPr>
          <p:cNvPr id="178" name="Google Shape;178;p4"/>
          <p:cNvCxnSpPr/>
          <p:nvPr/>
        </p:nvCxnSpPr>
        <p:spPr>
          <a:xfrm>
            <a:off x="7681367" y="6545159"/>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2" name="Google Shape;163;p4">
            <a:extLst>
              <a:ext uri="{FF2B5EF4-FFF2-40B4-BE49-F238E27FC236}">
                <a16:creationId xmlns:a16="http://schemas.microsoft.com/office/drawing/2014/main" id="{17DBE559-1AF4-885A-EDA5-3F73CB82F39E}"/>
              </a:ext>
            </a:extLst>
          </p:cNvPr>
          <p:cNvSpPr txBox="1"/>
          <p:nvPr/>
        </p:nvSpPr>
        <p:spPr>
          <a:xfrm>
            <a:off x="271781" y="1627992"/>
            <a:ext cx="8257524" cy="313928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1800" dirty="0">
                <a:solidFill>
                  <a:schemeClr val="dk1"/>
                </a:solidFill>
                <a:latin typeface="Calibri"/>
                <a:ea typeface="Calibri"/>
                <a:cs typeface="Calibri"/>
                <a:sym typeface="Calibri"/>
              </a:rPr>
              <a:t>Oftentimes, Cyber Operations teams prepare their kits with “golden” or static images. These static images are frequently out of date and may have unpatched critical vulnerabilities.</a:t>
            </a:r>
          </a:p>
          <a:p>
            <a:pPr marR="0" lvl="0" algn="l" rtl="0">
              <a:spcBef>
                <a:spcPts val="0"/>
              </a:spcBef>
              <a:spcAft>
                <a:spcPts val="0"/>
              </a:spcAft>
            </a:pPr>
            <a:endParaRPr lang="en-US" sz="1800" dirty="0">
              <a:solidFill>
                <a:schemeClr val="dk1"/>
              </a:solidFill>
              <a:latin typeface="Calibri"/>
              <a:ea typeface="Calibri"/>
              <a:cs typeface="Calibri"/>
              <a:sym typeface="Calibri"/>
            </a:endParaRPr>
          </a:p>
          <a:p>
            <a:pPr marR="0" lvl="0" algn="l" rtl="0">
              <a:spcBef>
                <a:spcPts val="0"/>
              </a:spcBef>
              <a:spcAft>
                <a:spcPts val="0"/>
              </a:spcAft>
            </a:pPr>
            <a:r>
              <a:rPr lang="en-US" sz="1800" dirty="0">
                <a:solidFill>
                  <a:schemeClr val="dk1"/>
                </a:solidFill>
                <a:latin typeface="Calibri"/>
                <a:ea typeface="Calibri"/>
                <a:cs typeface="Calibri"/>
                <a:sym typeface="Calibri"/>
              </a:rPr>
              <a:t>The DISTANT ROOK platform’s “App Store” is continuously maintained and expanded, with a notable focus on offering best-of-breed cybersecurity solutions, analysis, and forensic tools. SEE can rapidly add new applications to the enterprise authoritative repository in as little as 48 hours to meet the ever-changing landscape across the cyber domain</a:t>
            </a:r>
          </a:p>
          <a:p>
            <a:pPr marR="0" lvl="0" algn="l" rtl="0">
              <a:spcBef>
                <a:spcPts val="0"/>
              </a:spcBef>
              <a:spcAft>
                <a:spcPts val="0"/>
              </a:spcAft>
            </a:pPr>
            <a:endParaRPr lang="en-US" sz="1800" dirty="0">
              <a:solidFill>
                <a:schemeClr val="dk1"/>
              </a:solidFill>
              <a:latin typeface="Calibri"/>
              <a:ea typeface="Calibri"/>
              <a:cs typeface="Calibri"/>
              <a:sym typeface="Calibri"/>
            </a:endParaRPr>
          </a:p>
          <a:p>
            <a:pPr marR="0" lvl="0" algn="l" rtl="0">
              <a:spcBef>
                <a:spcPts val="0"/>
              </a:spcBef>
              <a:spcAft>
                <a:spcPts val="0"/>
              </a:spcAft>
            </a:pPr>
            <a:endParaRPr lang="en-US" sz="1800" dirty="0">
              <a:solidFill>
                <a:schemeClr val="dk1"/>
              </a:solidFill>
              <a:latin typeface="Calibri"/>
              <a:ea typeface="Calibri"/>
              <a:cs typeface="Calibri"/>
              <a:sym typeface="Calibri"/>
            </a:endParaRPr>
          </a:p>
        </p:txBody>
      </p:sp>
      <p:pic>
        <p:nvPicPr>
          <p:cNvPr id="4" name="Picture 3" descr="A picture containing text, computer, electronics, computer&#10;&#10;Description automatically generated">
            <a:extLst>
              <a:ext uri="{FF2B5EF4-FFF2-40B4-BE49-F238E27FC236}">
                <a16:creationId xmlns:a16="http://schemas.microsoft.com/office/drawing/2014/main" id="{74A159DD-7FC9-B535-5F7E-FE9A3F509430}"/>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a:stretch/>
        </p:blipFill>
        <p:spPr>
          <a:xfrm>
            <a:off x="8993466" y="-1"/>
            <a:ext cx="3198534" cy="6545155"/>
          </a:xfrm>
          <a:prstGeom prst="rect">
            <a:avLst/>
          </a:prstGeom>
        </p:spPr>
      </p:pic>
    </p:spTree>
    <p:extLst>
      <p:ext uri="{BB962C8B-B14F-4D97-AF65-F5344CB8AC3E}">
        <p14:creationId xmlns:p14="http://schemas.microsoft.com/office/powerpoint/2010/main" val="982827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4"/>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dirty="0"/>
          </a:p>
        </p:txBody>
      </p:sp>
      <p:pic>
        <p:nvPicPr>
          <p:cNvPr id="161" name="Google Shape;161;p4"/>
          <p:cNvPicPr preferRelativeResize="0"/>
          <p:nvPr/>
        </p:nvPicPr>
        <p:blipFill rotWithShape="1">
          <a:blip r:embed="rId3">
            <a:alphaModFix/>
          </a:blip>
          <a:srcRect/>
          <a:stretch/>
        </p:blipFill>
        <p:spPr>
          <a:xfrm>
            <a:off x="132520" y="132519"/>
            <a:ext cx="530398" cy="530398"/>
          </a:xfrm>
          <a:prstGeom prst="rect">
            <a:avLst/>
          </a:prstGeom>
          <a:noFill/>
          <a:ln>
            <a:noFill/>
          </a:ln>
        </p:spPr>
      </p:pic>
      <p:sp>
        <p:nvSpPr>
          <p:cNvPr id="162" name="Google Shape;162;p4"/>
          <p:cNvSpPr txBox="1"/>
          <p:nvPr/>
        </p:nvSpPr>
        <p:spPr>
          <a:xfrm>
            <a:off x="835091" y="132519"/>
            <a:ext cx="10226609"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latin typeface="Calibri"/>
                <a:ea typeface="Calibri"/>
                <a:cs typeface="Calibri"/>
                <a:sym typeface="Calibri"/>
              </a:rPr>
              <a:t>VALUE PROPOSITION</a:t>
            </a:r>
          </a:p>
          <a:p>
            <a:pPr marL="0" marR="0" lvl="0" indent="0" algn="l" rtl="0">
              <a:spcBef>
                <a:spcPts val="0"/>
              </a:spcBef>
              <a:spcAft>
                <a:spcPts val="0"/>
              </a:spcAft>
              <a:buNone/>
            </a:pPr>
            <a:r>
              <a:rPr lang="en-US" sz="3600" dirty="0">
                <a:solidFill>
                  <a:schemeClr val="dk1"/>
                </a:solidFill>
                <a:latin typeface="Calibri"/>
                <a:ea typeface="Calibri"/>
                <a:cs typeface="Calibri"/>
                <a:sym typeface="Calibri"/>
              </a:rPr>
              <a:t>UNIFIED PLATFORM JCWA CONNECTION</a:t>
            </a:r>
            <a:endParaRPr sz="1200" dirty="0"/>
          </a:p>
        </p:txBody>
      </p:sp>
      <p:sp>
        <p:nvSpPr>
          <p:cNvPr id="166" name="Google Shape;166;p4"/>
          <p:cNvSpPr/>
          <p:nvPr/>
        </p:nvSpPr>
        <p:spPr>
          <a:xfrm>
            <a:off x="2032000" y="719666"/>
            <a:ext cx="8128000" cy="5418667"/>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0" lvl="0" indent="0" algn="l" rtl="0">
              <a:spcBef>
                <a:spcPts val="0"/>
              </a:spcBef>
              <a:spcAft>
                <a:spcPts val="0"/>
              </a:spcAft>
              <a:buNone/>
            </a:pPr>
            <a:endParaRPr dirty="0"/>
          </a:p>
        </p:txBody>
      </p:sp>
      <p:cxnSp>
        <p:nvCxnSpPr>
          <p:cNvPr id="178" name="Google Shape;178;p4"/>
          <p:cNvCxnSpPr/>
          <p:nvPr/>
        </p:nvCxnSpPr>
        <p:spPr>
          <a:xfrm>
            <a:off x="7681367" y="6545159"/>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2" name="Google Shape;163;p4">
            <a:extLst>
              <a:ext uri="{FF2B5EF4-FFF2-40B4-BE49-F238E27FC236}">
                <a16:creationId xmlns:a16="http://schemas.microsoft.com/office/drawing/2014/main" id="{17DBE559-1AF4-885A-EDA5-3F73CB82F39E}"/>
              </a:ext>
            </a:extLst>
          </p:cNvPr>
          <p:cNvSpPr txBox="1"/>
          <p:nvPr/>
        </p:nvSpPr>
        <p:spPr>
          <a:xfrm>
            <a:off x="271781" y="1627992"/>
            <a:ext cx="8257524" cy="313928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1800" dirty="0">
                <a:solidFill>
                  <a:schemeClr val="dk1"/>
                </a:solidFill>
                <a:latin typeface="Calibri"/>
                <a:ea typeface="Calibri"/>
                <a:cs typeface="Calibri"/>
                <a:sym typeface="Calibri"/>
              </a:rPr>
              <a:t>Currently, the service components generally use their own authoritative repository or “golden images” for kit provisioning. Maintaining a service-specific authoritative repository or “golden image” is costly and time consuming.</a:t>
            </a:r>
          </a:p>
          <a:p>
            <a:pPr marR="0" lvl="0" algn="l" rtl="0">
              <a:spcBef>
                <a:spcPts val="0"/>
              </a:spcBef>
              <a:spcAft>
                <a:spcPts val="0"/>
              </a:spcAft>
            </a:pPr>
            <a:endParaRPr lang="en-US" sz="1800" dirty="0">
              <a:solidFill>
                <a:schemeClr val="dk1"/>
              </a:solidFill>
              <a:latin typeface="Calibri"/>
              <a:ea typeface="Calibri"/>
              <a:cs typeface="Calibri"/>
              <a:sym typeface="Calibri"/>
            </a:endParaRPr>
          </a:p>
          <a:p>
            <a:pPr marR="0" lvl="0" algn="l" rtl="0">
              <a:spcBef>
                <a:spcPts val="0"/>
              </a:spcBef>
              <a:spcAft>
                <a:spcPts val="0"/>
              </a:spcAft>
            </a:pPr>
            <a:r>
              <a:rPr lang="en-US" sz="1800" dirty="0">
                <a:solidFill>
                  <a:schemeClr val="dk1"/>
                </a:solidFill>
                <a:latin typeface="Calibri"/>
                <a:ea typeface="Calibri"/>
                <a:cs typeface="Calibri"/>
                <a:sym typeface="Calibri"/>
              </a:rPr>
              <a:t>The DISTANT ROOK platform’s “App Store” is JCWA-enabled and paid for by Unified Platform, meaning the individual service components do not have to pay for or manage their own repository. Service-specific requests can be added to the overarching platform, and are then available across the JCWA, reducing redundant efforts and ensuring best-of-breed cyber across the service components and greater DoD / IC.</a:t>
            </a:r>
          </a:p>
          <a:p>
            <a:pPr marR="0" lvl="0" algn="l" rtl="0">
              <a:spcBef>
                <a:spcPts val="0"/>
              </a:spcBef>
              <a:spcAft>
                <a:spcPts val="0"/>
              </a:spcAft>
            </a:pPr>
            <a:endParaRPr lang="en-US" sz="1800" dirty="0">
              <a:solidFill>
                <a:schemeClr val="dk1"/>
              </a:solidFill>
              <a:latin typeface="Calibri"/>
              <a:ea typeface="Calibri"/>
              <a:cs typeface="Calibri"/>
              <a:sym typeface="Calibri"/>
            </a:endParaRPr>
          </a:p>
        </p:txBody>
      </p:sp>
      <p:pic>
        <p:nvPicPr>
          <p:cNvPr id="6" name="Picture 5" descr="A long hallway with rows of computer servers&#10;&#10;Description automatically generated with low confidence">
            <a:extLst>
              <a:ext uri="{FF2B5EF4-FFF2-40B4-BE49-F238E27FC236}">
                <a16:creationId xmlns:a16="http://schemas.microsoft.com/office/drawing/2014/main" id="{AB980347-B94A-6DAD-AF31-DE35209C5E41}"/>
              </a:ext>
            </a:extLst>
          </p:cNvPr>
          <p:cNvPicPr>
            <a:picLocks noChangeAspect="1"/>
          </p:cNvPicPr>
          <p:nvPr/>
        </p:nvPicPr>
        <p:blipFill rotWithShape="1">
          <a:blip r:embed="rId4" cstate="screen">
            <a:alphaModFix amt="70000"/>
            <a:extLst>
              <a:ext uri="{28A0092B-C50C-407E-A947-70E740481C1C}">
                <a14:useLocalDpi xmlns:a14="http://schemas.microsoft.com/office/drawing/2010/main"/>
              </a:ext>
            </a:extLst>
          </a:blip>
          <a:srcRect/>
          <a:stretch/>
        </p:blipFill>
        <p:spPr>
          <a:xfrm>
            <a:off x="9003324" y="0"/>
            <a:ext cx="3188676" cy="6549556"/>
          </a:xfrm>
          <a:prstGeom prst="rect">
            <a:avLst/>
          </a:prstGeom>
        </p:spPr>
      </p:pic>
    </p:spTree>
    <p:extLst>
      <p:ext uri="{BB962C8B-B14F-4D97-AF65-F5344CB8AC3E}">
        <p14:creationId xmlns:p14="http://schemas.microsoft.com/office/powerpoint/2010/main" val="347911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 name="Google Shape;133;p2">
            <a:extLst>
              <a:ext uri="{FF2B5EF4-FFF2-40B4-BE49-F238E27FC236}">
                <a16:creationId xmlns:a16="http://schemas.microsoft.com/office/drawing/2014/main" id="{2275F39A-1CF9-0FE8-841C-C672934610EB}"/>
              </a:ext>
            </a:extLst>
          </p:cNvPr>
          <p:cNvPicPr preferRelativeResize="0"/>
          <p:nvPr/>
        </p:nvPicPr>
        <p:blipFill rotWithShape="1">
          <a:blip r:embed="rId3">
            <a:alphaModFix/>
          </a:blip>
          <a:srcRect/>
          <a:stretch/>
        </p:blipFill>
        <p:spPr>
          <a:xfrm>
            <a:off x="140680" y="140680"/>
            <a:ext cx="530769" cy="528926"/>
          </a:xfrm>
          <a:prstGeom prst="rect">
            <a:avLst/>
          </a:prstGeom>
          <a:noFill/>
          <a:ln>
            <a:noFill/>
          </a:ln>
        </p:spPr>
      </p:pic>
      <p:sp>
        <p:nvSpPr>
          <p:cNvPr id="16" name="Google Shape;117;p3">
            <a:extLst>
              <a:ext uri="{FF2B5EF4-FFF2-40B4-BE49-F238E27FC236}">
                <a16:creationId xmlns:a16="http://schemas.microsoft.com/office/drawing/2014/main" id="{E438CC63-B25E-C83C-3E2C-60FC827CB536}"/>
              </a:ext>
            </a:extLst>
          </p:cNvPr>
          <p:cNvSpPr txBox="1"/>
          <p:nvPr/>
        </p:nvSpPr>
        <p:spPr>
          <a:xfrm>
            <a:off x="362803" y="285599"/>
            <a:ext cx="10922466"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Arial"/>
                <a:ea typeface="Arial"/>
                <a:cs typeface="Arial"/>
                <a:sym typeface="Arial"/>
              </a:rPr>
              <a:t>Unified Platform Driven Enterprise Provisioning for Joint Deployable Kits</a:t>
            </a:r>
            <a:endParaRPr sz="1200" b="0" i="0" u="none" strike="noStrike" cap="none" dirty="0">
              <a:solidFill>
                <a:schemeClr val="tx1"/>
              </a:solidFill>
              <a:latin typeface="Arial"/>
              <a:ea typeface="Arial"/>
              <a:cs typeface="Arial"/>
              <a:sym typeface="Arial"/>
            </a:endParaRPr>
          </a:p>
        </p:txBody>
      </p:sp>
      <p:cxnSp>
        <p:nvCxnSpPr>
          <p:cNvPr id="17" name="Google Shape;151;p3">
            <a:extLst>
              <a:ext uri="{FF2B5EF4-FFF2-40B4-BE49-F238E27FC236}">
                <a16:creationId xmlns:a16="http://schemas.microsoft.com/office/drawing/2014/main" id="{05DF667D-4372-8C8C-CA5F-8559E1443AA8}"/>
              </a:ext>
            </a:extLst>
          </p:cNvPr>
          <p:cNvCxnSpPr/>
          <p:nvPr/>
        </p:nvCxnSpPr>
        <p:spPr>
          <a:xfrm>
            <a:off x="919499" y="840405"/>
            <a:ext cx="4510632" cy="0"/>
          </a:xfrm>
          <a:prstGeom prst="straightConnector1">
            <a:avLst/>
          </a:prstGeom>
          <a:noFill/>
          <a:ln w="9525" cap="flat" cmpd="sng">
            <a:solidFill>
              <a:schemeClr val="dk1"/>
            </a:solidFill>
            <a:prstDash val="solid"/>
            <a:miter lim="800000"/>
            <a:headEnd type="none" w="sm" len="sm"/>
            <a:tailEnd type="none" w="sm" len="sm"/>
          </a:ln>
        </p:spPr>
      </p:cxnSp>
      <p:sp>
        <p:nvSpPr>
          <p:cNvPr id="3" name="AutoShape 2">
            <a:extLst>
              <a:ext uri="{FF2B5EF4-FFF2-40B4-BE49-F238E27FC236}">
                <a16:creationId xmlns:a16="http://schemas.microsoft.com/office/drawing/2014/main" id="{ADFA2D2E-DF67-A174-C652-653AA3104BD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AB5EC338-3E53-E91F-C463-7496F344D351}"/>
              </a:ext>
            </a:extLst>
          </p:cNvPr>
          <p:cNvPicPr>
            <a:picLocks noChangeAspect="1"/>
          </p:cNvPicPr>
          <p:nvPr/>
        </p:nvPicPr>
        <p:blipFill>
          <a:blip r:embed="rId4"/>
          <a:stretch>
            <a:fillRect/>
          </a:stretch>
        </p:blipFill>
        <p:spPr>
          <a:xfrm>
            <a:off x="90952" y="1403320"/>
            <a:ext cx="11760737" cy="54546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p:nvPr/>
        </p:nvSpPr>
        <p:spPr>
          <a:xfrm>
            <a:off x="6622026" y="5877763"/>
            <a:ext cx="4114800" cy="9802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8" name="Google Shape;128;p2"/>
          <p:cNvSpPr txBox="1">
            <a:spLocks noGrp="1"/>
          </p:cNvSpPr>
          <p:nvPr>
            <p:ph type="title"/>
          </p:nvPr>
        </p:nvSpPr>
        <p:spPr>
          <a:xfrm>
            <a:off x="5289397" y="380664"/>
            <a:ext cx="6428739" cy="143594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dirty="0"/>
              <a:t>DISTANT ROOK</a:t>
            </a:r>
            <a:br>
              <a:rPr lang="en-US" sz="4000" dirty="0"/>
            </a:br>
            <a:r>
              <a:rPr lang="en-US" sz="4000" dirty="0"/>
              <a:t>Hardware Meets Software</a:t>
            </a:r>
            <a:endParaRPr dirty="0"/>
          </a:p>
        </p:txBody>
      </p:sp>
      <p:pic>
        <p:nvPicPr>
          <p:cNvPr id="129" name="Google Shape;129;p2"/>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p:blipFill>
        <p:spPr>
          <a:xfrm>
            <a:off x="0" y="0"/>
            <a:ext cx="5242143" cy="6858000"/>
          </a:xfrm>
          <a:prstGeom prst="parallelogram">
            <a:avLst>
              <a:gd name="adj" fmla="val 15552"/>
            </a:avLst>
          </a:prstGeom>
          <a:solidFill>
            <a:srgbClr val="002060"/>
          </a:solidFill>
          <a:ln>
            <a:noFill/>
          </a:ln>
        </p:spPr>
      </p:pic>
      <p:sp>
        <p:nvSpPr>
          <p:cNvPr id="130" name="Google Shape;130;p2"/>
          <p:cNvSpPr txBox="1">
            <a:spLocks noGrp="1"/>
          </p:cNvSpPr>
          <p:nvPr>
            <p:ph type="body" idx="1"/>
          </p:nvPr>
        </p:nvSpPr>
        <p:spPr>
          <a:xfrm>
            <a:off x="5236291" y="1797516"/>
            <a:ext cx="6534952" cy="451438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600"/>
              </a:spcAft>
              <a:buClr>
                <a:srgbClr val="000000"/>
              </a:buClr>
              <a:buSzPts val="2400"/>
              <a:buFont typeface="Arial"/>
              <a:buChar char="•"/>
            </a:pPr>
            <a:r>
              <a:rPr lang="en-US" dirty="0">
                <a:solidFill>
                  <a:srgbClr val="000000"/>
                </a:solidFill>
              </a:rPr>
              <a:t>DISTANT ROOK is </a:t>
            </a:r>
            <a:r>
              <a:rPr lang="en-US" u="sng" dirty="0">
                <a:solidFill>
                  <a:srgbClr val="000000"/>
                </a:solidFill>
              </a:rPr>
              <a:t>hardware agnostic</a:t>
            </a:r>
          </a:p>
          <a:p>
            <a:pPr marL="342900" indent="-342900">
              <a:lnSpc>
                <a:spcPct val="100000"/>
              </a:lnSpc>
              <a:spcBef>
                <a:spcPts val="0"/>
              </a:spcBef>
              <a:spcAft>
                <a:spcPts val="600"/>
              </a:spcAft>
              <a:buClr>
                <a:srgbClr val="000000"/>
              </a:buClr>
              <a:buSzPts val="2400"/>
              <a:buFont typeface="Arial"/>
              <a:buChar char="•"/>
            </a:pPr>
            <a:r>
              <a:rPr lang="en-US" dirty="0">
                <a:solidFill>
                  <a:srgbClr val="000000"/>
                </a:solidFill>
              </a:rPr>
              <a:t>Hardware can be chosen to </a:t>
            </a:r>
            <a:r>
              <a:rPr lang="en-US" u="sng" dirty="0">
                <a:solidFill>
                  <a:srgbClr val="000000"/>
                </a:solidFill>
              </a:rPr>
              <a:t>scale</a:t>
            </a:r>
            <a:r>
              <a:rPr lang="en-US" dirty="0">
                <a:solidFill>
                  <a:srgbClr val="000000"/>
                </a:solidFill>
              </a:rPr>
              <a:t> based on mission</a:t>
            </a:r>
          </a:p>
          <a:p>
            <a:pPr marL="342900" indent="-342900">
              <a:lnSpc>
                <a:spcPct val="100000"/>
              </a:lnSpc>
              <a:spcBef>
                <a:spcPts val="0"/>
              </a:spcBef>
              <a:spcAft>
                <a:spcPts val="600"/>
              </a:spcAft>
              <a:buClr>
                <a:srgbClr val="000000"/>
              </a:buClr>
              <a:buSzPts val="2400"/>
              <a:buFont typeface="Arial"/>
              <a:buChar char="•"/>
            </a:pPr>
            <a:r>
              <a:rPr lang="en-US" dirty="0">
                <a:solidFill>
                  <a:srgbClr val="000000"/>
                </a:solidFill>
              </a:rPr>
              <a:t>Software Deployments can be tailored to meet mission needs</a:t>
            </a:r>
          </a:p>
          <a:p>
            <a:pPr marL="342900" marR="0" lvl="0" indent="-342900" algn="l" rtl="0">
              <a:lnSpc>
                <a:spcPct val="100000"/>
              </a:lnSpc>
              <a:spcBef>
                <a:spcPts val="0"/>
              </a:spcBef>
              <a:spcAft>
                <a:spcPts val="600"/>
              </a:spcAft>
              <a:buClr>
                <a:srgbClr val="000000"/>
              </a:buClr>
              <a:buSzPts val="2400"/>
              <a:buFont typeface="Arial"/>
              <a:buChar char="•"/>
            </a:pPr>
            <a:endParaRPr lang="en-US" dirty="0">
              <a:solidFill>
                <a:srgbClr val="000000"/>
              </a:solidFill>
            </a:endParaRPr>
          </a:p>
          <a:p>
            <a:pPr marL="342900" marR="0" lvl="0" indent="-342900" algn="l" rtl="0">
              <a:lnSpc>
                <a:spcPct val="100000"/>
              </a:lnSpc>
              <a:spcBef>
                <a:spcPts val="0"/>
              </a:spcBef>
              <a:spcAft>
                <a:spcPts val="600"/>
              </a:spcAft>
              <a:buClr>
                <a:srgbClr val="000000"/>
              </a:buClr>
              <a:buSzPts val="2400"/>
              <a:buFont typeface="Arial"/>
              <a:buChar char="•"/>
            </a:pPr>
            <a:r>
              <a:rPr lang="en-US" dirty="0">
                <a:solidFill>
                  <a:srgbClr val="000000"/>
                </a:solidFill>
              </a:rPr>
              <a:t>Distant Rook is a Suite of Software tools the align to the cloud, the depot level, and to the tactical edge.  </a:t>
            </a:r>
          </a:p>
          <a:p>
            <a:pPr marL="457200" lvl="1" indent="0">
              <a:lnSpc>
                <a:spcPct val="100000"/>
              </a:lnSpc>
              <a:spcBef>
                <a:spcPts val="0"/>
              </a:spcBef>
              <a:spcAft>
                <a:spcPts val="600"/>
              </a:spcAft>
              <a:buClr>
                <a:srgbClr val="000000"/>
              </a:buClr>
              <a:buSzPts val="2400"/>
              <a:buNone/>
            </a:pPr>
            <a:r>
              <a:rPr lang="en-US" dirty="0">
                <a:solidFill>
                  <a:srgbClr val="000000"/>
                </a:solidFill>
              </a:rPr>
              <a:t>Cloud Rook (Cloud)</a:t>
            </a:r>
          </a:p>
          <a:p>
            <a:pPr marL="457200" lvl="1" indent="0">
              <a:lnSpc>
                <a:spcPct val="100000"/>
              </a:lnSpc>
              <a:spcBef>
                <a:spcPts val="0"/>
              </a:spcBef>
              <a:spcAft>
                <a:spcPts val="600"/>
              </a:spcAft>
              <a:buClr>
                <a:srgbClr val="000000"/>
              </a:buClr>
              <a:buSzPts val="2400"/>
              <a:buNone/>
            </a:pPr>
            <a:r>
              <a:rPr lang="en-US" dirty="0">
                <a:solidFill>
                  <a:srgbClr val="000000"/>
                </a:solidFill>
              </a:rPr>
              <a:t>Queen Bee (Depot Level)</a:t>
            </a:r>
          </a:p>
          <a:p>
            <a:pPr marL="457200" lvl="1" indent="0">
              <a:lnSpc>
                <a:spcPct val="100000"/>
              </a:lnSpc>
              <a:spcBef>
                <a:spcPts val="0"/>
              </a:spcBef>
              <a:spcAft>
                <a:spcPts val="600"/>
              </a:spcAft>
              <a:buClr>
                <a:srgbClr val="000000"/>
              </a:buClr>
              <a:buSzPts val="2400"/>
              <a:buNone/>
            </a:pPr>
            <a:r>
              <a:rPr lang="en-US" dirty="0">
                <a:solidFill>
                  <a:srgbClr val="000000"/>
                </a:solidFill>
              </a:rPr>
              <a:t>Turbo Rook ( Tactical Edge)</a:t>
            </a:r>
          </a:p>
          <a:p>
            <a:pPr marL="457200" lvl="1" indent="0">
              <a:lnSpc>
                <a:spcPct val="100000"/>
              </a:lnSpc>
              <a:spcBef>
                <a:spcPts val="0"/>
              </a:spcBef>
              <a:spcAft>
                <a:spcPts val="600"/>
              </a:spcAft>
              <a:buClr>
                <a:srgbClr val="000000"/>
              </a:buClr>
              <a:buSzPts val="2400"/>
              <a:buNone/>
            </a:pPr>
            <a:r>
              <a:rPr lang="en-US" dirty="0">
                <a:solidFill>
                  <a:srgbClr val="000000"/>
                </a:solidFill>
              </a:rPr>
              <a:t>Pawn Shop (Inventory Management)</a:t>
            </a:r>
          </a:p>
          <a:p>
            <a:pPr marL="457200" lvl="1" indent="0">
              <a:lnSpc>
                <a:spcPct val="100000"/>
              </a:lnSpc>
              <a:spcBef>
                <a:spcPts val="0"/>
              </a:spcBef>
              <a:spcAft>
                <a:spcPts val="600"/>
              </a:spcAft>
              <a:buClr>
                <a:srgbClr val="000000"/>
              </a:buClr>
              <a:buSzPts val="2400"/>
              <a:buNone/>
            </a:pPr>
            <a:r>
              <a:rPr lang="en-US" dirty="0">
                <a:solidFill>
                  <a:srgbClr val="000000"/>
                </a:solidFill>
              </a:rPr>
              <a:t>	</a:t>
            </a:r>
          </a:p>
          <a:p>
            <a:pPr marL="342900" indent="-342900">
              <a:lnSpc>
                <a:spcPct val="100000"/>
              </a:lnSpc>
              <a:spcBef>
                <a:spcPts val="0"/>
              </a:spcBef>
              <a:spcAft>
                <a:spcPts val="600"/>
              </a:spcAft>
              <a:buClr>
                <a:srgbClr val="000000"/>
              </a:buClr>
              <a:buSzPts val="2400"/>
              <a:buFont typeface="Arial"/>
              <a:buChar char="•"/>
            </a:pPr>
            <a:endParaRPr lang="en-US" i="0" u="none" strike="noStrike" cap="none"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342900" marR="0" lvl="0" indent="-342900" algn="l" rtl="0">
              <a:lnSpc>
                <a:spcPct val="100000"/>
              </a:lnSpc>
              <a:spcBef>
                <a:spcPts val="0"/>
              </a:spcBef>
              <a:spcAft>
                <a:spcPts val="0"/>
              </a:spcAft>
              <a:buClr>
                <a:srgbClr val="000000"/>
              </a:buClr>
              <a:buSzPts val="2400"/>
              <a:buFont typeface="Arial"/>
              <a:buChar char="•"/>
            </a:pPr>
            <a:endParaRPr lang="en-US" dirty="0">
              <a:solidFill>
                <a:srgbClr val="000000"/>
              </a:solidFill>
            </a:endParaRPr>
          </a:p>
          <a:p>
            <a:pPr marL="0" marR="0" lvl="0" indent="0" algn="l" rtl="0">
              <a:lnSpc>
                <a:spcPct val="100000"/>
              </a:lnSpc>
              <a:spcBef>
                <a:spcPts val="0"/>
              </a:spcBef>
              <a:spcAft>
                <a:spcPts val="0"/>
              </a:spcAft>
              <a:buClr>
                <a:srgbClr val="000000"/>
              </a:buClr>
              <a:buSzPts val="2400"/>
            </a:pPr>
            <a:endParaRPr lang="en-US" dirty="0">
              <a:solidFill>
                <a:srgbClr val="000000"/>
              </a:solidFill>
            </a:endParaRPr>
          </a:p>
        </p:txBody>
      </p:sp>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dirty="0"/>
          </a:p>
        </p:txBody>
      </p:sp>
      <p:cxnSp>
        <p:nvCxnSpPr>
          <p:cNvPr id="132" name="Google Shape;132;p2"/>
          <p:cNvCxnSpPr/>
          <p:nvPr/>
        </p:nvCxnSpPr>
        <p:spPr>
          <a:xfrm>
            <a:off x="6231988" y="1022440"/>
            <a:ext cx="4504838" cy="0"/>
          </a:xfrm>
          <a:prstGeom prst="straightConnector1">
            <a:avLst/>
          </a:prstGeom>
          <a:noFill/>
          <a:ln w="9525" cap="flat" cmpd="sng">
            <a:solidFill>
              <a:schemeClr val="dk1"/>
            </a:solidFill>
            <a:prstDash val="solid"/>
            <a:miter lim="800000"/>
            <a:headEnd type="none" w="sm" len="sm"/>
            <a:tailEnd type="none" w="sm" len="sm"/>
          </a:ln>
        </p:spPr>
      </p:cxnSp>
      <p:pic>
        <p:nvPicPr>
          <p:cNvPr id="133" name="Google Shape;133;p2"/>
          <p:cNvPicPr preferRelativeResize="0"/>
          <p:nvPr/>
        </p:nvPicPr>
        <p:blipFill rotWithShape="1">
          <a:blip r:embed="rId4">
            <a:alphaModFix/>
          </a:blip>
          <a:srcRect/>
          <a:stretch/>
        </p:blipFill>
        <p:spPr>
          <a:xfrm>
            <a:off x="140680" y="140680"/>
            <a:ext cx="530769" cy="528926"/>
          </a:xfrm>
          <a:prstGeom prst="rect">
            <a:avLst/>
          </a:prstGeom>
          <a:noFill/>
          <a:ln>
            <a:noFill/>
          </a:ln>
        </p:spPr>
      </p:pic>
    </p:spTree>
    <p:extLst>
      <p:ext uri="{BB962C8B-B14F-4D97-AF65-F5344CB8AC3E}">
        <p14:creationId xmlns:p14="http://schemas.microsoft.com/office/powerpoint/2010/main" val="123533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
          <p:cNvSpPr txBox="1">
            <a:spLocks noGrp="1"/>
          </p:cNvSpPr>
          <p:nvPr>
            <p:ph type="title"/>
          </p:nvPr>
        </p:nvSpPr>
        <p:spPr>
          <a:xfrm>
            <a:off x="5289397" y="380664"/>
            <a:ext cx="6428739" cy="143594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dirty="0"/>
              <a:t>DISTANT ROOK</a:t>
            </a:r>
            <a:br>
              <a:rPr lang="en-US" sz="4000" dirty="0"/>
            </a:br>
            <a:r>
              <a:rPr lang="en-US" sz="4000" dirty="0"/>
              <a:t>Use Cases</a:t>
            </a:r>
            <a:endParaRPr dirty="0"/>
          </a:p>
        </p:txBody>
      </p:sp>
      <p:pic>
        <p:nvPicPr>
          <p:cNvPr id="129" name="Google Shape;129;p2"/>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p:blipFill>
        <p:spPr>
          <a:xfrm>
            <a:off x="0" y="0"/>
            <a:ext cx="5242143" cy="6858000"/>
          </a:xfrm>
          <a:prstGeom prst="parallelogram">
            <a:avLst>
              <a:gd name="adj" fmla="val 15552"/>
            </a:avLst>
          </a:prstGeom>
          <a:solidFill>
            <a:srgbClr val="002060"/>
          </a:solidFill>
          <a:ln>
            <a:noFill/>
          </a:ln>
        </p:spPr>
      </p:pic>
      <p:sp>
        <p:nvSpPr>
          <p:cNvPr id="130" name="Google Shape;130;p2"/>
          <p:cNvSpPr txBox="1">
            <a:spLocks noGrp="1"/>
          </p:cNvSpPr>
          <p:nvPr>
            <p:ph type="body" idx="1"/>
          </p:nvPr>
        </p:nvSpPr>
        <p:spPr>
          <a:xfrm>
            <a:off x="5201571" y="1530817"/>
            <a:ext cx="6955709" cy="509858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dirty="0">
                <a:solidFill>
                  <a:srgbClr val="000000"/>
                </a:solidFill>
              </a:rPr>
              <a:t>IT deployments requiring </a:t>
            </a:r>
            <a:r>
              <a:rPr lang="en-US" u="sng" dirty="0">
                <a:solidFill>
                  <a:srgbClr val="000000"/>
                </a:solidFill>
              </a:rPr>
              <a:t>frequent, repeatable builds</a:t>
            </a:r>
          </a:p>
          <a:p>
            <a:pPr marL="800100" lvl="1">
              <a:lnSpc>
                <a:spcPct val="100000"/>
              </a:lnSpc>
              <a:spcBef>
                <a:spcPts val="0"/>
              </a:spcBef>
              <a:buClr>
                <a:srgbClr val="000000"/>
              </a:buClr>
              <a:buSzPts val="2400"/>
            </a:pPr>
            <a:r>
              <a:rPr lang="en-US" sz="1800" dirty="0">
                <a:solidFill>
                  <a:srgbClr val="000000"/>
                </a:solidFill>
              </a:rPr>
              <a:t>Tactical missions (hunt forward, DMSS)</a:t>
            </a:r>
          </a:p>
          <a:p>
            <a:pPr marL="800100" lvl="1">
              <a:lnSpc>
                <a:spcPct val="100000"/>
              </a:lnSpc>
              <a:spcBef>
                <a:spcPts val="0"/>
              </a:spcBef>
              <a:buClr>
                <a:srgbClr val="000000"/>
              </a:buClr>
              <a:buSzPts val="2400"/>
            </a:pPr>
            <a:r>
              <a:rPr lang="en-US" sz="1800" dirty="0">
                <a:solidFill>
                  <a:srgbClr val="000000"/>
                </a:solidFill>
              </a:rPr>
              <a:t>Test environments</a:t>
            </a:r>
          </a:p>
          <a:p>
            <a:pPr marL="800100" lvl="1">
              <a:lnSpc>
                <a:spcPct val="100000"/>
              </a:lnSpc>
              <a:spcBef>
                <a:spcPts val="0"/>
              </a:spcBef>
              <a:buClr>
                <a:srgbClr val="000000"/>
              </a:buClr>
              <a:buSzPts val="2400"/>
            </a:pPr>
            <a:r>
              <a:rPr lang="en-US" sz="1800" dirty="0">
                <a:solidFill>
                  <a:srgbClr val="000000"/>
                </a:solidFill>
              </a:rPr>
              <a:t>Training environments</a:t>
            </a:r>
          </a:p>
          <a:p>
            <a:pPr marL="800100" lvl="1">
              <a:lnSpc>
                <a:spcPct val="100000"/>
              </a:lnSpc>
              <a:spcBef>
                <a:spcPts val="0"/>
              </a:spcBef>
              <a:buClr>
                <a:srgbClr val="000000"/>
              </a:buClr>
              <a:buSzPts val="2400"/>
            </a:pPr>
            <a:r>
              <a:rPr lang="en-US" sz="1800" dirty="0">
                <a:solidFill>
                  <a:srgbClr val="000000"/>
                </a:solidFill>
              </a:rPr>
              <a:t>Server based static environments</a:t>
            </a:r>
          </a:p>
          <a:p>
            <a:pPr marL="342900" marR="0" lvl="0" indent="-342900" algn="l" rtl="0">
              <a:lnSpc>
                <a:spcPct val="100000"/>
              </a:lnSpc>
              <a:spcBef>
                <a:spcPts val="0"/>
              </a:spcBef>
              <a:spcAft>
                <a:spcPts val="0"/>
              </a:spcAft>
              <a:buClr>
                <a:srgbClr val="000000"/>
              </a:buClr>
              <a:buSzPts val="2400"/>
              <a:buFont typeface="Arial"/>
              <a:buChar char="•"/>
            </a:pPr>
            <a:r>
              <a:rPr lang="en-US" dirty="0">
                <a:solidFill>
                  <a:srgbClr val="000000"/>
                </a:solidFill>
              </a:rPr>
              <a:t>IT deployments requiring </a:t>
            </a:r>
            <a:r>
              <a:rPr lang="en-US" u="sng" dirty="0">
                <a:solidFill>
                  <a:srgbClr val="000000"/>
                </a:solidFill>
              </a:rPr>
              <a:t>unplanned changes while on mission</a:t>
            </a:r>
          </a:p>
          <a:p>
            <a:pPr marL="800100" lvl="1">
              <a:lnSpc>
                <a:spcPct val="100000"/>
              </a:lnSpc>
              <a:spcBef>
                <a:spcPts val="0"/>
              </a:spcBef>
              <a:buClr>
                <a:srgbClr val="000000"/>
              </a:buClr>
              <a:buSzPts val="2400"/>
            </a:pPr>
            <a:r>
              <a:rPr lang="en-US" sz="1800" dirty="0">
                <a:solidFill>
                  <a:srgbClr val="000000"/>
                </a:solidFill>
              </a:rPr>
              <a:t>Air-gapped</a:t>
            </a:r>
          </a:p>
          <a:p>
            <a:pPr marL="800100" lvl="1">
              <a:lnSpc>
                <a:spcPct val="100000"/>
              </a:lnSpc>
              <a:spcBef>
                <a:spcPts val="0"/>
              </a:spcBef>
              <a:buClr>
                <a:srgbClr val="000000"/>
              </a:buClr>
              <a:buSzPts val="2400"/>
            </a:pPr>
            <a:r>
              <a:rPr lang="en-US" sz="1800" dirty="0">
                <a:solidFill>
                  <a:srgbClr val="000000"/>
                </a:solidFill>
              </a:rPr>
              <a:t>Internet-connected</a:t>
            </a:r>
          </a:p>
          <a:p>
            <a:pPr marL="342900" marR="0" lvl="0" indent="-342900" algn="l" rtl="0">
              <a:lnSpc>
                <a:spcPct val="100000"/>
              </a:lnSpc>
              <a:spcBef>
                <a:spcPts val="0"/>
              </a:spcBef>
              <a:spcAft>
                <a:spcPts val="0"/>
              </a:spcAft>
              <a:buClr>
                <a:srgbClr val="000000"/>
              </a:buClr>
              <a:buSzPts val="2400"/>
              <a:buFont typeface="Arial"/>
              <a:buChar char="•"/>
            </a:pPr>
            <a:r>
              <a:rPr lang="en-US" dirty="0">
                <a:solidFill>
                  <a:srgbClr val="000000"/>
                </a:solidFill>
              </a:rPr>
              <a:t>IT deployments managed by </a:t>
            </a:r>
            <a:r>
              <a:rPr lang="en-US" u="sng" dirty="0">
                <a:solidFill>
                  <a:srgbClr val="000000"/>
                </a:solidFill>
              </a:rPr>
              <a:t>minimally trained end users</a:t>
            </a:r>
          </a:p>
          <a:p>
            <a:pPr marL="342900" marR="0" lvl="0" indent="-342900" rtl="0">
              <a:lnSpc>
                <a:spcPct val="100000"/>
              </a:lnSpc>
              <a:spcBef>
                <a:spcPts val="0"/>
              </a:spcBef>
              <a:spcAft>
                <a:spcPts val="0"/>
              </a:spcAft>
              <a:buClr>
                <a:srgbClr val="000000"/>
              </a:buClr>
              <a:buSzPts val="2400"/>
              <a:buFont typeface="Arial"/>
              <a:buChar char="•"/>
            </a:pPr>
            <a:r>
              <a:rPr lang="en-US" dirty="0">
                <a:solidFill>
                  <a:srgbClr val="000000"/>
                </a:solidFill>
              </a:rPr>
              <a:t>IT deployments on current hardware with scaling and flexibility to </a:t>
            </a:r>
            <a:r>
              <a:rPr lang="en-US" u="sng" dirty="0">
                <a:solidFill>
                  <a:srgbClr val="000000"/>
                </a:solidFill>
              </a:rPr>
              <a:t>incorporate future capabilities</a:t>
            </a:r>
          </a:p>
          <a:p>
            <a:pPr marL="342900" marR="0" lvl="0" indent="-342900" algn="l" rtl="0">
              <a:lnSpc>
                <a:spcPct val="100000"/>
              </a:lnSpc>
              <a:spcBef>
                <a:spcPts val="0"/>
              </a:spcBef>
              <a:spcAft>
                <a:spcPts val="0"/>
              </a:spcAft>
              <a:buClr>
                <a:srgbClr val="000000"/>
              </a:buClr>
              <a:buSzPts val="2400"/>
              <a:buFont typeface="Arial"/>
              <a:buChar char="•"/>
            </a:pPr>
            <a:r>
              <a:rPr lang="en-US" dirty="0">
                <a:solidFill>
                  <a:srgbClr val="000000"/>
                </a:solidFill>
              </a:rPr>
              <a:t>IT deployments requiring full </a:t>
            </a:r>
            <a:r>
              <a:rPr lang="en-US" u="sng" dirty="0">
                <a:solidFill>
                  <a:srgbClr val="000000"/>
                </a:solidFill>
              </a:rPr>
              <a:t>hardware and software customization </a:t>
            </a:r>
          </a:p>
          <a:p>
            <a:pPr marL="800100" lvl="1">
              <a:lnSpc>
                <a:spcPct val="100000"/>
              </a:lnSpc>
              <a:spcBef>
                <a:spcPts val="0"/>
              </a:spcBef>
              <a:buClr>
                <a:srgbClr val="000000"/>
              </a:buClr>
              <a:buSzPts val="2400"/>
            </a:pPr>
            <a:r>
              <a:rPr lang="en-US" sz="1800" dirty="0">
                <a:solidFill>
                  <a:srgbClr val="000000"/>
                </a:solidFill>
              </a:rPr>
              <a:t>Provisioning aligned to user skillsets</a:t>
            </a:r>
          </a:p>
          <a:p>
            <a:pPr marL="800100" lvl="1">
              <a:lnSpc>
                <a:spcPct val="100000"/>
              </a:lnSpc>
              <a:spcBef>
                <a:spcPts val="0"/>
              </a:spcBef>
              <a:buClr>
                <a:srgbClr val="000000"/>
              </a:buClr>
              <a:buSzPts val="2400"/>
            </a:pPr>
            <a:r>
              <a:rPr lang="en-US" sz="1800" dirty="0">
                <a:solidFill>
                  <a:srgbClr val="000000"/>
                </a:solidFill>
              </a:rPr>
              <a:t>Provisioning fully open-source infrastructure </a:t>
            </a:r>
          </a:p>
          <a:p>
            <a:pPr marL="800100" lvl="1">
              <a:lnSpc>
                <a:spcPct val="100000"/>
              </a:lnSpc>
              <a:spcBef>
                <a:spcPts val="0"/>
              </a:spcBef>
              <a:buClr>
                <a:srgbClr val="000000"/>
              </a:buClr>
              <a:buSzPts val="2400"/>
            </a:pPr>
            <a:r>
              <a:rPr lang="en-US" sz="1800" dirty="0">
                <a:solidFill>
                  <a:srgbClr val="000000"/>
                </a:solidFill>
              </a:rPr>
              <a:t>Provisioning small scale or large scale</a:t>
            </a:r>
          </a:p>
          <a:p>
            <a:pPr marL="342900" marR="0" lvl="0" indent="-342900" algn="l" rtl="0">
              <a:lnSpc>
                <a:spcPct val="100000"/>
              </a:lnSpc>
              <a:spcBef>
                <a:spcPts val="0"/>
              </a:spcBef>
              <a:spcAft>
                <a:spcPts val="0"/>
              </a:spcAft>
              <a:buClr>
                <a:srgbClr val="000000"/>
              </a:buClr>
              <a:buSzPts val="2400"/>
              <a:buFont typeface="Arial"/>
              <a:buChar char="•"/>
            </a:pPr>
            <a:r>
              <a:rPr lang="en-US" dirty="0">
                <a:solidFill>
                  <a:srgbClr val="000000"/>
                </a:solidFill>
              </a:rPr>
              <a:t>IT deployments requiring </a:t>
            </a:r>
            <a:r>
              <a:rPr lang="en-US" u="sng" dirty="0">
                <a:solidFill>
                  <a:srgbClr val="000000"/>
                </a:solidFill>
              </a:rPr>
              <a:t>controlled customization</a:t>
            </a:r>
          </a:p>
          <a:p>
            <a:pPr marL="800100" lvl="1">
              <a:lnSpc>
                <a:spcPct val="100000"/>
              </a:lnSpc>
              <a:spcBef>
                <a:spcPts val="0"/>
              </a:spcBef>
              <a:buClr>
                <a:srgbClr val="000000"/>
              </a:buClr>
              <a:buSzPts val="2400"/>
            </a:pPr>
            <a:r>
              <a:rPr lang="en-US" sz="1800" dirty="0">
                <a:solidFill>
                  <a:srgbClr val="000000"/>
                </a:solidFill>
              </a:rPr>
              <a:t>Provisioning requiring baseline tool suites</a:t>
            </a:r>
          </a:p>
          <a:p>
            <a:pPr marL="800100" lvl="1">
              <a:lnSpc>
                <a:spcPct val="100000"/>
              </a:lnSpc>
              <a:spcBef>
                <a:spcPts val="0"/>
              </a:spcBef>
              <a:buClr>
                <a:srgbClr val="000000"/>
              </a:buClr>
              <a:buSzPts val="2400"/>
            </a:pPr>
            <a:r>
              <a:rPr lang="en-US" sz="1800" dirty="0">
                <a:solidFill>
                  <a:srgbClr val="000000"/>
                </a:solidFill>
              </a:rPr>
              <a:t>Provisioning requiring RMF/ATO </a:t>
            </a:r>
          </a:p>
        </p:txBody>
      </p:sp>
      <p:sp>
        <p:nvSpPr>
          <p:cNvPr id="131" name="Google Shape;131;p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dirty="0"/>
          </a:p>
        </p:txBody>
      </p:sp>
      <p:cxnSp>
        <p:nvCxnSpPr>
          <p:cNvPr id="132" name="Google Shape;132;p2"/>
          <p:cNvCxnSpPr/>
          <p:nvPr/>
        </p:nvCxnSpPr>
        <p:spPr>
          <a:xfrm>
            <a:off x="6231988" y="1022440"/>
            <a:ext cx="4504838" cy="0"/>
          </a:xfrm>
          <a:prstGeom prst="straightConnector1">
            <a:avLst/>
          </a:prstGeom>
          <a:noFill/>
          <a:ln w="9525" cap="flat" cmpd="sng">
            <a:solidFill>
              <a:schemeClr val="dk1"/>
            </a:solidFill>
            <a:prstDash val="solid"/>
            <a:miter lim="800000"/>
            <a:headEnd type="none" w="sm" len="sm"/>
            <a:tailEnd type="none" w="sm" len="sm"/>
          </a:ln>
        </p:spPr>
      </p:cxnSp>
      <p:pic>
        <p:nvPicPr>
          <p:cNvPr id="133" name="Google Shape;133;p2"/>
          <p:cNvPicPr preferRelativeResize="0"/>
          <p:nvPr/>
        </p:nvPicPr>
        <p:blipFill rotWithShape="1">
          <a:blip r:embed="rId4">
            <a:alphaModFix/>
          </a:blip>
          <a:srcRect/>
          <a:stretch/>
        </p:blipFill>
        <p:spPr>
          <a:xfrm>
            <a:off x="140680" y="140680"/>
            <a:ext cx="530769" cy="528926"/>
          </a:xfrm>
          <a:prstGeom prst="rect">
            <a:avLst/>
          </a:prstGeom>
          <a:noFill/>
          <a:ln>
            <a:noFill/>
          </a:ln>
        </p:spPr>
      </p:pic>
    </p:spTree>
    <p:extLst>
      <p:ext uri="{BB962C8B-B14F-4D97-AF65-F5344CB8AC3E}">
        <p14:creationId xmlns:p14="http://schemas.microsoft.com/office/powerpoint/2010/main" val="2001996020"/>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11351</TotalTime>
  <Words>4756</Words>
  <Application>Microsoft Office PowerPoint</Application>
  <PresentationFormat>Widescreen</PresentationFormat>
  <Paragraphs>728</Paragraphs>
  <Slides>34</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 New Roman</vt:lpstr>
      <vt:lpstr>Symbol</vt:lpstr>
      <vt:lpstr>Office Theme</vt:lpstr>
      <vt:lpstr>PowerPoint Presentation</vt:lpstr>
      <vt:lpstr>PowerPoint Presentation</vt:lpstr>
      <vt:lpstr>Company Overview Key Highlights</vt:lpstr>
      <vt:lpstr>PowerPoint Presentation</vt:lpstr>
      <vt:lpstr>PowerPoint Presentation</vt:lpstr>
      <vt:lpstr>PowerPoint Presentation</vt:lpstr>
      <vt:lpstr>PowerPoint Presentation</vt:lpstr>
      <vt:lpstr>DISTANT ROOK Hardware Meets Software</vt:lpstr>
      <vt:lpstr>DISTANT ROOK Use Cases</vt:lpstr>
      <vt:lpstr>PowerPoint Presentation</vt:lpstr>
      <vt:lpstr>PowerPoint Presentation</vt:lpstr>
      <vt:lpstr>CLOUD ROOK Enterprise Cloud Environment</vt:lpstr>
      <vt:lpstr>PowerPoint Presentation</vt:lpstr>
      <vt:lpstr>PowerPoint Presentation</vt:lpstr>
      <vt:lpstr>TURBO ROOK Automated Provisioning Software</vt:lpstr>
      <vt:lpstr>PowerPoint Presentation</vt:lpstr>
      <vt:lpstr>PowerPoint Presentation</vt:lpstr>
      <vt:lpstr>PowerPoint Presentation</vt:lpstr>
      <vt:lpstr>PAWN SHOP Asset Management (Proof of Concept)</vt:lpstr>
      <vt:lpstr>PowerPoint Presentation</vt:lpstr>
      <vt:lpstr>PowerPoint Presentation</vt:lpstr>
      <vt:lpstr>PowerPoint Presentation</vt:lpstr>
      <vt:lpstr>PowerPoint Presentation</vt:lpstr>
      <vt:lpstr>Back Up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Ward</dc:creator>
  <cp:lastModifiedBy>Nathan Farley</cp:lastModifiedBy>
  <cp:revision>58</cp:revision>
  <cp:lastPrinted>2022-10-06T18:04:50Z</cp:lastPrinted>
  <dcterms:created xsi:type="dcterms:W3CDTF">2021-10-12T14:30:16Z</dcterms:created>
  <dcterms:modified xsi:type="dcterms:W3CDTF">2023-11-27T21:08:11Z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